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72"/>
  </p:notesMasterIdLst>
  <p:sldIdLst>
    <p:sldId id="256" r:id="rId6"/>
    <p:sldId id="500" r:id="rId7"/>
    <p:sldId id="503" r:id="rId8"/>
    <p:sldId id="586" r:id="rId9"/>
    <p:sldId id="504" r:id="rId10"/>
    <p:sldId id="599" r:id="rId11"/>
    <p:sldId id="583" r:id="rId12"/>
    <p:sldId id="323" r:id="rId13"/>
    <p:sldId id="344" r:id="rId14"/>
    <p:sldId id="342" r:id="rId15"/>
    <p:sldId id="607" r:id="rId16"/>
    <p:sldId id="478" r:id="rId17"/>
    <p:sldId id="601" r:id="rId18"/>
    <p:sldId id="602" r:id="rId19"/>
    <p:sldId id="350" r:id="rId20"/>
    <p:sldId id="351" r:id="rId21"/>
    <p:sldId id="352" r:id="rId22"/>
    <p:sldId id="461" r:id="rId23"/>
    <p:sldId id="404" r:id="rId24"/>
    <p:sldId id="403" r:id="rId25"/>
    <p:sldId id="405" r:id="rId26"/>
    <p:sldId id="468" r:id="rId27"/>
    <p:sldId id="406" r:id="rId28"/>
    <p:sldId id="469" r:id="rId29"/>
    <p:sldId id="443" r:id="rId30"/>
    <p:sldId id="444" r:id="rId31"/>
    <p:sldId id="445" r:id="rId32"/>
    <p:sldId id="462" r:id="rId33"/>
    <p:sldId id="416" r:id="rId34"/>
    <p:sldId id="413" r:id="rId35"/>
    <p:sldId id="414" r:id="rId36"/>
    <p:sldId id="605" r:id="rId37"/>
    <p:sldId id="590" r:id="rId38"/>
    <p:sldId id="596" r:id="rId39"/>
    <p:sldId id="415" r:id="rId40"/>
    <p:sldId id="603" r:id="rId41"/>
    <p:sldId id="604" r:id="rId42"/>
    <p:sldId id="417" r:id="rId43"/>
    <p:sldId id="446" r:id="rId44"/>
    <p:sldId id="447" r:id="rId45"/>
    <p:sldId id="448" r:id="rId46"/>
    <p:sldId id="463" r:id="rId47"/>
    <p:sldId id="399" r:id="rId48"/>
    <p:sldId id="581" r:id="rId49"/>
    <p:sldId id="420" r:id="rId50"/>
    <p:sldId id="435" r:id="rId51"/>
    <p:sldId id="418" r:id="rId52"/>
    <p:sldId id="470" r:id="rId53"/>
    <p:sldId id="421" r:id="rId54"/>
    <p:sldId id="449" r:id="rId55"/>
    <p:sldId id="450" r:id="rId56"/>
    <p:sldId id="451" r:id="rId57"/>
    <p:sldId id="464" r:id="rId58"/>
    <p:sldId id="408" r:id="rId59"/>
    <p:sldId id="423" r:id="rId60"/>
    <p:sldId id="422" r:id="rId61"/>
    <p:sldId id="407" r:id="rId62"/>
    <p:sldId id="479" r:id="rId63"/>
    <p:sldId id="481" r:id="rId64"/>
    <p:sldId id="442" r:id="rId65"/>
    <p:sldId id="381" r:id="rId66"/>
    <p:sldId id="482" r:id="rId67"/>
    <p:sldId id="487" r:id="rId68"/>
    <p:sldId id="483" r:id="rId69"/>
    <p:sldId id="484" r:id="rId70"/>
    <p:sldId id="587" r:id="rId7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72" autoAdjust="0"/>
    <p:restoredTop sz="94783" autoAdjust="0"/>
  </p:normalViewPr>
  <p:slideViewPr>
    <p:cSldViewPr>
      <p:cViewPr>
        <p:scale>
          <a:sx n="80" d="100"/>
          <a:sy n="80" d="100"/>
        </p:scale>
        <p:origin x="-107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6" y="465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64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7EBB-92BA-49BB-B088-B5F2F66C62AC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1F2A-FEF1-40D3-B8BF-ABDFE1942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1F2A-FEF1-40D3-B8BF-ABDFE194214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7FE7-AF86-48D6-8B4B-23DDA5EB68E5}" type="datetimeFigureOut">
              <a:rPr lang="fr-FR" smtClean="0"/>
              <a:pPr/>
              <a:t>29/01/2015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D01C-D5C6-44AC-97B0-DDD82CA83B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5733256"/>
            <a:ext cx="6400800" cy="792088"/>
          </a:xfrm>
        </p:spPr>
        <p:txBody>
          <a:bodyPr/>
          <a:lstStyle/>
          <a:p>
            <a:pPr algn="r"/>
            <a:r>
              <a:rPr lang="fr-FR" i="1" dirty="0" smtClean="0">
                <a:solidFill>
                  <a:srgbClr val="0070C0"/>
                </a:solidFill>
              </a:rPr>
              <a:t>Nicolas VERBOIS</a:t>
            </a:r>
          </a:p>
          <a:p>
            <a:pPr algn="r"/>
            <a:r>
              <a:rPr lang="fr-FR" i="1" dirty="0" smtClean="0">
                <a:solidFill>
                  <a:srgbClr val="0070C0"/>
                </a:solidFill>
              </a:rPr>
              <a:t>PAF 2013-2014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89964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  <a:t>Enseigner la</a:t>
            </a:r>
            <a:b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  <a:t>Course d’Orientation</a:t>
            </a:r>
            <a:b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fr-FR" sz="5400" b="1" i="1" dirty="0" smtClean="0">
                <a:solidFill>
                  <a:srgbClr val="0070C0"/>
                </a:solidFill>
                <a:latin typeface="Comic Sans MS" pitchFamily="66" charset="0"/>
              </a:rPr>
              <a:t>Au collège</a:t>
            </a:r>
            <a:endParaRPr lang="fr-FR" sz="5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3717032"/>
            <a:ext cx="55643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3500" prst="slope"/>
              <a:bevelB w="82550" h="63500" prst="hardEdge"/>
              <a:extrusionClr>
                <a:srgbClr val="FF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NIVEAU 1</a:t>
            </a:r>
            <a:endParaRPr lang="fr-FR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>
                <a:latin typeface="Comic Sans MS" pitchFamily="66" charset="0"/>
              </a:rPr>
              <a:t>A la fin du cycle </a:t>
            </a:r>
            <a:r>
              <a:rPr lang="fr-FR" b="1" u="sng" dirty="0" smtClean="0">
                <a:solidFill>
                  <a:srgbClr val="0070C0"/>
                </a:solidFill>
                <a:latin typeface="Comic Sans MS" pitchFamily="66" charset="0"/>
              </a:rPr>
              <a:t>nv1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sz="3100" dirty="0" smtClean="0">
                <a:latin typeface="Comic Sans MS" pitchFamily="66" charset="0"/>
              </a:rPr>
              <a:t>l’orienteur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sz="6600" b="1" u="sng" dirty="0" smtClean="0">
                <a:solidFill>
                  <a:srgbClr val="0070C0"/>
                </a:solidFill>
                <a:latin typeface="Comic Sans MS" pitchFamily="66" charset="0"/>
              </a:rPr>
              <a:t>GPS</a:t>
            </a:r>
            <a:endParaRPr lang="fr-FR" sz="6600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L’élève pratique en </a:t>
            </a:r>
            <a:r>
              <a:rPr lang="fr-FR" u="sng" dirty="0" smtClean="0"/>
              <a:t>sécurité</a:t>
            </a:r>
            <a:r>
              <a:rPr lang="fr-FR" dirty="0" smtClean="0"/>
              <a:t> dans un milieu variable.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Il </a:t>
            </a:r>
            <a:r>
              <a:rPr lang="fr-FR" u="sng" dirty="0" smtClean="0"/>
              <a:t>se situe</a:t>
            </a:r>
            <a:r>
              <a:rPr lang="fr-FR" dirty="0" smtClean="0"/>
              <a:t>, se déplace sur les </a:t>
            </a:r>
            <a:r>
              <a:rPr lang="fr-FR" u="sng" dirty="0" smtClean="0"/>
              <a:t>routes, chemins, sentiers</a:t>
            </a:r>
            <a:r>
              <a:rPr lang="fr-FR" dirty="0" smtClean="0"/>
              <a:t> en utilisant des </a:t>
            </a:r>
            <a:r>
              <a:rPr lang="fr-FR" u="sng" dirty="0" smtClean="0"/>
              <a:t>objets particuliers</a:t>
            </a:r>
            <a:r>
              <a:rPr lang="fr-FR" dirty="0" smtClean="0"/>
              <a:t> comme point d’appui pour être plus précis.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u="sng" dirty="0" smtClean="0"/>
              <a:t>Chaque intersection est un point de décision</a:t>
            </a:r>
            <a:r>
              <a:rPr lang="fr-FR" dirty="0" smtClean="0"/>
              <a:t>.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Il commence à être rapide s’il court entre 2 points de décision, et marche (voire s’arrête) pour prendre une décision ou chercher la balise.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 lvl="0"/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 lvl="0"/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 lvl="0"/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 l="18460" t="7438" r="13606" b="3295"/>
          <a:stretch>
            <a:fillRect/>
          </a:stretch>
        </p:blipFill>
        <p:spPr bwMode="auto">
          <a:xfrm>
            <a:off x="539552" y="260648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1403648" y="2996952"/>
            <a:ext cx="360040" cy="360040"/>
          </a:xfrm>
          <a:prstGeom prst="ellipse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059832" y="4941168"/>
            <a:ext cx="360040" cy="36004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2448272" cy="3139321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En groupe, il doit trouver des balise située à </a:t>
            </a:r>
            <a:r>
              <a:rPr lang="fr-FR" b="1" u="sng" dirty="0" smtClean="0"/>
              <a:t>4-5 points de décision</a:t>
            </a:r>
            <a:r>
              <a:rPr lang="fr-FR" dirty="0" smtClean="0"/>
              <a:t> (250m). (-&gt; construction itinéraire)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Balises situées </a:t>
            </a:r>
            <a:r>
              <a:rPr lang="fr-FR" b="1" u="sng" dirty="0" smtClean="0"/>
              <a:t>proche</a:t>
            </a:r>
            <a:r>
              <a:rPr lang="fr-FR" dirty="0" smtClean="0"/>
              <a:t> de lignes directrices, éventuellement sur objet particulier, proche </a:t>
            </a:r>
            <a:r>
              <a:rPr lang="fr-FR" i="1" u="sng" dirty="0" smtClean="0"/>
              <a:t>d’autres balises </a:t>
            </a:r>
            <a:r>
              <a:rPr lang="fr-FR" dirty="0" smtClean="0"/>
              <a:t>(-&gt; précision).</a:t>
            </a:r>
          </a:p>
        </p:txBody>
      </p:sp>
      <p:pic>
        <p:nvPicPr>
          <p:cNvPr id="9" name="Picture 1" descr="C:\Users\sev\AppData\Local\Microsoft\Windows\Temporary Internet Files\Content.IE5\70L5I441\MC9004380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221088"/>
            <a:ext cx="825927" cy="561405"/>
          </a:xfrm>
          <a:prstGeom prst="rect">
            <a:avLst/>
          </a:prstGeom>
          <a:noFill/>
        </p:spPr>
      </p:pic>
      <p:pic>
        <p:nvPicPr>
          <p:cNvPr id="10" name="Picture 2" descr="C:\Users\sev\AppData\Local\Microsoft\Windows\Temporary Internet Files\Content.IE5\1CBJI68B\MC90043440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445224"/>
            <a:ext cx="360040" cy="504392"/>
          </a:xfrm>
          <a:prstGeom prst="rect">
            <a:avLst/>
          </a:prstGeom>
          <a:noFill/>
        </p:spPr>
      </p:pic>
      <p:pic>
        <p:nvPicPr>
          <p:cNvPr id="11" name="Picture 2" descr="C:\Users\sev\AppData\Local\Microsoft\Windows\Temporary Internet Files\Content.IE5\1CBJI68B\MC90043440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996952"/>
            <a:ext cx="465253" cy="651789"/>
          </a:xfrm>
          <a:prstGeom prst="rect">
            <a:avLst/>
          </a:prstGeom>
          <a:noFill/>
        </p:spPr>
      </p:pic>
      <p:pic>
        <p:nvPicPr>
          <p:cNvPr id="12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15508" y="3789040"/>
            <a:ext cx="611188" cy="576064"/>
          </a:xfrm>
          <a:prstGeom prst="rect">
            <a:avLst/>
          </a:prstGeom>
          <a:noFill/>
        </p:spPr>
      </p:pic>
      <p:sp>
        <p:nvSpPr>
          <p:cNvPr id="13" name="Triangle isocèle 12"/>
          <p:cNvSpPr/>
          <p:nvPr/>
        </p:nvSpPr>
        <p:spPr>
          <a:xfrm>
            <a:off x="7740352" y="3717032"/>
            <a:ext cx="360040" cy="360040"/>
          </a:xfrm>
          <a:prstGeom prst="triangle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endCxn id="6" idx="7"/>
          </p:cNvCxnSpPr>
          <p:nvPr/>
        </p:nvCxnSpPr>
        <p:spPr>
          <a:xfrm>
            <a:off x="1547664" y="2852936"/>
            <a:ext cx="1819481" cy="2140959"/>
          </a:xfrm>
          <a:prstGeom prst="straightConnector1">
            <a:avLst/>
          </a:prstGeom>
          <a:ln w="25400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092280" y="4581128"/>
            <a:ext cx="64807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4" name="Picture 2" descr="http://upload.wikimedia.org/wikipedia/commons/thumb/f/f7/France_road_sign_AB1.svg/250px-France_road_sign_AB1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293096"/>
            <a:ext cx="369506" cy="325165"/>
          </a:xfrm>
          <a:prstGeom prst="rect">
            <a:avLst/>
          </a:prstGeom>
          <a:noFill/>
        </p:spPr>
      </p:pic>
      <p:pic>
        <p:nvPicPr>
          <p:cNvPr id="21" name="Picture 2" descr="http://upload.wikimedia.org/wikipedia/commons/thumb/f/f7/France_road_sign_AB1.svg/250px-France_road_sign_AB1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365104"/>
            <a:ext cx="369506" cy="325165"/>
          </a:xfrm>
          <a:prstGeom prst="rect">
            <a:avLst/>
          </a:prstGeom>
          <a:noFill/>
        </p:spPr>
      </p:pic>
      <p:pic>
        <p:nvPicPr>
          <p:cNvPr id="22" name="Picture 2" descr="http://upload.wikimedia.org/wikipedia/commons/thumb/f/f7/France_road_sign_AB1.svg/250px-France_road_sign_AB1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869160"/>
            <a:ext cx="369506" cy="325165"/>
          </a:xfrm>
          <a:prstGeom prst="rect">
            <a:avLst/>
          </a:prstGeom>
          <a:noFill/>
        </p:spPr>
      </p:pic>
      <p:cxnSp>
        <p:nvCxnSpPr>
          <p:cNvPr id="25" name="Connecteur droit avec flèche 24"/>
          <p:cNvCxnSpPr>
            <a:stCxn id="44" idx="8"/>
            <a:endCxn id="44" idx="19"/>
          </p:cNvCxnSpPr>
          <p:nvPr/>
        </p:nvCxnSpPr>
        <p:spPr>
          <a:xfrm flipH="1" flipV="1">
            <a:off x="5569528" y="4298868"/>
            <a:ext cx="1140030" cy="405709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44" idx="30"/>
          </p:cNvCxnSpPr>
          <p:nvPr/>
        </p:nvCxnSpPr>
        <p:spPr>
          <a:xfrm flipH="1">
            <a:off x="4868884" y="4293096"/>
            <a:ext cx="639220" cy="51887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940152" y="1484784"/>
            <a:ext cx="792088" cy="57606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788024" y="1412776"/>
            <a:ext cx="1152128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660232" y="2132856"/>
            <a:ext cx="1152128" cy="165618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110594" idx="2"/>
          </p:cNvCxnSpPr>
          <p:nvPr/>
        </p:nvCxnSpPr>
        <p:spPr>
          <a:xfrm flipH="1">
            <a:off x="6628961" y="4293096"/>
            <a:ext cx="679343" cy="3251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upload.wikimedia.org/wikipedia/commons/thumb/f/f7/France_road_sign_AB1.svg/250px-France_road_sign_AB1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933056"/>
            <a:ext cx="369506" cy="325165"/>
          </a:xfrm>
          <a:prstGeom prst="rect">
            <a:avLst/>
          </a:prstGeom>
          <a:noFill/>
        </p:spPr>
      </p:pic>
      <p:sp>
        <p:nvSpPr>
          <p:cNvPr id="44" name="Forme libre 43"/>
          <p:cNvSpPr/>
          <p:nvPr/>
        </p:nvSpPr>
        <p:spPr>
          <a:xfrm>
            <a:off x="2802577" y="4298868"/>
            <a:ext cx="4667002" cy="1002340"/>
          </a:xfrm>
          <a:custGeom>
            <a:avLst/>
            <a:gdLst>
              <a:gd name="connsiteX0" fmla="*/ 4667002 w 4667002"/>
              <a:gd name="connsiteY0" fmla="*/ 59376 h 997527"/>
              <a:gd name="connsiteX1" fmla="*/ 4667002 w 4667002"/>
              <a:gd name="connsiteY1" fmla="*/ 59376 h 997527"/>
              <a:gd name="connsiteX2" fmla="*/ 4536374 w 4667002"/>
              <a:gd name="connsiteY2" fmla="*/ 130628 h 997527"/>
              <a:gd name="connsiteX3" fmla="*/ 4393870 w 4667002"/>
              <a:gd name="connsiteY3" fmla="*/ 166254 h 997527"/>
              <a:gd name="connsiteX4" fmla="*/ 4132613 w 4667002"/>
              <a:gd name="connsiteY4" fmla="*/ 320633 h 997527"/>
              <a:gd name="connsiteX5" fmla="*/ 4037610 w 4667002"/>
              <a:gd name="connsiteY5" fmla="*/ 356259 h 997527"/>
              <a:gd name="connsiteX6" fmla="*/ 3954483 w 4667002"/>
              <a:gd name="connsiteY6" fmla="*/ 415636 h 997527"/>
              <a:gd name="connsiteX7" fmla="*/ 3930732 w 4667002"/>
              <a:gd name="connsiteY7" fmla="*/ 451262 h 997527"/>
              <a:gd name="connsiteX8" fmla="*/ 3906981 w 4667002"/>
              <a:gd name="connsiteY8" fmla="*/ 403761 h 997527"/>
              <a:gd name="connsiteX9" fmla="*/ 3895106 w 4667002"/>
              <a:gd name="connsiteY9" fmla="*/ 380010 h 997527"/>
              <a:gd name="connsiteX10" fmla="*/ 3895106 w 4667002"/>
              <a:gd name="connsiteY10" fmla="*/ 380010 h 997527"/>
              <a:gd name="connsiteX11" fmla="*/ 3443844 w 4667002"/>
              <a:gd name="connsiteY11" fmla="*/ 296883 h 997527"/>
              <a:gd name="connsiteX12" fmla="*/ 3253839 w 4667002"/>
              <a:gd name="connsiteY12" fmla="*/ 261257 h 997527"/>
              <a:gd name="connsiteX13" fmla="*/ 3206337 w 4667002"/>
              <a:gd name="connsiteY13" fmla="*/ 237506 h 997527"/>
              <a:gd name="connsiteX14" fmla="*/ 3158836 w 4667002"/>
              <a:gd name="connsiteY14" fmla="*/ 201880 h 997527"/>
              <a:gd name="connsiteX15" fmla="*/ 3075709 w 4667002"/>
              <a:gd name="connsiteY15" fmla="*/ 166254 h 997527"/>
              <a:gd name="connsiteX16" fmla="*/ 2992581 w 4667002"/>
              <a:gd name="connsiteY16" fmla="*/ 130628 h 997527"/>
              <a:gd name="connsiteX17" fmla="*/ 2861953 w 4667002"/>
              <a:gd name="connsiteY17" fmla="*/ 59376 h 997527"/>
              <a:gd name="connsiteX18" fmla="*/ 2802576 w 4667002"/>
              <a:gd name="connsiteY18" fmla="*/ 23750 h 997527"/>
              <a:gd name="connsiteX19" fmla="*/ 2766950 w 4667002"/>
              <a:gd name="connsiteY19" fmla="*/ 0 h 997527"/>
              <a:gd name="connsiteX20" fmla="*/ 2766950 w 4667002"/>
              <a:gd name="connsiteY20" fmla="*/ 0 h 997527"/>
              <a:gd name="connsiteX21" fmla="*/ 2648197 w 4667002"/>
              <a:gd name="connsiteY21" fmla="*/ 106877 h 997527"/>
              <a:gd name="connsiteX22" fmla="*/ 2541319 w 4667002"/>
              <a:gd name="connsiteY22" fmla="*/ 166254 h 997527"/>
              <a:gd name="connsiteX23" fmla="*/ 2481942 w 4667002"/>
              <a:gd name="connsiteY23" fmla="*/ 261257 h 997527"/>
              <a:gd name="connsiteX24" fmla="*/ 2446317 w 4667002"/>
              <a:gd name="connsiteY24" fmla="*/ 285007 h 997527"/>
              <a:gd name="connsiteX25" fmla="*/ 2375065 w 4667002"/>
              <a:gd name="connsiteY25" fmla="*/ 356259 h 997527"/>
              <a:gd name="connsiteX26" fmla="*/ 2339439 w 4667002"/>
              <a:gd name="connsiteY26" fmla="*/ 391885 h 997527"/>
              <a:gd name="connsiteX27" fmla="*/ 2303813 w 4667002"/>
              <a:gd name="connsiteY27" fmla="*/ 403761 h 997527"/>
              <a:gd name="connsiteX28" fmla="*/ 2232561 w 4667002"/>
              <a:gd name="connsiteY28" fmla="*/ 451262 h 997527"/>
              <a:gd name="connsiteX29" fmla="*/ 2196935 w 4667002"/>
              <a:gd name="connsiteY29" fmla="*/ 475013 h 997527"/>
              <a:gd name="connsiteX30" fmla="*/ 2066306 w 4667002"/>
              <a:gd name="connsiteY30" fmla="*/ 510638 h 997527"/>
              <a:gd name="connsiteX31" fmla="*/ 1995054 w 4667002"/>
              <a:gd name="connsiteY31" fmla="*/ 510638 h 997527"/>
              <a:gd name="connsiteX32" fmla="*/ 1923802 w 4667002"/>
              <a:gd name="connsiteY32" fmla="*/ 605641 h 997527"/>
              <a:gd name="connsiteX33" fmla="*/ 1864426 w 4667002"/>
              <a:gd name="connsiteY33" fmla="*/ 688768 h 997527"/>
              <a:gd name="connsiteX34" fmla="*/ 1828800 w 4667002"/>
              <a:gd name="connsiteY34" fmla="*/ 700644 h 997527"/>
              <a:gd name="connsiteX35" fmla="*/ 1793174 w 4667002"/>
              <a:gd name="connsiteY35" fmla="*/ 724394 h 997527"/>
              <a:gd name="connsiteX36" fmla="*/ 1745672 w 4667002"/>
              <a:gd name="connsiteY36" fmla="*/ 783771 h 997527"/>
              <a:gd name="connsiteX37" fmla="*/ 1674420 w 4667002"/>
              <a:gd name="connsiteY37" fmla="*/ 843148 h 997527"/>
              <a:gd name="connsiteX38" fmla="*/ 1650670 w 4667002"/>
              <a:gd name="connsiteY38" fmla="*/ 890649 h 997527"/>
              <a:gd name="connsiteX39" fmla="*/ 1603168 w 4667002"/>
              <a:gd name="connsiteY39" fmla="*/ 914400 h 997527"/>
              <a:gd name="connsiteX40" fmla="*/ 1508166 w 4667002"/>
              <a:gd name="connsiteY40" fmla="*/ 973776 h 997527"/>
              <a:gd name="connsiteX41" fmla="*/ 1508166 w 4667002"/>
              <a:gd name="connsiteY41" fmla="*/ 973776 h 997527"/>
              <a:gd name="connsiteX42" fmla="*/ 95002 w 4667002"/>
              <a:gd name="connsiteY42" fmla="*/ 997527 h 997527"/>
              <a:gd name="connsiteX43" fmla="*/ 106878 w 4667002"/>
              <a:gd name="connsiteY43" fmla="*/ 950026 h 997527"/>
              <a:gd name="connsiteX44" fmla="*/ 0 w 4667002"/>
              <a:gd name="connsiteY44" fmla="*/ 926275 h 997527"/>
              <a:gd name="connsiteX45" fmla="*/ 0 w 4667002"/>
              <a:gd name="connsiteY45" fmla="*/ 926275 h 997527"/>
              <a:gd name="connsiteX46" fmla="*/ 0 w 4667002"/>
              <a:gd name="connsiteY46" fmla="*/ 92627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67002" h="997527">
                <a:moveTo>
                  <a:pt x="4667002" y="59376"/>
                </a:moveTo>
                <a:lnTo>
                  <a:pt x="4667002" y="59376"/>
                </a:lnTo>
                <a:cubicBezTo>
                  <a:pt x="4623459" y="83127"/>
                  <a:pt x="4581252" y="109509"/>
                  <a:pt x="4536374" y="130628"/>
                </a:cubicBezTo>
                <a:cubicBezTo>
                  <a:pt x="4484772" y="154911"/>
                  <a:pt x="4448949" y="157074"/>
                  <a:pt x="4393870" y="166254"/>
                </a:cubicBezTo>
                <a:cubicBezTo>
                  <a:pt x="4306784" y="217714"/>
                  <a:pt x="4227326" y="285116"/>
                  <a:pt x="4132613" y="320633"/>
                </a:cubicBezTo>
                <a:cubicBezTo>
                  <a:pt x="4100945" y="332508"/>
                  <a:pt x="4068400" y="342264"/>
                  <a:pt x="4037610" y="356259"/>
                </a:cubicBezTo>
                <a:cubicBezTo>
                  <a:pt x="4025249" y="361878"/>
                  <a:pt x="3958303" y="411816"/>
                  <a:pt x="3954483" y="415636"/>
                </a:cubicBezTo>
                <a:cubicBezTo>
                  <a:pt x="3944391" y="425728"/>
                  <a:pt x="3938649" y="439387"/>
                  <a:pt x="3930732" y="451262"/>
                </a:cubicBezTo>
                <a:cubicBezTo>
                  <a:pt x="3922815" y="435428"/>
                  <a:pt x="3918314" y="417361"/>
                  <a:pt x="3906981" y="403761"/>
                </a:cubicBezTo>
                <a:cubicBezTo>
                  <a:pt x="3883529" y="375618"/>
                  <a:pt x="3846676" y="380010"/>
                  <a:pt x="3895106" y="380010"/>
                </a:cubicBezTo>
                <a:lnTo>
                  <a:pt x="3895106" y="380010"/>
                </a:lnTo>
                <a:cubicBezTo>
                  <a:pt x="3518491" y="296318"/>
                  <a:pt x="3846442" y="363983"/>
                  <a:pt x="3443844" y="296883"/>
                </a:cubicBezTo>
                <a:cubicBezTo>
                  <a:pt x="3380282" y="286289"/>
                  <a:pt x="3253839" y="261257"/>
                  <a:pt x="3253839" y="261257"/>
                </a:cubicBezTo>
                <a:cubicBezTo>
                  <a:pt x="3238005" y="253340"/>
                  <a:pt x="3221349" y="246889"/>
                  <a:pt x="3206337" y="237506"/>
                </a:cubicBezTo>
                <a:cubicBezTo>
                  <a:pt x="3189553" y="227016"/>
                  <a:pt x="3176211" y="211358"/>
                  <a:pt x="3158836" y="201880"/>
                </a:cubicBezTo>
                <a:cubicBezTo>
                  <a:pt x="3132371" y="187444"/>
                  <a:pt x="3102673" y="179736"/>
                  <a:pt x="3075709" y="166254"/>
                </a:cubicBezTo>
                <a:cubicBezTo>
                  <a:pt x="2993700" y="125249"/>
                  <a:pt x="3091441" y="155342"/>
                  <a:pt x="2992581" y="130628"/>
                </a:cubicBezTo>
                <a:cubicBezTo>
                  <a:pt x="2924204" y="62251"/>
                  <a:pt x="2990475" y="118694"/>
                  <a:pt x="2861953" y="59376"/>
                </a:cubicBezTo>
                <a:cubicBezTo>
                  <a:pt x="2840996" y="49703"/>
                  <a:pt x="2822149" y="35983"/>
                  <a:pt x="2802576" y="23750"/>
                </a:cubicBezTo>
                <a:cubicBezTo>
                  <a:pt x="2790473" y="16186"/>
                  <a:pt x="2766950" y="0"/>
                  <a:pt x="2766950" y="0"/>
                </a:cubicBezTo>
                <a:lnTo>
                  <a:pt x="2766950" y="0"/>
                </a:lnTo>
                <a:cubicBezTo>
                  <a:pt x="2727366" y="35626"/>
                  <a:pt x="2691070" y="75286"/>
                  <a:pt x="2648197" y="106877"/>
                </a:cubicBezTo>
                <a:cubicBezTo>
                  <a:pt x="2615387" y="131053"/>
                  <a:pt x="2573923" y="141801"/>
                  <a:pt x="2541319" y="166254"/>
                </a:cubicBezTo>
                <a:cubicBezTo>
                  <a:pt x="2490223" y="204576"/>
                  <a:pt x="2518881" y="216930"/>
                  <a:pt x="2481942" y="261257"/>
                </a:cubicBezTo>
                <a:cubicBezTo>
                  <a:pt x="2472805" y="272221"/>
                  <a:pt x="2456984" y="275525"/>
                  <a:pt x="2446317" y="285007"/>
                </a:cubicBezTo>
                <a:cubicBezTo>
                  <a:pt x="2421213" y="307322"/>
                  <a:pt x="2398816" y="332508"/>
                  <a:pt x="2375065" y="356259"/>
                </a:cubicBezTo>
                <a:cubicBezTo>
                  <a:pt x="2363190" y="368134"/>
                  <a:pt x="2355371" y="386574"/>
                  <a:pt x="2339439" y="391885"/>
                </a:cubicBezTo>
                <a:lnTo>
                  <a:pt x="2303813" y="403761"/>
                </a:lnTo>
                <a:cubicBezTo>
                  <a:pt x="2236277" y="471297"/>
                  <a:pt x="2301307" y="416889"/>
                  <a:pt x="2232561" y="451262"/>
                </a:cubicBezTo>
                <a:cubicBezTo>
                  <a:pt x="2219795" y="457645"/>
                  <a:pt x="2210576" y="470816"/>
                  <a:pt x="2196935" y="475013"/>
                </a:cubicBezTo>
                <a:cubicBezTo>
                  <a:pt x="2053365" y="519188"/>
                  <a:pt x="2109406" y="467538"/>
                  <a:pt x="2066306" y="510638"/>
                </a:cubicBezTo>
                <a:lnTo>
                  <a:pt x="1995054" y="510638"/>
                </a:lnTo>
                <a:cubicBezTo>
                  <a:pt x="1971303" y="542306"/>
                  <a:pt x="1945054" y="572245"/>
                  <a:pt x="1923802" y="605641"/>
                </a:cubicBezTo>
                <a:cubicBezTo>
                  <a:pt x="1883752" y="668577"/>
                  <a:pt x="1958513" y="621563"/>
                  <a:pt x="1864426" y="688768"/>
                </a:cubicBezTo>
                <a:cubicBezTo>
                  <a:pt x="1854240" y="696044"/>
                  <a:pt x="1839996" y="695046"/>
                  <a:pt x="1828800" y="700644"/>
                </a:cubicBezTo>
                <a:cubicBezTo>
                  <a:pt x="1816035" y="707027"/>
                  <a:pt x="1805049" y="716477"/>
                  <a:pt x="1793174" y="724394"/>
                </a:cubicBezTo>
                <a:cubicBezTo>
                  <a:pt x="1764818" y="809456"/>
                  <a:pt x="1805357" y="712149"/>
                  <a:pt x="1745672" y="783771"/>
                </a:cubicBezTo>
                <a:cubicBezTo>
                  <a:pt x="1688476" y="852407"/>
                  <a:pt x="1763203" y="820951"/>
                  <a:pt x="1674420" y="843148"/>
                </a:cubicBezTo>
                <a:cubicBezTo>
                  <a:pt x="1666503" y="858982"/>
                  <a:pt x="1663188" y="878131"/>
                  <a:pt x="1650670" y="890649"/>
                </a:cubicBezTo>
                <a:cubicBezTo>
                  <a:pt x="1638152" y="903167"/>
                  <a:pt x="1618348" y="905292"/>
                  <a:pt x="1603168" y="914400"/>
                </a:cubicBezTo>
                <a:cubicBezTo>
                  <a:pt x="1472151" y="993010"/>
                  <a:pt x="1573697" y="941012"/>
                  <a:pt x="1508166" y="973776"/>
                </a:cubicBezTo>
                <a:lnTo>
                  <a:pt x="1508166" y="973776"/>
                </a:lnTo>
                <a:lnTo>
                  <a:pt x="95002" y="997527"/>
                </a:lnTo>
                <a:cubicBezTo>
                  <a:pt x="78695" y="996848"/>
                  <a:pt x="102919" y="965860"/>
                  <a:pt x="106878" y="950026"/>
                </a:cubicBezTo>
                <a:cubicBezTo>
                  <a:pt x="32800" y="920394"/>
                  <a:pt x="68818" y="926275"/>
                  <a:pt x="0" y="926275"/>
                </a:cubicBezTo>
                <a:lnTo>
                  <a:pt x="0" y="926275"/>
                </a:lnTo>
                <a:lnTo>
                  <a:pt x="0" y="926275"/>
                </a:lnTo>
              </a:path>
            </a:pathLst>
          </a:custGeom>
          <a:ln w="1143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/>
          <p:cNvCxnSpPr/>
          <p:nvPr/>
        </p:nvCxnSpPr>
        <p:spPr>
          <a:xfrm flipH="1" flipV="1">
            <a:off x="4499992" y="5445224"/>
            <a:ext cx="288032" cy="288032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 flipV="1">
            <a:off x="4716016" y="5229200"/>
            <a:ext cx="288032" cy="288032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endCxn id="44" idx="40"/>
          </p:cNvCxnSpPr>
          <p:nvPr/>
        </p:nvCxnSpPr>
        <p:spPr>
          <a:xfrm flipH="1">
            <a:off x="4310744" y="4869160"/>
            <a:ext cx="540436" cy="408182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23421" y="3789040"/>
            <a:ext cx="611188" cy="576064"/>
          </a:xfrm>
          <a:prstGeom prst="rect">
            <a:avLst/>
          </a:prstGeom>
          <a:noFill/>
        </p:spPr>
      </p:pic>
      <p:pic>
        <p:nvPicPr>
          <p:cNvPr id="64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4009" flipH="1">
            <a:off x="4843262" y="4004739"/>
            <a:ext cx="611188" cy="576064"/>
          </a:xfrm>
          <a:prstGeom prst="rect">
            <a:avLst/>
          </a:prstGeom>
          <a:noFill/>
        </p:spPr>
      </p:pic>
      <p:pic>
        <p:nvPicPr>
          <p:cNvPr id="65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4009" flipH="1">
            <a:off x="4182230" y="4495688"/>
            <a:ext cx="611188" cy="576064"/>
          </a:xfrm>
          <a:prstGeom prst="rect">
            <a:avLst/>
          </a:prstGeom>
          <a:noFill/>
        </p:spPr>
      </p:pic>
      <p:pic>
        <p:nvPicPr>
          <p:cNvPr id="66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2020" flipH="1">
            <a:off x="3541357" y="4634292"/>
            <a:ext cx="611188" cy="576064"/>
          </a:xfrm>
          <a:prstGeom prst="rect">
            <a:avLst/>
          </a:prstGeom>
          <a:noFill/>
        </p:spPr>
      </p:pic>
      <p:pic>
        <p:nvPicPr>
          <p:cNvPr id="67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97426">
            <a:off x="4603301" y="724001"/>
            <a:ext cx="576098" cy="576064"/>
          </a:xfrm>
          <a:prstGeom prst="rect">
            <a:avLst/>
          </a:prstGeom>
          <a:noFill/>
        </p:spPr>
      </p:pic>
      <p:pic>
        <p:nvPicPr>
          <p:cNvPr id="68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2570">
            <a:off x="6057856" y="1098446"/>
            <a:ext cx="576098" cy="576064"/>
          </a:xfrm>
          <a:prstGeom prst="rect">
            <a:avLst/>
          </a:prstGeom>
          <a:noFill/>
        </p:spPr>
      </p:pic>
      <p:pic>
        <p:nvPicPr>
          <p:cNvPr id="69" name="Picture 4" descr="C:\Users\sev\AppData\Local\Microsoft\Windows\Temporary Internet Files\Content.IE5\70L5I441\MC90038357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5871">
            <a:off x="7049627" y="2306236"/>
            <a:ext cx="576098" cy="576064"/>
          </a:xfrm>
          <a:prstGeom prst="rect">
            <a:avLst/>
          </a:prstGeom>
          <a:noFill/>
        </p:spPr>
      </p:pic>
      <p:sp>
        <p:nvSpPr>
          <p:cNvPr id="71" name="ZoneTexte 70"/>
          <p:cNvSpPr txBox="1"/>
          <p:nvPr/>
        </p:nvSpPr>
        <p:spPr>
          <a:xfrm>
            <a:off x="6372200" y="332656"/>
            <a:ext cx="244827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AVANT de partir:</a:t>
            </a:r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Trace </a:t>
            </a:r>
            <a:r>
              <a:rPr lang="fr-FR" dirty="0" smtClean="0"/>
              <a:t>itinéraire.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Identifie </a:t>
            </a:r>
            <a:r>
              <a:rPr lang="fr-FR" b="1" u="sng" dirty="0" smtClean="0"/>
              <a:t>points de décision </a:t>
            </a:r>
            <a:r>
              <a:rPr lang="fr-FR" dirty="0" smtClean="0"/>
              <a:t>(intersection).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Cherche </a:t>
            </a:r>
            <a:r>
              <a:rPr lang="fr-FR" b="1" u="sng" dirty="0" smtClean="0"/>
              <a:t>points d’appuis</a:t>
            </a:r>
            <a:r>
              <a:rPr lang="fr-FR" u="sng" dirty="0" smtClean="0"/>
              <a:t> </a:t>
            </a:r>
            <a:r>
              <a:rPr lang="fr-FR" dirty="0" smtClean="0"/>
              <a:t>(flèche orange).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Identifie le poste (ce qu’il cherche (en l’occurrence banc)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0" y="4509120"/>
            <a:ext cx="244827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A L’APPROCHE du poste:</a:t>
            </a:r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S’arrête</a:t>
            </a:r>
            <a:r>
              <a:rPr lang="fr-F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Vérifie</a:t>
            </a:r>
            <a:r>
              <a:rPr lang="fr-F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Poinçonne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74" name="ZoneTexte 73"/>
          <p:cNvSpPr txBox="1"/>
          <p:nvPr/>
        </p:nvSpPr>
        <p:spPr>
          <a:xfrm>
            <a:off x="3779912" y="2060848"/>
            <a:ext cx="244827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TRAJET RETOUR:</a:t>
            </a:r>
          </a:p>
          <a:p>
            <a:pPr>
              <a:buFont typeface="Arial" pitchFamily="34" charset="0"/>
              <a:buChar char="•"/>
            </a:pPr>
            <a:r>
              <a:rPr lang="fr-FR" u="sng" dirty="0" smtClean="0"/>
              <a:t>Court </a:t>
            </a:r>
            <a:r>
              <a:rPr lang="fr-FR" dirty="0" smtClean="0"/>
              <a:t>à allure moyenne (voire rapide) </a:t>
            </a:r>
            <a:r>
              <a:rPr lang="fr-FR" u="sng" dirty="0" smtClean="0"/>
              <a:t>sans s’arrêter.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75" name="ZoneTexte 74"/>
          <p:cNvSpPr txBox="1"/>
          <p:nvPr/>
        </p:nvSpPr>
        <p:spPr>
          <a:xfrm>
            <a:off x="6516216" y="5013176"/>
            <a:ext cx="24482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Au RETOUR:</a:t>
            </a:r>
          </a:p>
          <a:p>
            <a:pPr>
              <a:buFont typeface="Arial" pitchFamily="34" charset="0"/>
              <a:buChar char="•"/>
            </a:pPr>
            <a:r>
              <a:rPr lang="fr-FR" u="sng" dirty="0" smtClean="0"/>
              <a:t>S’auto-corrige</a:t>
            </a:r>
            <a:r>
              <a:rPr lang="fr-FR" u="sng" dirty="0" smtClean="0"/>
              <a:t>.</a:t>
            </a:r>
            <a:endParaRPr lang="fr-FR" u="sng" dirty="0" smtClean="0"/>
          </a:p>
        </p:txBody>
      </p:sp>
      <p:sp>
        <p:nvSpPr>
          <p:cNvPr id="88" name="Ellipse 87"/>
          <p:cNvSpPr/>
          <p:nvPr/>
        </p:nvSpPr>
        <p:spPr>
          <a:xfrm>
            <a:off x="2627784" y="5013176"/>
            <a:ext cx="360040" cy="360040"/>
          </a:xfrm>
          <a:prstGeom prst="ellipse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283968" y="1268760"/>
            <a:ext cx="360040" cy="360040"/>
          </a:xfrm>
          <a:prstGeom prst="ellipse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395536" y="3573016"/>
            <a:ext cx="24482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Idem pour poste 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059832" y="404664"/>
            <a:ext cx="24482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Idem pour poste 3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2699792" y="47251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899592" y="3140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4572000" y="908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267744" y="836712"/>
            <a:ext cx="260269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PENDANT le trajet-aller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Court</a:t>
            </a:r>
            <a:r>
              <a:rPr lang="fr-FR" dirty="0" smtClean="0"/>
              <a:t> à allure moyenne </a:t>
            </a:r>
            <a:r>
              <a:rPr lang="fr-FR" b="1" u="sng" dirty="0" smtClean="0"/>
              <a:t>entre</a:t>
            </a:r>
            <a:r>
              <a:rPr lang="fr-FR" dirty="0" smtClean="0"/>
              <a:t> les points de décision.</a:t>
            </a:r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S’arrête</a:t>
            </a:r>
            <a:r>
              <a:rPr lang="fr-FR" dirty="0" smtClean="0"/>
              <a:t> aux </a:t>
            </a:r>
            <a:r>
              <a:rPr lang="fr-FR" b="1" u="sng" dirty="0" smtClean="0"/>
              <a:t>intersections</a:t>
            </a:r>
            <a:r>
              <a:rPr lang="fr-FR" dirty="0" smtClean="0"/>
              <a:t> pour choisir une direction.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Vérifie point d’appui.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pic>
        <p:nvPicPr>
          <p:cNvPr id="53" name="Picture 2" descr="C:\Users\sev\AppData\Local\Microsoft\Windows\Temporary Internet Files\Content.IE5\1CBJI68B\MC90043440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301208"/>
            <a:ext cx="257000" cy="360040"/>
          </a:xfrm>
          <a:prstGeom prst="rect">
            <a:avLst/>
          </a:prstGeom>
          <a:noFill/>
        </p:spPr>
      </p:pic>
      <p:pic>
        <p:nvPicPr>
          <p:cNvPr id="58" name="Picture 2" descr="C:\Users\sev\AppData\Local\Microsoft\Windows\Temporary Internet Files\Content.IE5\1CBJI68B\MC90043440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25144"/>
            <a:ext cx="257000" cy="360040"/>
          </a:xfrm>
          <a:prstGeom prst="rect">
            <a:avLst/>
          </a:prstGeom>
          <a:noFill/>
        </p:spPr>
      </p:pic>
      <p:pic>
        <p:nvPicPr>
          <p:cNvPr id="59" name="Picture 2" descr="C:\Users\sev\AppData\Local\Microsoft\Windows\Temporary Internet Files\Content.IE5\1CBJI68B\MC90043440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97152"/>
            <a:ext cx="257000" cy="360040"/>
          </a:xfrm>
          <a:prstGeom prst="rect">
            <a:avLst/>
          </a:prstGeom>
          <a:noFill/>
        </p:spPr>
      </p:pic>
      <p:pic>
        <p:nvPicPr>
          <p:cNvPr id="60" name="Picture 2" descr="C:\Users\sev\AppData\Local\Microsoft\Windows\Temporary Internet Files\Content.IE5\1CBJI68B\MC90043440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257000" cy="360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44" grpId="0" animBg="1"/>
      <p:bldP spid="44" grpId="1" animBg="1"/>
      <p:bldP spid="71" grpId="0" animBg="1"/>
      <p:bldP spid="71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93" grpId="0" animBg="1"/>
      <p:bldP spid="93" grpId="1" animBg="1"/>
      <p:bldP spid="94" grpId="0" animBg="1"/>
      <p:bldP spid="94" grpId="1" animBg="1"/>
      <p:bldP spid="72" grpId="0" animBg="1"/>
      <p:bldP spid="7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  <a:t>Comment construire son CYCLE nv1? </a:t>
            </a:r>
            <a:b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</a:br>
            <a:r>
              <a:rPr lang="fr-FR" sz="3100" dirty="0" smtClean="0">
                <a:solidFill>
                  <a:srgbClr val="002060"/>
                </a:solidFill>
                <a:latin typeface="Forte" pitchFamily="66" charset="0"/>
              </a:rPr>
              <a:t>Comment ne pas avoir l’impression de toujours proposer la même chose du début à la fin? Par quel « bout » attaquer?</a:t>
            </a:r>
            <a:r>
              <a:rPr lang="fr-FR" sz="3600" dirty="0" smtClean="0">
                <a:solidFill>
                  <a:srgbClr val="002060"/>
                </a:solidFill>
              </a:rPr>
              <a:t/>
            </a:r>
            <a:br>
              <a:rPr lang="fr-FR" sz="3600" dirty="0" smtClean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/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>-&gt; </a:t>
            </a:r>
            <a:r>
              <a:rPr lang="fr-FR" sz="2800" i="1" u="sng" dirty="0" smtClean="0">
                <a:solidFill>
                  <a:srgbClr val="002060"/>
                </a:solidFill>
              </a:rPr>
              <a:t>enjeux</a:t>
            </a:r>
            <a:r>
              <a:rPr lang="fr-FR" sz="2800" dirty="0" smtClean="0">
                <a:solidFill>
                  <a:srgbClr val="002060"/>
                </a:solidFill>
              </a:rPr>
              <a:t>: construire progressivement la compétence de l’élève; proposer une évolution, stimulante pour l’élève…</a:t>
            </a:r>
            <a:endParaRPr lang="fr-FR" sz="2800" b="1" dirty="0">
              <a:solidFill>
                <a:srgbClr val="002060"/>
              </a:solidFill>
              <a:latin typeface="Forte" pitchFamily="66" charset="0"/>
            </a:endParaRPr>
          </a:p>
        </p:txBody>
      </p:sp>
      <p:pic>
        <p:nvPicPr>
          <p:cNvPr id="5" name="Picture 1" descr="C:\Users\sev\AppData\Local\Microsoft\Windows\Temporary Internet Files\Content.IE5\1CBJI68B\MM9002888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029642" cy="1346455"/>
          </a:xfrm>
          <a:prstGeom prst="rect">
            <a:avLst/>
          </a:prstGeom>
          <a:noFill/>
        </p:spPr>
      </p:pic>
      <p:pic>
        <p:nvPicPr>
          <p:cNvPr id="6" name="Picture 1" descr="C:\Users\sev\AppData\Local\Microsoft\Windows\Temporary Internet Files\Content.IE5\1CBJI68B\MM9002888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29642" cy="13464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Avant de répondre… petit </a:t>
            </a:r>
            <a:r>
              <a:rPr lang="fr-FR" sz="4000" b="1" u="sng" dirty="0" smtClean="0">
                <a:latin typeface="Comic Sans MS" pitchFamily="66" charset="0"/>
              </a:rPr>
              <a:t>mode d’emploi</a:t>
            </a:r>
            <a:r>
              <a:rPr lang="fr-FR" sz="4000" dirty="0" smtClean="0">
                <a:latin typeface="Comic Sans MS" pitchFamily="66" charset="0"/>
              </a:rPr>
              <a:t>…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/>
          <a:lstStyle/>
          <a:p>
            <a:endParaRPr lang="fr-FR" i="1" u="sng" dirty="0">
              <a:latin typeface="Comic Sans MS" pitchFamily="66" charset="0"/>
            </a:endParaRPr>
          </a:p>
        </p:txBody>
      </p:sp>
      <p:pic>
        <p:nvPicPr>
          <p:cNvPr id="4" name="Picture 2" descr="C:\Users\nico\AppData\Local\Microsoft\Windows\Temporary Internet Files\Content.IE5\QDBDG5AM\MC900282176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79"/>
            <a:ext cx="1728192" cy="305354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>
            <a:normAutofit fontScale="92500" lnSpcReduction="20000"/>
          </a:bodyPr>
          <a:lstStyle/>
          <a:p>
            <a:r>
              <a:rPr lang="fr-FR" sz="4000" dirty="0" smtClean="0">
                <a:latin typeface="Comic Sans MS" pitchFamily="66" charset="0"/>
              </a:rPr>
              <a:t>1) couper le cycle en </a:t>
            </a:r>
            <a:r>
              <a:rPr lang="fr-FR" sz="5200" b="1" i="1" u="sng" dirty="0" smtClean="0">
                <a:solidFill>
                  <a:srgbClr val="FF0000"/>
                </a:solidFill>
                <a:latin typeface="Comic Sans MS" pitchFamily="66" charset="0"/>
              </a:rPr>
              <a:t>petites étapes</a:t>
            </a:r>
            <a:r>
              <a:rPr lang="fr-FR" sz="5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4000" dirty="0" smtClean="0">
                <a:latin typeface="Comic Sans MS" pitchFamily="66" charset="0"/>
              </a:rPr>
              <a:t>d’apprentissage (constat -&gt; objectifs).</a:t>
            </a:r>
          </a:p>
          <a:p>
            <a:pPr>
              <a:buNone/>
            </a:pP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2) les </a:t>
            </a:r>
            <a:r>
              <a:rPr lang="fr-FR" sz="4000" u="sng" dirty="0" smtClean="0">
                <a:solidFill>
                  <a:srgbClr val="0070C0"/>
                </a:solidFill>
                <a:latin typeface="Comic Sans MS" pitchFamily="66" charset="0"/>
              </a:rPr>
              <a:t>variables</a:t>
            </a:r>
            <a:r>
              <a:rPr lang="fr-FR" sz="4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4000" dirty="0" smtClean="0">
                <a:latin typeface="Comic Sans MS" pitchFamily="66" charset="0"/>
              </a:rPr>
              <a:t>sur lesquelles jouer </a:t>
            </a:r>
            <a:r>
              <a:rPr lang="fr-FR" sz="2200" dirty="0" smtClean="0">
                <a:latin typeface="Comic Sans MS" pitchFamily="66" charset="0"/>
              </a:rPr>
              <a:t>(pour chaque petite étape).</a:t>
            </a:r>
          </a:p>
          <a:p>
            <a:pPr>
              <a:buNone/>
            </a:pP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3) les </a:t>
            </a:r>
            <a:r>
              <a:rPr lang="fr-FR" sz="4000" u="sng" dirty="0" smtClean="0">
                <a:solidFill>
                  <a:srgbClr val="0070C0"/>
                </a:solidFill>
                <a:latin typeface="Comic Sans MS" pitchFamily="66" charset="0"/>
              </a:rPr>
              <a:t>SA</a:t>
            </a:r>
            <a:r>
              <a:rPr lang="fr-FR" sz="4000" dirty="0" smtClean="0">
                <a:latin typeface="Comic Sans MS" pitchFamily="66" charset="0"/>
              </a:rPr>
              <a:t> </a:t>
            </a:r>
            <a:r>
              <a:rPr lang="fr-FR" sz="2200" dirty="0" smtClean="0">
                <a:latin typeface="Comic Sans MS" pitchFamily="66" charset="0"/>
              </a:rPr>
              <a:t>(pour chaque petite étape).</a:t>
            </a:r>
          </a:p>
          <a:p>
            <a:pPr>
              <a:buNone/>
            </a:pPr>
            <a:endParaRPr lang="fr-FR" sz="4000" dirty="0" smtClean="0">
              <a:latin typeface="Comic Sans MS" pitchFamily="66" charset="0"/>
            </a:endParaRPr>
          </a:p>
          <a:p>
            <a:r>
              <a:rPr lang="fr-FR" sz="4000" dirty="0" smtClean="0">
                <a:latin typeface="Comic Sans MS" pitchFamily="66" charset="0"/>
              </a:rPr>
              <a:t>4) </a:t>
            </a:r>
            <a:r>
              <a:rPr lang="fr-FR" sz="4000" u="sng" dirty="0" smtClean="0">
                <a:solidFill>
                  <a:srgbClr val="0070C0"/>
                </a:solidFill>
                <a:latin typeface="Comic Sans MS" pitchFamily="66" charset="0"/>
              </a:rPr>
              <a:t>CE prioritaires</a:t>
            </a:r>
            <a:r>
              <a:rPr lang="fr-FR" sz="4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4000" dirty="0" smtClean="0">
                <a:latin typeface="Comic Sans MS" pitchFamily="66" charset="0"/>
              </a:rPr>
              <a:t>et </a:t>
            </a:r>
            <a:r>
              <a:rPr lang="fr-FR" sz="4000" u="sng" dirty="0" smtClean="0">
                <a:solidFill>
                  <a:srgbClr val="0070C0"/>
                </a:solidFill>
                <a:latin typeface="Comic Sans MS" pitchFamily="66" charset="0"/>
              </a:rPr>
              <a:t>astuces</a:t>
            </a:r>
            <a:r>
              <a:rPr lang="fr-FR" sz="4000" dirty="0" smtClean="0">
                <a:latin typeface="Comic Sans MS" pitchFamily="66" charset="0"/>
              </a:rPr>
              <a:t>. </a:t>
            </a:r>
            <a:r>
              <a:rPr lang="fr-FR" sz="2200" dirty="0" smtClean="0">
                <a:latin typeface="Comic Sans MS" pitchFamily="66" charset="0"/>
              </a:rPr>
              <a:t>(pour chaque petite étape).</a:t>
            </a:r>
            <a:endParaRPr lang="fr-FR" sz="2200" dirty="0">
              <a:latin typeface="Comic Sans MS" pitchFamily="66" charset="0"/>
            </a:endParaRPr>
          </a:p>
        </p:txBody>
      </p:sp>
      <p:pic>
        <p:nvPicPr>
          <p:cNvPr id="4" name="Picture 2" descr="C:\Users\nico\AppData\Local\Microsoft\Windows\Temporary Internet Files\Content.IE5\QDBDG5AM\MC900282176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92815" cy="122413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2962672" cy="4320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Commençons par le début…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000" i="1" u="sng" dirty="0" smtClean="0">
                <a:latin typeface="Comic Sans MS" pitchFamily="66" charset="0"/>
              </a:rPr>
              <a:t>Début de cycle.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5400000">
            <a:off x="4181872" y="288302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>
            <a:off x="395536" y="0"/>
            <a:ext cx="8424936" cy="908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Niveau 1</a:t>
            </a:r>
            <a:endParaRPr lang="fr-FR" dirty="0"/>
          </a:p>
        </p:txBody>
      </p:sp>
      <p:sp>
        <p:nvSpPr>
          <p:cNvPr id="7" name="Bouée 6"/>
          <p:cNvSpPr/>
          <p:nvPr/>
        </p:nvSpPr>
        <p:spPr>
          <a:xfrm>
            <a:off x="1331640" y="188640"/>
            <a:ext cx="504056" cy="504056"/>
          </a:xfrm>
          <a:prstGeom prst="donu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076056" y="836712"/>
          <a:ext cx="3120008" cy="235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/>
                          </a:solidFill>
                        </a:rPr>
                        <a:t>Début</a:t>
                      </a:r>
                      <a:r>
                        <a:rPr lang="fr-FR" i="1" baseline="0" dirty="0" smtClean="0">
                          <a:solidFill>
                            <a:schemeClr val="tx1"/>
                          </a:solidFill>
                        </a:rPr>
                        <a:t> de cycle</a:t>
                      </a:r>
                      <a:endParaRPr lang="fr-FR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04032">
                <a:tc>
                  <a:txBody>
                    <a:bodyPr/>
                    <a:lstStyle/>
                    <a:p>
                      <a:r>
                        <a:rPr lang="fr-FR" sz="1600" b="1" i="1" u="sng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L’HISTOIRE des élèves…</a:t>
                      </a: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Où en sont-ils?</a:t>
                      </a:r>
                    </a:p>
                    <a:p>
                      <a:r>
                        <a:rPr lang="fr-FR" sz="1400" dirty="0" smtClean="0">
                          <a:latin typeface="Comic Sans MS" pitchFamily="66" charset="0"/>
                        </a:rPr>
                        <a:t>Débutants!</a:t>
                      </a: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Quels obstacles?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dirty="0" smtClean="0">
                          <a:latin typeface="Comic Sans MS" pitchFamily="66" charset="0"/>
                        </a:rPr>
                        <a:t>Pratiquer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en sécurité dans un milieu ouvert.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>
                          <a:latin typeface="Comic Sans MS" pitchFamily="66" charset="0"/>
                        </a:rPr>
                        <a:t>N’entre pas dans la carte.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716016" y="3717032"/>
          <a:ext cx="3840088" cy="30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088"/>
              </a:tblGrid>
              <a:tr h="591840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</a:t>
                      </a:r>
                      <a:r>
                        <a:rPr lang="fr-FR" sz="24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OBJECTIFS:</a:t>
                      </a:r>
                      <a:endParaRPr lang="fr-FR" sz="24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810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fr-FR" sz="800" u="sng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600" b="1" u="sng" dirty="0" smtClean="0">
                          <a:latin typeface="Comic Sans MS" pitchFamily="66" charset="0"/>
                        </a:rPr>
                        <a:t>Orienter </a:t>
                      </a:r>
                      <a:r>
                        <a:rPr lang="fr-FR" sz="1600" u="sng" dirty="0" smtClean="0">
                          <a:latin typeface="Comic Sans MS" pitchFamily="66" charset="0"/>
                        </a:rPr>
                        <a:t>sa carte</a:t>
                      </a:r>
                      <a:r>
                        <a:rPr lang="fr-FR" sz="1600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fr-FR" sz="1600" u="sng" dirty="0" smtClean="0">
                          <a:latin typeface="Comic Sans MS" pitchFamily="66" charset="0"/>
                        </a:rPr>
                        <a:t>se </a:t>
                      </a:r>
                      <a:r>
                        <a:rPr lang="fr-FR" sz="1600" b="1" u="sng" dirty="0" smtClean="0">
                          <a:latin typeface="Comic Sans MS" pitchFamily="66" charset="0"/>
                        </a:rPr>
                        <a:t>situer</a:t>
                      </a:r>
                      <a:r>
                        <a:rPr lang="fr-FR" sz="16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600" dirty="0" smtClean="0">
                          <a:latin typeface="Comic Sans MS" pitchFamily="66" charset="0"/>
                        </a:rPr>
                        <a:t>par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 rapport à 3 indices, se déplacer à l’aide de la carte dans la bonne direction et s’arrêter à </a:t>
                      </a:r>
                      <a:r>
                        <a:rPr lang="fr-FR" sz="1600" b="1" u="sng" baseline="0" dirty="0" smtClean="0">
                          <a:latin typeface="Comic Sans MS" pitchFamily="66" charset="0"/>
                        </a:rPr>
                        <a:t>un point de décision</a:t>
                      </a:r>
                      <a:r>
                        <a:rPr lang="fr-FR" sz="1600" u="sng" baseline="0" dirty="0" smtClean="0">
                          <a:latin typeface="Comic Sans MS" pitchFamily="66" charset="0"/>
                        </a:rPr>
                        <a:t> ou un </a:t>
                      </a:r>
                      <a:r>
                        <a:rPr lang="fr-FR" sz="1600" b="1" u="sng" baseline="0" dirty="0" smtClean="0">
                          <a:latin typeface="Comic Sans MS" pitchFamily="66" charset="0"/>
                        </a:rPr>
                        <a:t>point remarquable proche</a:t>
                      </a:r>
                      <a:r>
                        <a:rPr lang="fr-FR" sz="1600" b="1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fr-FR" sz="16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: 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Règles de </a:t>
                      </a:r>
                      <a:r>
                        <a:rPr lang="fr-FR" sz="1600" b="1" u="sng" baseline="0" dirty="0" smtClean="0">
                          <a:latin typeface="Comic Sans MS" pitchFamily="66" charset="0"/>
                        </a:rPr>
                        <a:t>sécurité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.</a:t>
                      </a:r>
                      <a:endParaRPr lang="fr-FR" sz="16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8657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94785" cy="49478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35896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  <a:latin typeface="Comic Sans MS" pitchFamily="66" charset="0"/>
              </a:rPr>
              <a:t>Jouer sur les </a:t>
            </a:r>
            <a:r>
              <a:rPr lang="fr-FR" sz="4000" b="1" i="1" u="sng" dirty="0" smtClean="0">
                <a:solidFill>
                  <a:srgbClr val="FF0000"/>
                </a:solidFill>
                <a:latin typeface="Comic Sans MS" pitchFamily="66" charset="0"/>
              </a:rPr>
              <a:t>VARIABLES</a:t>
            </a:r>
            <a:endParaRPr lang="fr-FR" sz="40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520" y="332656"/>
          <a:ext cx="244827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16756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74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Orienter sa carte, se situer par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rapport à 3 indices, se déplacer à l’aide de la carte dans la bonne direction et s’arrêter à un point de décision ou à un point de décision.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Règles de sécurité.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88032" cy="288032"/>
          </a:xfrm>
          <a:prstGeom prst="rect">
            <a:avLst/>
          </a:prstGeom>
          <a:noFill/>
        </p:spPr>
      </p:pic>
      <p:sp>
        <p:nvSpPr>
          <p:cNvPr id="13" name="Pensées 12"/>
          <p:cNvSpPr/>
          <p:nvPr/>
        </p:nvSpPr>
        <p:spPr>
          <a:xfrm>
            <a:off x="539552" y="2276872"/>
            <a:ext cx="6768752" cy="3960440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LA CARTE: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Carte </a:t>
            </a:r>
            <a:r>
              <a:rPr lang="fr-FR" sz="2800" b="1" u="sng" dirty="0" smtClean="0">
                <a:solidFill>
                  <a:schemeClr val="tx1"/>
                </a:solidFill>
                <a:latin typeface="Comic Sans MS" pitchFamily="66" charset="0"/>
              </a:rPr>
              <a:t>ultra-simplifiée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(route, chemin, quelques points remarquables comme les bâtiments)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323528" y="1700808"/>
            <a:ext cx="8280920" cy="446449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Les POSTES: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Intersections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routes, chemins. 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Sur des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points remarquables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Proches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du point de départ (1 ou 2 points de décision)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Pensées 14"/>
          <p:cNvSpPr/>
          <p:nvPr/>
        </p:nvSpPr>
        <p:spPr>
          <a:xfrm>
            <a:off x="0" y="1628800"/>
            <a:ext cx="8496944" cy="4760912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PRESSION TEMPORELLE: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Simple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limite de temps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à ne pas dépasser. Très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courte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pour éviter les élèves qui « errent ».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Pensées 15"/>
          <p:cNvSpPr/>
          <p:nvPr/>
        </p:nvSpPr>
        <p:spPr>
          <a:xfrm>
            <a:off x="323528" y="1700808"/>
            <a:ext cx="8496944" cy="482453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MILIEU d’évolution: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Lieu « 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fermé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 »: l’idée étant de rentrer dans la carte, pas besoin de grands espaces ouverts… permet aussi de faire fonctionner les élèves seuls (enceinte du collège, du stade..)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Pensées 16"/>
          <p:cNvSpPr/>
          <p:nvPr/>
        </p:nvSpPr>
        <p:spPr>
          <a:xfrm>
            <a:off x="0" y="980728"/>
            <a:ext cx="9144000" cy="5877272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L’ORGANISATION: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Le prof attribue les parcours, gère le tableau de départ.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L’élève reporte les balises sur sa carte,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se corrige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Le prof a peu de temps pour réguler individuellement -&gt; régulation collective</a:t>
            </a:r>
          </a:p>
          <a:p>
            <a:pPr>
              <a:buFontTx/>
              <a:buChar char="-"/>
            </a:pP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51520" y="332656"/>
          <a:ext cx="244827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16756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74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Orienter sa carte, se situer par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rapport à 3 indices, se déplacer à l’aide de la carte dans la bonne direction et s’arrêter à un point de décision ou à un point de décision.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Règles de sécurité.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3265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Comic Sans MS" pitchFamily="66" charset="0"/>
              </a:rPr>
              <a:t>Quelles</a:t>
            </a:r>
            <a:r>
              <a:rPr lang="fr-FR" sz="60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8800" b="1" i="1" u="sng" dirty="0" smtClean="0">
                <a:solidFill>
                  <a:srgbClr val="FF0000"/>
                </a:solidFill>
                <a:latin typeface="Comic Sans MS" pitchFamily="66" charset="0"/>
              </a:rPr>
              <a:t>SA?</a:t>
            </a:r>
            <a:endParaRPr lang="fr-FR" sz="88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0" y="1916832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REPERAGE GUIDE</a:t>
            </a:r>
            <a:endParaRPr lang="fr-FR" sz="48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152400" y="2069232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Parcours en ETOILE</a:t>
            </a: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(</a:t>
            </a:r>
            <a:r>
              <a:rPr lang="fr-FR" sz="1200" b="1" i="1" dirty="0" err="1" smtClean="0">
                <a:solidFill>
                  <a:schemeClr val="tx1"/>
                </a:solidFill>
                <a:latin typeface="Constantia" pitchFamily="18" charset="0"/>
              </a:rPr>
              <a:t>Cf</a:t>
            </a:r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 plus haut pour les cartes et les postes)</a:t>
            </a:r>
            <a:endParaRPr lang="fr-FR" sz="12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0" y="1700808"/>
            <a:ext cx="9684568" cy="5606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Le </a:t>
            </a:r>
            <a:r>
              <a:rPr lang="fr-FR" sz="4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PHOTOGRAPHE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Les </a:t>
            </a:r>
            <a:r>
              <a:rPr lang="fr-FR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fr-FR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prioritaires</a:t>
            </a:r>
            <a:endParaRPr lang="fr-FR" i="1" u="sng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5365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1800" b="1" i="1" u="sng" dirty="0" smtClean="0"/>
              <a:t>Acquisitions principales:</a:t>
            </a:r>
          </a:p>
          <a:p>
            <a:pPr>
              <a:buNone/>
            </a:pPr>
            <a:endParaRPr lang="fr-FR" sz="1800" b="1" i="1" u="sng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Connaitre la légende relative aux routes, chemins, bâtiments notamment.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Comprendre que la carte est une représentation « vue du ciel » du terrain.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u="sng" dirty="0" smtClean="0"/>
              <a:t>Orienter </a:t>
            </a:r>
            <a:r>
              <a:rPr lang="fr-FR" sz="2000" dirty="0" smtClean="0"/>
              <a:t>en permanence </a:t>
            </a:r>
            <a:r>
              <a:rPr lang="fr-FR" sz="2000" u="sng" dirty="0" smtClean="0"/>
              <a:t>sa carte</a:t>
            </a:r>
            <a:r>
              <a:rPr lang="fr-FR" sz="2000" dirty="0" smtClean="0"/>
              <a:t>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u="sng" dirty="0" smtClean="0"/>
              <a:t>Se situer </a:t>
            </a:r>
            <a:r>
              <a:rPr lang="fr-FR" sz="2000" dirty="0" smtClean="0"/>
              <a:t>sur la carte en permanence </a:t>
            </a:r>
            <a:r>
              <a:rPr lang="fr-FR" sz="2000" u="sng" dirty="0" smtClean="0"/>
              <a:t>avec son pouce</a:t>
            </a:r>
            <a:r>
              <a:rPr lang="fr-FR" sz="2000" dirty="0" smtClean="0"/>
              <a:t>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Vérifier son emplacement grâce à </a:t>
            </a:r>
            <a:r>
              <a:rPr lang="fr-FR" sz="2000" u="sng" dirty="0" smtClean="0"/>
              <a:t>3 indices.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Respecter les </a:t>
            </a:r>
            <a:r>
              <a:rPr lang="fr-FR" sz="2000" u="sng" dirty="0" smtClean="0"/>
              <a:t>consignes de sécurité </a:t>
            </a:r>
            <a:r>
              <a:rPr lang="fr-FR" sz="2000" dirty="0" smtClean="0"/>
              <a:t>(limite de temps, zone d’évolution).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82752" cy="4824536"/>
          </a:xfrm>
        </p:spPr>
        <p:txBody>
          <a:bodyPr>
            <a:normAutofit fontScale="77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3200" b="1" i="1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       Petits trucs…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Parler aux élèves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le langage CO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: en montrant un bâtiment, on leur parle de rectangle noir par exemple. Leur faire traduire en permanence la légende.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Expliquer que la carte est une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photo prise du ciel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par un hélicoptère.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Se dessiner sur la carte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, dessiner tous ses déplacements.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Dessiner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un petit bonhomme (ou une flèche)  sur le pouce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. </a:t>
            </a:r>
            <a:endParaRPr lang="fr-FR" sz="14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Leur demander en permanence de vérifier leur position par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3 indices (2 devant, 1 derrière)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qu’ils voient « en vrai » et sur la carte.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Etre intransigeant sur le respect des consignes de sécurité et notamment des limites de temps (pénalités, voire sanctions…).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332656"/>
          <a:ext cx="244827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16756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74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Orienter sa carte, se situer par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rapport à 3 indices, se déplacer à l’aide de la carte dans la bonne direction et s’arrêter à un point de décision ou à un point de décision.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Règles de sécurité.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8032" cy="288032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555776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2" descr="C:\Users\sev\AppData\Local\Microsoft\Windows\Temporary Internet Files\Content.IE5\BEW51510\MC900441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567755" cy="7917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REPERAGE Guidé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539552" y="1196752"/>
            <a:ext cx="7848872" cy="547260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principal:</a:t>
            </a:r>
            <a:r>
              <a:rPr kumimoji="0" lang="fr-FR" sz="2600" b="1" i="1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600" dirty="0" smtClean="0"/>
              <a:t>L’idée est d’explorer, de repérer les lignes d’arrêt, les zones interdites (</a:t>
            </a:r>
            <a:r>
              <a:rPr lang="fr-FR" sz="2600" b="1" u="sng" dirty="0" smtClean="0"/>
              <a:t>sécurité</a:t>
            </a:r>
            <a:r>
              <a:rPr lang="fr-FR" sz="2600" dirty="0" smtClean="0"/>
              <a:t>) et de donner à tous les bases de l’orientation (orientation).</a:t>
            </a: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34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Préparation:</a:t>
            </a:r>
            <a:endParaRPr kumimoji="0" lang="fr-FR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Se préparer un itinéraire qui permettra d’identifier les lignes d’arrêt, les zones dangereuses… et permettra aussi de poser des questions « orientation » aux élèves (</a:t>
            </a:r>
            <a:r>
              <a:rPr lang="fr-FR" sz="2600" i="1" dirty="0" err="1" smtClean="0">
                <a:solidFill>
                  <a:srgbClr val="7030A0"/>
                </a:solidFill>
              </a:rPr>
              <a:t>Cf</a:t>
            </a:r>
            <a:r>
              <a:rPr lang="fr-FR" sz="2600" i="1" dirty="0" smtClean="0">
                <a:solidFill>
                  <a:srgbClr val="7030A0"/>
                </a:solidFill>
              </a:rPr>
              <a:t> diapo suivante</a:t>
            </a:r>
            <a:r>
              <a:rPr lang="fr-FR" sz="2600" dirty="0" smtClean="0"/>
              <a:t>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fr-FR" sz="2600" dirty="0" smtClean="0"/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3400" i="1" u="sng" dirty="0" smtClean="0">
                <a:solidFill>
                  <a:srgbClr val="FF0000"/>
                </a:solidFill>
              </a:rPr>
              <a:t>Déroulement:</a:t>
            </a:r>
            <a:endParaRPr lang="fr-FR" sz="3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On se déplace </a:t>
            </a:r>
            <a:r>
              <a:rPr lang="fr-FR" sz="2600" b="1" u="sng" dirty="0" smtClean="0"/>
              <a:t>tous ensemble </a:t>
            </a:r>
            <a:r>
              <a:rPr lang="fr-FR" sz="2600" dirty="0" smtClean="0"/>
              <a:t>pour découvrir le terrain de jeu.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b="1" u="sng" dirty="0" smtClean="0"/>
              <a:t>Chaque élève </a:t>
            </a:r>
            <a:r>
              <a:rPr lang="fr-FR" sz="2600" dirty="0" smtClean="0"/>
              <a:t>a une carte (si possible simplifiée: routes, chemins, points remarquables…)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Lors du déplacement, les élèves doivent </a:t>
            </a:r>
            <a:r>
              <a:rPr lang="fr-FR" sz="2600" b="1" u="sng" dirty="0" smtClean="0"/>
              <a:t>dessiner leur trajet sur la carte et être prêt à être interpellés par le prof.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b="1" u="sng" dirty="0" smtClean="0"/>
              <a:t>2 équipes </a:t>
            </a:r>
            <a:r>
              <a:rPr lang="fr-FR" sz="2600" dirty="0" smtClean="0"/>
              <a:t>dans la classe. Compétition entre celles-ci.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questionne un élève,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alternant les 2 équipes. S’il répond juste 1 point, sinon, la question peut-être posée à l’autre équipe…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rgbClr val="00B050"/>
                </a:solidFill>
                <a:latin typeface="Comic Sans MS" pitchFamily="66" charset="0"/>
              </a:rPr>
              <a:t>Propositions de cycles, de progression, de SA…</a:t>
            </a:r>
          </a:p>
          <a:p>
            <a:pPr lvl="2"/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SA </a:t>
            </a:r>
            <a:r>
              <a:rPr lang="fr-FR" b="1" u="sng" dirty="0" smtClean="0">
                <a:solidFill>
                  <a:srgbClr val="00B050"/>
                </a:solidFill>
                <a:latin typeface="Comic Sans MS" pitchFamily="66" charset="0"/>
              </a:rPr>
              <a:t>qui « marchent »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… (même si parfois « chronophages »…)</a:t>
            </a:r>
          </a:p>
          <a:p>
            <a:pPr>
              <a:buNone/>
            </a:pPr>
            <a:endParaRPr lang="fr-FR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rgbClr val="00B050"/>
                </a:solidFill>
                <a:latin typeface="Comic Sans MS" pitchFamily="66" charset="0"/>
              </a:rPr>
              <a:t>Astuces concrètes qui fonctionnent! </a:t>
            </a:r>
            <a:endParaRPr lang="fr-F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endParaRPr lang="fr-FR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6000" b="1" u="sng" dirty="0" smtClean="0">
                <a:solidFill>
                  <a:srgbClr val="0070C0"/>
                </a:solidFill>
                <a:latin typeface="Comic Sans MS" pitchFamily="66" charset="0"/>
              </a:rPr>
              <a:t>Contenu du stage</a:t>
            </a:r>
            <a:endParaRPr lang="fr-FR" sz="6000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r>
              <a:rPr lang="fr-FR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de questions..</a:t>
            </a:r>
            <a:endParaRPr lang="fr-FR" sz="2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96336" y="1772816"/>
            <a:ext cx="1111800" cy="432318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5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8817043" cy="51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en ETOILE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1043608" y="1196752"/>
            <a:ext cx="4059936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196752"/>
            <a:ext cx="7848872" cy="525658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principal:</a:t>
            </a:r>
            <a:r>
              <a:rPr kumimoji="0" lang="fr-FR" sz="2600" b="1" i="1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600" dirty="0" smtClean="0"/>
              <a:t>Sur des parcours courts, </a:t>
            </a:r>
            <a:r>
              <a:rPr lang="fr-FR" sz="2600" u="sng" dirty="0" smtClean="0"/>
              <a:t>« à vue… » </a:t>
            </a:r>
            <a:r>
              <a:rPr lang="fr-FR" sz="2600" dirty="0" smtClean="0"/>
              <a:t>"permettre à des élèves pratiquant </a:t>
            </a:r>
            <a:r>
              <a:rPr lang="fr-FR" sz="2600" u="sng" dirty="0" smtClean="0"/>
              <a:t>seul</a:t>
            </a:r>
            <a:r>
              <a:rPr lang="fr-FR" sz="2600" dirty="0" smtClean="0"/>
              <a:t> de se situer, d’orienter leur carte, partir dans la bonne direction et trouver une balise proche.</a:t>
            </a: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Préparation: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Parcours de 1 balise. Beaucoup de parcours.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Balise placées </a:t>
            </a:r>
            <a:r>
              <a:rPr lang="fr-FR" sz="2600" b="1" u="sng" dirty="0" smtClean="0"/>
              <a:t>proches</a:t>
            </a:r>
            <a:r>
              <a:rPr lang="fr-FR" sz="2600" dirty="0" smtClean="0"/>
              <a:t>, sur </a:t>
            </a:r>
            <a:r>
              <a:rPr lang="fr-FR" sz="2600" b="1" u="sng" dirty="0" smtClean="0"/>
              <a:t>intersection</a:t>
            </a:r>
            <a:r>
              <a:rPr lang="fr-FR" sz="2600" dirty="0" smtClean="0"/>
              <a:t> ou </a:t>
            </a:r>
            <a:r>
              <a:rPr lang="fr-FR" sz="2600" b="1" u="sng" dirty="0" smtClean="0"/>
              <a:t>point remarquable</a:t>
            </a:r>
            <a:r>
              <a:rPr lang="fr-FR" sz="2600" dirty="0" smtClean="0"/>
              <a:t> (</a:t>
            </a:r>
            <a:r>
              <a:rPr lang="fr-FR" sz="1900" dirty="0" smtClean="0"/>
              <a:t>angle bâtiment par exemple</a:t>
            </a:r>
            <a:r>
              <a:rPr lang="fr-FR" sz="2600" dirty="0" smtClean="0"/>
              <a:t>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Une carte-mère avec toutes les balises.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Carte simplifiée (</a:t>
            </a:r>
            <a:r>
              <a:rPr lang="fr-FR" sz="1900" dirty="0" smtClean="0"/>
              <a:t>route, chemin, point remarquable</a:t>
            </a:r>
            <a:r>
              <a:rPr lang="fr-FR" sz="2600" dirty="0" smtClean="0"/>
              <a:t>), sur laquelle les élèves reporteront les balises qu’ils doivent trouver. 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1 par élève!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Un tableau de correction.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Déroulement:</a:t>
            </a:r>
            <a:r>
              <a:rPr lang="fr-FR" sz="2600" dirty="0" smtClean="0"/>
              <a:t>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diapo</a:t>
            </a:r>
            <a:r>
              <a:rPr kumimoji="0" lang="fr-FR" sz="2600" b="0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suivante.</a:t>
            </a:r>
            <a:endParaRPr kumimoji="0" lang="fr-FR" sz="2600" b="0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44429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315039" cy="498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362" y="404664"/>
            <a:ext cx="409948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11560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prof </a:t>
            </a:r>
            <a:r>
              <a:rPr lang="fr-FR" b="1" u="sng" dirty="0" smtClean="0"/>
              <a:t>attribue</a:t>
            </a:r>
            <a:r>
              <a:rPr lang="fr-FR" dirty="0" smtClean="0"/>
              <a:t> les parcours: « Suzon, tu vas faire le parcours BLAISE ». Elle repère sur la carte-mère, la balise « BLAISE ».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76056" y="407707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Puis, Suzon </a:t>
            </a:r>
            <a:r>
              <a:rPr lang="fr-FR" b="1" u="sng" dirty="0" smtClean="0"/>
              <a:t>reporte sur sa carte </a:t>
            </a:r>
            <a:r>
              <a:rPr lang="fr-FR" dirty="0" smtClean="0"/>
              <a:t>la balise « BLAISE » et part.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54452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son retour, elle </a:t>
            </a:r>
            <a:r>
              <a:rPr lang="fr-FR" b="1" u="sng" dirty="0" smtClean="0"/>
              <a:t>s’auto-corrige</a:t>
            </a:r>
            <a:r>
              <a:rPr lang="fr-FR" dirty="0" smtClean="0"/>
              <a:t> grâce au tableau de correction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8172400" y="3284984"/>
            <a:ext cx="288032" cy="288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2699792" y="5013176"/>
            <a:ext cx="43204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PHOTOGRAPHE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196752"/>
            <a:ext cx="7848872" cy="52565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principal:</a:t>
            </a:r>
            <a:r>
              <a:rPr kumimoji="0" lang="fr-FR" sz="2600" b="1" i="1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600" dirty="0" smtClean="0"/>
              <a:t>Faire le lien entre des éléments simples de la carte et du terrain pour se diriger jusqu’à un point remarquable.</a:t>
            </a: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Préparation: </a:t>
            </a:r>
            <a:r>
              <a:rPr kumimoji="0" lang="fr-FR" sz="2600" b="0" i="1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2600" b="0" i="1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fr-FR" sz="2600" b="0" i="1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diapo suivante)</a:t>
            </a:r>
            <a:endParaRPr kumimoji="0" lang="fr-FR" sz="2600" b="0" i="1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Préparer beaucoup de parcours.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Un parcours, c’est une carte avec une pastille jaune qui masque un élément de la carte.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Au verso, il y a 6 photos, dont celle de l’élément masqué par la pastille.</a:t>
            </a:r>
            <a:r>
              <a:rPr lang="fr-FR" sz="2100" dirty="0" smtClean="0"/>
              <a:t> (l’élève devra se rendre à l’endroit de la pastille, et déterminer laquelle de ces 6 photos a été prise ici).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Déroulement: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L’élève pioche un parcours photographe. PUIS…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86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353284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11560" y="37890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L’élève se rend au niveau de la pastille jaune.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16016" y="378904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cherche au verso de son parcours, quelle photo a été prise.</a:t>
            </a:r>
          </a:p>
          <a:p>
            <a:r>
              <a:rPr lang="fr-FR" dirty="0" smtClean="0"/>
              <a:t>Il pense que c’est la photo L: il note « L » sur son carton de contrôle et ajoute dans la colonne symbole un rond puisque c’est une poubelle.</a:t>
            </a:r>
            <a:endParaRPr lang="fr-FR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2270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23528" y="49411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son retour, il corrige ou se fait corriger par le prof.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4139952" y="4149080"/>
            <a:ext cx="43204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2962672" cy="4320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Poursuivons…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000" i="1" u="sng" dirty="0" smtClean="0">
                <a:latin typeface="Comic Sans MS" pitchFamily="66" charset="0"/>
              </a:rPr>
              <a:t>2</a:t>
            </a:r>
            <a:r>
              <a:rPr lang="fr-FR" sz="4000" i="1" u="sng" baseline="30000" dirty="0" smtClean="0">
                <a:latin typeface="Comic Sans MS" pitchFamily="66" charset="0"/>
              </a:rPr>
              <a:t>ème</a:t>
            </a:r>
            <a:r>
              <a:rPr lang="fr-FR" sz="4000" i="1" u="sng" dirty="0" smtClean="0">
                <a:latin typeface="Comic Sans MS" pitchFamily="66" charset="0"/>
              </a:rPr>
              <a:t> phase du cycle.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5400000">
            <a:off x="4037856" y="3315072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>
            <a:off x="395536" y="0"/>
            <a:ext cx="8424936" cy="908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Niveau 1</a:t>
            </a:r>
            <a:endParaRPr lang="fr-FR" dirty="0"/>
          </a:p>
        </p:txBody>
      </p:sp>
      <p:sp>
        <p:nvSpPr>
          <p:cNvPr id="7" name="Bouée 6"/>
          <p:cNvSpPr/>
          <p:nvPr/>
        </p:nvSpPr>
        <p:spPr>
          <a:xfrm>
            <a:off x="2843808" y="188640"/>
            <a:ext cx="504056" cy="504056"/>
          </a:xfrm>
          <a:prstGeom prst="donu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076056" y="836712"/>
          <a:ext cx="3744416" cy="299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/>
                          </a:solidFill>
                        </a:rPr>
                        <a:t>Début</a:t>
                      </a:r>
                      <a:r>
                        <a:rPr lang="fr-FR" i="1" baseline="0" dirty="0" smtClean="0">
                          <a:solidFill>
                            <a:schemeClr val="tx1"/>
                          </a:solidFill>
                        </a:rPr>
                        <a:t> de cycle</a:t>
                      </a:r>
                      <a:endParaRPr lang="fr-FR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04032">
                <a:tc>
                  <a:txBody>
                    <a:bodyPr/>
                    <a:lstStyle/>
                    <a:p>
                      <a:r>
                        <a:rPr lang="fr-FR" sz="1600" b="1" i="1" u="sng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L’HISTOIRE des élèves…</a:t>
                      </a: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Où en sont-ils?</a:t>
                      </a:r>
                    </a:p>
                    <a:p>
                      <a:r>
                        <a:rPr lang="fr-FR" sz="1400" dirty="0" smtClean="0">
                          <a:latin typeface="Comic Sans MS" pitchFamily="66" charset="0"/>
                        </a:rPr>
                        <a:t>Trouvent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balises situées à 1 (voire 2) pts de décision du départ (routes, chemins).</a:t>
                      </a:r>
                      <a:endParaRPr lang="fr-FR" sz="1400" dirty="0" smtClean="0">
                        <a:latin typeface="Comic Sans MS" pitchFamily="66" charset="0"/>
                      </a:endParaRP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Quels obstacles?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u="sng" dirty="0" smtClean="0">
                          <a:latin typeface="Comic Sans MS" pitchFamily="66" charset="0"/>
                        </a:rPr>
                        <a:t>S’éloigner</a:t>
                      </a:r>
                      <a:r>
                        <a:rPr lang="fr-FR" sz="1400" dirty="0" smtClean="0">
                          <a:latin typeface="Comic Sans MS" pitchFamily="66" charset="0"/>
                        </a:rPr>
                        <a:t> davantage du pt de départ d’un pt de vue affectif, mais aussi « orientation » (</a:t>
                      </a:r>
                      <a:r>
                        <a:rPr lang="fr-FR" sz="1400" u="sng" dirty="0" smtClean="0">
                          <a:latin typeface="Comic Sans MS" pitchFamily="66" charset="0"/>
                        </a:rPr>
                        <a:t>plus de pts de décision</a:t>
                      </a:r>
                      <a:r>
                        <a:rPr lang="fr-FR" sz="1400" dirty="0" smtClean="0">
                          <a:latin typeface="Comic Sans MS" pitchFamily="66" charset="0"/>
                        </a:rPr>
                        <a:t>)</a:t>
                      </a:r>
                      <a:endParaRPr lang="fr-FR" sz="14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>
                          <a:latin typeface="Comic Sans MS" pitchFamily="66" charset="0"/>
                        </a:rPr>
                        <a:t>Reviennent souvent, parfois avec des erreurs. </a:t>
                      </a:r>
                      <a:r>
                        <a:rPr lang="fr-FR" sz="1400" baseline="0" dirty="0" err="1" smtClean="0">
                          <a:latin typeface="Comic Sans MS" pitchFamily="66" charset="0"/>
                        </a:rPr>
                        <a:t>Dc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besoin de </a:t>
                      </a:r>
                      <a:r>
                        <a:rPr lang="fr-FR" sz="1400" u="sng" baseline="0" dirty="0" err="1" smtClean="0">
                          <a:latin typeface="Comic Sans MS" pitchFamily="66" charset="0"/>
                        </a:rPr>
                        <a:t>bp</a:t>
                      </a: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 de régulation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.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059832" y="4077072"/>
          <a:ext cx="5904656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504055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</a:t>
                      </a:r>
                      <a:r>
                        <a:rPr lang="fr-FR" sz="24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OBJECTIFS:</a:t>
                      </a:r>
                      <a:endParaRPr lang="fr-FR" sz="24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fr-FR" sz="800" u="sng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200" u="sng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Sur des parcours de 1,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voire 2 balises),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600" b="1" u="sng" baseline="0" dirty="0" smtClean="0">
                          <a:latin typeface="Comic Sans MS" pitchFamily="66" charset="0"/>
                        </a:rPr>
                        <a:t>suivre</a:t>
                      </a:r>
                      <a:r>
                        <a:rPr lang="fr-FR" sz="1600" u="none" baseline="0" dirty="0" smtClean="0">
                          <a:latin typeface="Comic Sans MS" pitchFamily="66" charset="0"/>
                        </a:rPr>
                        <a:t> un déplacement </a:t>
                      </a:r>
                      <a:r>
                        <a:rPr lang="fr-FR" sz="1600" b="1" u="sng" baseline="0" dirty="0" smtClean="0">
                          <a:latin typeface="Comic Sans MS" pitchFamily="66" charset="0"/>
                        </a:rPr>
                        <a:t>sur route et chemin</a:t>
                      </a:r>
                      <a:r>
                        <a:rPr lang="fr-FR" sz="1600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avec 2 ou 3 pts de décision (</a:t>
                      </a:r>
                      <a:r>
                        <a:rPr lang="fr-FR" sz="1600" u="sng" baseline="0" dirty="0" smtClean="0">
                          <a:latin typeface="Comic Sans MS" pitchFamily="66" charset="0"/>
                        </a:rPr>
                        <a:t>les intersections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).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fr-FR" sz="8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: 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Construire une </a:t>
                      </a:r>
                      <a:r>
                        <a:rPr lang="fr-FR" sz="1600" b="1" u="sng" baseline="0" dirty="0" smtClean="0">
                          <a:latin typeface="Comic Sans MS" pitchFamily="66" charset="0"/>
                        </a:rPr>
                        <a:t>autonomie de fonctionnement</a:t>
                      </a:r>
                      <a:r>
                        <a:rPr lang="fr-FR" sz="1600" baseline="0" dirty="0" smtClean="0">
                          <a:latin typeface="Comic Sans MS" pitchFamily="66" charset="0"/>
                        </a:rPr>
                        <a:t>, pour libérer le prof des tâches organisationnelles (correction, choix des parcours, gestion du tableau de départ).</a:t>
                      </a:r>
                      <a:endParaRPr lang="fr-FR" sz="16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8657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494785" cy="49478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79512" y="188640"/>
          <a:ext cx="2808312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276797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541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 (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Sur des parcours de 1,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voire 2 balises),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suivre </a:t>
                      </a:r>
                      <a:r>
                        <a:rPr lang="fr-FR" sz="1000" u="none" baseline="0" dirty="0" smtClean="0">
                          <a:latin typeface="Comic Sans MS" pitchFamily="66" charset="0"/>
                        </a:rPr>
                        <a:t>un déplacement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sur route et chemin,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avec 2 ou 3 pts de décision(les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intersections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Construire une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autonomie de fonctionnement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, pour libérer le prof des tâches organisationnelles (correction, choix des parcours, gestion du tableau de départ).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987824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35896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  <a:latin typeface="Comic Sans MS" pitchFamily="66" charset="0"/>
              </a:rPr>
              <a:t>Jouer sur les </a:t>
            </a:r>
            <a:r>
              <a:rPr lang="fr-FR" sz="4000" b="1" i="1" u="sng" dirty="0" smtClean="0">
                <a:solidFill>
                  <a:srgbClr val="FF0000"/>
                </a:solidFill>
                <a:latin typeface="Comic Sans MS" pitchFamily="66" charset="0"/>
              </a:rPr>
              <a:t>VARIABLES</a:t>
            </a:r>
            <a:endParaRPr lang="fr-FR" sz="40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539552" y="2276872"/>
            <a:ext cx="6768752" cy="3960440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LA CARTE: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Carte </a:t>
            </a:r>
            <a:r>
              <a:rPr lang="fr-FR" sz="2800" b="1" u="sng" dirty="0" smtClean="0">
                <a:solidFill>
                  <a:schemeClr val="tx1"/>
                </a:solidFill>
                <a:latin typeface="Comic Sans MS" pitchFamily="66" charset="0"/>
              </a:rPr>
              <a:t>simplifiée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(route, chemin,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sentiers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323528" y="1772816"/>
            <a:ext cx="8280920" cy="446449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Les POSTES: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Intersections routes, chemins,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sentiers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2, 3 points de décision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du point de départ.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Pensées 14"/>
          <p:cNvSpPr/>
          <p:nvPr/>
        </p:nvSpPr>
        <p:spPr>
          <a:xfrm>
            <a:off x="467544" y="1196752"/>
            <a:ext cx="8496944" cy="4760912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PRESSION TEMPORELLE: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Simple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limite de temps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à ne pas dépasser. 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Pensées 15"/>
          <p:cNvSpPr/>
          <p:nvPr/>
        </p:nvSpPr>
        <p:spPr>
          <a:xfrm>
            <a:off x="179512" y="1196752"/>
            <a:ext cx="8496944" cy="482453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MILIEU d’évolution: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Espace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« découvert »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(type parc urbain, avec allée, chemins, sentiers).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Pensées 16"/>
          <p:cNvSpPr/>
          <p:nvPr/>
        </p:nvSpPr>
        <p:spPr>
          <a:xfrm>
            <a:off x="0" y="980728"/>
            <a:ext cx="9144000" cy="5877272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L’ORGANISATION: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fr-FR" sz="2800" b="1" i="1" u="sng" dirty="0" smtClean="0">
                <a:solidFill>
                  <a:srgbClr val="FF0000"/>
                </a:solidFill>
                <a:latin typeface="Comic Sans MS" pitchFamily="66" charset="0"/>
              </a:rPr>
              <a:t>Vers une auto-organisation!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Le prof attribue les parcours, OU fonctionnement simple permettant à l’élève de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choisir son parcours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L’élève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gère le tableau de départ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L’élève reporte les balises sur sa carte, se corrige.</a:t>
            </a:r>
          </a:p>
          <a:p>
            <a:pPr>
              <a:buFontTx/>
              <a:buChar char="-"/>
            </a:pP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88032" cy="2880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3265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Comic Sans MS" pitchFamily="66" charset="0"/>
              </a:rPr>
              <a:t>Quelles</a:t>
            </a:r>
            <a:r>
              <a:rPr lang="fr-FR" sz="60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8800" b="1" i="1" u="sng" dirty="0" smtClean="0">
                <a:solidFill>
                  <a:srgbClr val="FF0000"/>
                </a:solidFill>
                <a:latin typeface="Comic Sans MS" pitchFamily="66" charset="0"/>
              </a:rPr>
              <a:t>SA?</a:t>
            </a:r>
            <a:endParaRPr lang="fr-FR" sz="88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0" y="1916832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ROAD-BOOK</a:t>
            </a:r>
            <a:endParaRPr lang="fr-FR" sz="48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647056" y="1772816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Parcours en AILE DE PAPILLON</a:t>
            </a: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(</a:t>
            </a:r>
            <a:r>
              <a:rPr lang="fr-FR" sz="1200" b="1" i="1" dirty="0" err="1" smtClean="0">
                <a:solidFill>
                  <a:schemeClr val="tx1"/>
                </a:solidFill>
                <a:latin typeface="Constantia" pitchFamily="18" charset="0"/>
              </a:rPr>
              <a:t>Cf</a:t>
            </a:r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 plus haut pour les cartes et les postes)</a:t>
            </a:r>
            <a:endParaRPr lang="fr-FR" sz="12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0" y="1124744"/>
            <a:ext cx="9684568" cy="5606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PARCOURS JALONNE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79512" y="188640"/>
          <a:ext cx="2808312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276797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541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MOTEUR:(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Sur des parcours de 1,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voire 2 balises),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suivre </a:t>
                      </a:r>
                      <a:r>
                        <a:rPr lang="fr-FR" sz="1000" u="none" baseline="0" dirty="0" smtClean="0">
                          <a:latin typeface="Comic Sans MS" pitchFamily="66" charset="0"/>
                        </a:rPr>
                        <a:t>un déplacement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sur route et chemin,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avec 2 ou 3 pts de décision(les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intersections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Construire une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autonomie de fonctionnement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, pour libérer le prof des tâches organisationnelles (correction, choix des parcours, gestion du tableau de départ).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88032" cy="288032"/>
          </a:xfrm>
          <a:prstGeom prst="rect">
            <a:avLst/>
          </a:prstGeom>
          <a:noFill/>
        </p:spPr>
      </p:pic>
      <p:sp>
        <p:nvSpPr>
          <p:cNvPr id="14" name="Explosion 2 13"/>
          <p:cNvSpPr/>
          <p:nvPr/>
        </p:nvSpPr>
        <p:spPr>
          <a:xfrm>
            <a:off x="-180528" y="1251992"/>
            <a:ext cx="9684568" cy="5606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REPERAGE GUIDE </a:t>
            </a:r>
            <a:r>
              <a:rPr lang="fr-FR" sz="1400" b="1" i="1" dirty="0" smtClean="0">
                <a:solidFill>
                  <a:schemeClr val="tx1"/>
                </a:solidFill>
                <a:latin typeface="Constantia" pitchFamily="18" charset="0"/>
              </a:rPr>
              <a:t>(si nouveau milieu)</a:t>
            </a:r>
            <a:endParaRPr lang="fr-FR" sz="14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251520" y="1772816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GPS</a:t>
            </a:r>
            <a:endParaRPr lang="fr-FR" sz="48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Les </a:t>
            </a:r>
            <a:r>
              <a:rPr lang="fr-FR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fr-FR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prioritaires</a:t>
            </a:r>
            <a:endParaRPr lang="fr-FR" i="1" u="sng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906888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1800" b="1" i="1" u="sng" dirty="0" smtClean="0"/>
              <a:t>Acquisitions principales:</a:t>
            </a:r>
          </a:p>
          <a:p>
            <a:pPr>
              <a:buNone/>
            </a:pPr>
            <a:endParaRPr lang="fr-FR" sz="1800" b="1" i="1" u="sng" dirty="0" smtClean="0"/>
          </a:p>
          <a:p>
            <a:pPr>
              <a:buNone/>
            </a:pPr>
            <a:r>
              <a:rPr lang="fr-FR" sz="2600" b="1" dirty="0" smtClean="0"/>
              <a:t>F</a:t>
            </a:r>
            <a:r>
              <a:rPr lang="fr-FR" sz="2400" b="1" dirty="0" smtClean="0"/>
              <a:t>onctionner comme un </a:t>
            </a:r>
            <a:r>
              <a:rPr lang="fr-FR" sz="2400" b="1" u="sng" dirty="0" smtClean="0"/>
              <a:t>GPS</a:t>
            </a:r>
            <a:r>
              <a:rPr lang="fr-FR" sz="1800" b="1" dirty="0" smtClean="0"/>
              <a:t>, c’est-à-dire: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Connaitre la légende relative aux routes, chemins, sentiers, bâtiments.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Différencier « en vrai » et sur la carte routes, chemins, sentiers…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Considérer chaque intersection comme un point de décision (</a:t>
            </a:r>
            <a:r>
              <a:rPr lang="fr-FR" sz="2000" u="sng" dirty="0" smtClean="0"/>
              <a:t>les repérer et s’y arrêter</a:t>
            </a:r>
            <a:r>
              <a:rPr lang="fr-FR" sz="2000" dirty="0" smtClean="0"/>
              <a:t>!).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dirty="0" smtClean="0"/>
              <a:t>Vérifier sa position à chaque intersection en </a:t>
            </a:r>
            <a:r>
              <a:rPr lang="fr-FR" sz="2000" u="sng" dirty="0" smtClean="0"/>
              <a:t>comptant le nombre de branches </a:t>
            </a:r>
            <a:r>
              <a:rPr lang="fr-FR" sz="2000" dirty="0" smtClean="0"/>
              <a:t>de cette intersection.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u="sng" dirty="0" smtClean="0"/>
              <a:t>Choisir la bonne direction </a:t>
            </a:r>
            <a:r>
              <a:rPr lang="fr-FR" sz="2000" dirty="0" smtClean="0"/>
              <a:t>en orientant sa carte et en comptant les « branches ».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200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853136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3200" b="1" i="1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       Petits trucs…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Demander aux élèves de </a:t>
            </a:r>
            <a:r>
              <a:rPr lang="fr-FR" sz="21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repérer et de s’arrêter</a:t>
            </a:r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à chaque intersection.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1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Demander aux élèves à chaque intersection de compter le nombre de « branches » « en vrai », et comparer aux nombre de branche sur le terrain. 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Sur le trajet, ne pas hésiter à s’arrêter sur des intersections en leur demandant de compter le nombre et le type (route, chemin, sentier?) de « branches ».</a:t>
            </a:r>
          </a:p>
          <a:p>
            <a:pPr marL="0">
              <a:spcBef>
                <a:spcPts val="0"/>
              </a:spcBef>
              <a:buNone/>
            </a:pPr>
            <a:endParaRPr lang="fr-FR" sz="21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Construire une </a:t>
            </a:r>
            <a:r>
              <a:rPr lang="fr-FR" sz="2100" b="1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autonomie de fonctionnement</a:t>
            </a:r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(gestion des départs, choix des parcours, correction) de l’élève afin de se libérer des tâches organisationnelles.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332656"/>
          <a:ext cx="244827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16756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74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Orienter sa carte, se situer par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rapport à 3 indices, se déplacer à l’aide de la carte dans la bonne direction et s’arrêter à un point de décision.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Règles de sécurité.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8032" cy="288032"/>
          </a:xfrm>
          <a:prstGeom prst="rect">
            <a:avLst/>
          </a:prstGeom>
          <a:noFill/>
        </p:spPr>
      </p:pic>
      <p:pic>
        <p:nvPicPr>
          <p:cNvPr id="8" name="Picture 2" descr="C:\Users\sev\AppData\Local\Microsoft\Windows\Temporary Internet Files\Content.IE5\BEW51510\MC900441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567755" cy="791758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79512" y="188641"/>
          <a:ext cx="2880320" cy="173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239086">
                <a:tc>
                  <a:txBody>
                    <a:bodyPr/>
                    <a:lstStyle/>
                    <a:p>
                      <a:r>
                        <a:rPr lang="fr-FR" sz="10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0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8910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dirty="0" smtClean="0">
                          <a:latin typeface="Comic Sans MS" pitchFamily="66" charset="0"/>
                        </a:rPr>
                        <a:t>MOTEUR: (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Sur des parcours de 1,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000" dirty="0" smtClean="0">
                          <a:latin typeface="Comic Sans MS" pitchFamily="66" charset="0"/>
                        </a:rPr>
                        <a:t>voire 2 balises),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suivre </a:t>
                      </a:r>
                      <a:r>
                        <a:rPr lang="fr-FR" sz="1000" u="none" baseline="0" dirty="0" smtClean="0">
                          <a:latin typeface="Comic Sans MS" pitchFamily="66" charset="0"/>
                        </a:rPr>
                        <a:t>un déplacement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sur route et chemin,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 avec 2 ou 3 pts de décision(les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intersections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: Construire une </a:t>
                      </a:r>
                      <a:r>
                        <a:rPr lang="fr-FR" sz="1000" u="sng" baseline="0" dirty="0" smtClean="0">
                          <a:latin typeface="Comic Sans MS" pitchFamily="66" charset="0"/>
                        </a:rPr>
                        <a:t>autonomie de fonctionnement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, pour libérer le prof des tâches organisationnelles (correction, choix des parcours, gestion du tableau de départ).</a:t>
                      </a:r>
                      <a:endParaRPr lang="fr-FR" sz="1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0"/>
            <a:ext cx="258490" cy="207059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en AILE DE PAPILLON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611560" y="1196752"/>
            <a:ext cx="7920880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196752"/>
            <a:ext cx="7848872" cy="52565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principal:</a:t>
            </a:r>
            <a:r>
              <a:rPr kumimoji="0" lang="fr-FR" sz="2600" b="1" i="1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600" dirty="0" smtClean="0"/>
              <a:t>Sur des parcours un peu plus longs, commencer à construire le « </a:t>
            </a:r>
            <a:r>
              <a:rPr lang="fr-FR" sz="2600" b="1" u="sng" dirty="0" smtClean="0"/>
              <a:t>GPS</a:t>
            </a:r>
            <a:r>
              <a:rPr lang="fr-FR" sz="2600" dirty="0" smtClean="0"/>
              <a:t> » de l’élève… C’est-à-dire:  </a:t>
            </a:r>
            <a:r>
              <a:rPr lang="fr-FR" sz="2600" b="1" u="sng" dirty="0" smtClean="0"/>
              <a:t>A chaque intersection</a:t>
            </a:r>
            <a:r>
              <a:rPr lang="fr-FR" sz="2600" dirty="0" smtClean="0"/>
              <a:t>, </a:t>
            </a:r>
            <a:r>
              <a:rPr lang="fr-FR" sz="2600" b="1" u="sng" dirty="0" smtClean="0"/>
              <a:t>s’arrêter</a:t>
            </a:r>
            <a:r>
              <a:rPr lang="fr-FR" sz="2600" dirty="0" smtClean="0"/>
              <a:t> et </a:t>
            </a:r>
            <a:r>
              <a:rPr lang="fr-FR" sz="2600" b="1" u="sng" dirty="0" smtClean="0"/>
              <a:t>choisir</a:t>
            </a:r>
            <a:r>
              <a:rPr lang="fr-FR" sz="2600" dirty="0" smtClean="0"/>
              <a:t> la bonne direction.</a:t>
            </a: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Préparation: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Parcours de 2 balises.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Balises placées à </a:t>
            </a:r>
            <a:r>
              <a:rPr lang="fr-FR" sz="2600" b="1" u="sng" dirty="0" smtClean="0"/>
              <a:t>2, 3 points de décision du départ, sur intersections.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b="1" u="sng" dirty="0" smtClean="0"/>
              <a:t>Carte ultra-simplifiée </a:t>
            </a:r>
            <a:r>
              <a:rPr lang="fr-FR" sz="2600" dirty="0" smtClean="0"/>
              <a:t>(</a:t>
            </a:r>
            <a:r>
              <a:rPr lang="fr-FR" sz="1900" dirty="0" smtClean="0"/>
              <a:t>route, chemin, sentier</a:t>
            </a:r>
            <a:r>
              <a:rPr lang="fr-FR" sz="2600" dirty="0" smtClean="0"/>
              <a:t>). -&gt; </a:t>
            </a:r>
            <a:r>
              <a:rPr lang="fr-FR" sz="2600" u="sng" dirty="0" smtClean="0"/>
              <a:t>contraindre</a:t>
            </a:r>
            <a:r>
              <a:rPr lang="fr-FR" sz="2600" dirty="0" smtClean="0"/>
              <a:t> l’élève à se déplacer grâce aux lignes directrices simples et aux intersections.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300" dirty="0" smtClean="0"/>
              <a:t>Une carte-mère, un tableau de correction..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Un </a:t>
            </a:r>
            <a:r>
              <a:rPr lang="fr-FR" sz="2600" b="1" u="sng" dirty="0" smtClean="0"/>
              <a:t>tableau de départ  (le « </a:t>
            </a:r>
            <a:r>
              <a:rPr lang="fr-FR" sz="2600" b="1" u="sng" dirty="0" err="1" smtClean="0"/>
              <a:t>Kiféquoi</a:t>
            </a:r>
            <a:r>
              <a:rPr lang="fr-FR" sz="2600" b="1" u="sng" dirty="0" smtClean="0"/>
              <a:t>? »</a:t>
            </a:r>
            <a:r>
              <a:rPr lang="fr-FR" sz="2600" dirty="0" smtClean="0"/>
              <a:t>-&gt; </a:t>
            </a:r>
            <a:r>
              <a:rPr lang="fr-FR" sz="1500" i="1" dirty="0" err="1" smtClean="0">
                <a:solidFill>
                  <a:srgbClr val="7030A0"/>
                </a:solidFill>
              </a:rPr>
              <a:t>Cf</a:t>
            </a:r>
            <a:r>
              <a:rPr lang="fr-FR" sz="1500" i="1" dirty="0" smtClean="0">
                <a:solidFill>
                  <a:srgbClr val="7030A0"/>
                </a:solidFill>
              </a:rPr>
              <a:t> animation.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Déroulement: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L’élève reporte sur sa carte les balises du parcours.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Avant de partir, il note sur le tableau de départ son </a:t>
            </a:r>
            <a:r>
              <a:rPr lang="fr-FR" sz="2600" u="sng" dirty="0" smtClean="0"/>
              <a:t>heure de départ</a:t>
            </a:r>
            <a:r>
              <a:rPr lang="fr-FR" sz="2600" dirty="0" smtClean="0"/>
              <a:t>, </a:t>
            </a:r>
            <a:r>
              <a:rPr lang="fr-FR" sz="2600" u="sng" dirty="0" smtClean="0"/>
              <a:t>son parcours .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A son retour: note son </a:t>
            </a:r>
            <a:r>
              <a:rPr lang="fr-FR" sz="2600" u="sng" dirty="0" smtClean="0"/>
              <a:t>heure d’arrivée </a:t>
            </a:r>
            <a:r>
              <a:rPr lang="fr-FR" sz="2600" dirty="0" smtClean="0"/>
              <a:t>et le </a:t>
            </a:r>
            <a:r>
              <a:rPr lang="fr-FR" sz="2600" u="sng" dirty="0" smtClean="0"/>
              <a:t>temps total</a:t>
            </a:r>
            <a:r>
              <a:rPr lang="fr-FR" sz="2600" dirty="0" smtClean="0"/>
              <a:t>. </a:t>
            </a:r>
            <a:r>
              <a:rPr lang="fr-FR" sz="2000" dirty="0" smtClean="0"/>
              <a:t>Puis il s’auto-corrige.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8268668" cy="519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67744" y="47667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9h02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99792" y="47667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9h11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03848" y="47667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11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08176" y="692696"/>
            <a:ext cx="927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>
                <a:solidFill>
                  <a:schemeClr val="bg1"/>
                </a:solidFill>
              </a:rPr>
              <a:t>MESSI</a:t>
            </a:r>
            <a:endParaRPr lang="fr-FR" sz="900" b="1" i="1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>
            <a:endCxn id="9" idx="2"/>
          </p:cNvCxnSpPr>
          <p:nvPr/>
        </p:nvCxnSpPr>
        <p:spPr>
          <a:xfrm flipH="1" flipV="1">
            <a:off x="2483768" y="707504"/>
            <a:ext cx="3456384" cy="4665712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2987824" y="908720"/>
            <a:ext cx="4752528" cy="4536504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3347864" y="692696"/>
            <a:ext cx="2520280" cy="5112568"/>
          </a:xfrm>
          <a:prstGeom prst="straightConnector1">
            <a:avLst/>
          </a:prstGeom>
          <a:ln w="317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0" idx="2"/>
          </p:cNvCxnSpPr>
          <p:nvPr/>
        </p:nvCxnSpPr>
        <p:spPr>
          <a:xfrm flipH="1" flipV="1">
            <a:off x="2915816" y="707504"/>
            <a:ext cx="1296144" cy="5169768"/>
          </a:xfrm>
          <a:prstGeom prst="straightConnector1">
            <a:avLst/>
          </a:prstGeom>
          <a:ln w="317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endParaRPr lang="fr-FR" u="sng" dirty="0" smtClean="0">
              <a:latin typeface="Comic Sans MS" pitchFamily="66" charset="0"/>
            </a:endParaRPr>
          </a:p>
          <a:p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Partir de problématiques de terrain… </a:t>
            </a:r>
            <a:r>
              <a:rPr lang="fr-FR" sz="2000" dirty="0" smtClean="0">
                <a:solidFill>
                  <a:srgbClr val="00B050"/>
                </a:solidFill>
                <a:latin typeface="Comic Sans MS" pitchFamily="66" charset="0"/>
              </a:rPr>
              <a:t>(-&gt; solutions)</a:t>
            </a:r>
          </a:p>
          <a:p>
            <a:pPr>
              <a:buNone/>
            </a:pPr>
            <a:endParaRPr lang="fr-FR" sz="4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OUI, MAIS elles sont nombreuses en CO!..</a:t>
            </a:r>
          </a:p>
          <a:p>
            <a:pPr>
              <a:buNone/>
            </a:pPr>
            <a:endParaRPr lang="fr-FR" dirty="0">
              <a:latin typeface="Comic Sans MS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fr-FR" sz="4800" b="1" u="sng" dirty="0" smtClean="0">
                <a:solidFill>
                  <a:srgbClr val="0070C0"/>
                </a:solidFill>
                <a:latin typeface="Comic Sans MS" pitchFamily="66" charset="0"/>
              </a:rPr>
              <a:t>Ma démarche</a:t>
            </a:r>
            <a:endParaRPr lang="fr-FR" sz="4800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-1260648" y="-1035496"/>
            <a:ext cx="13177464" cy="84249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Comment s’organiser pour ne pas être débordé? Comment se rendre disponible pour aider les élèves?</a:t>
            </a:r>
            <a:endParaRPr lang="fr-FR" sz="4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-1108248" y="-883096"/>
            <a:ext cx="13177464" cy="84249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Comment motiver les élèves?</a:t>
            </a:r>
            <a:endParaRPr lang="fr-FR" sz="4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-955848" y="-730696"/>
            <a:ext cx="13177464" cy="84249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Comment aider, réguler les élèves?</a:t>
            </a:r>
            <a:endParaRPr lang="fr-FR" sz="4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-803448" y="-578296"/>
            <a:ext cx="13177464" cy="84249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Comment éviter le phénomène « chasse aux œufs de pâques » (« t’as pas vu la 18 ?) ; Eviter le phénomène « petit train »?</a:t>
            </a:r>
            <a:endParaRPr lang="fr-FR" sz="4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-612576" y="-387424"/>
            <a:ext cx="13177464" cy="84249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Comment proposer une évaluation simple, concrète, </a:t>
            </a:r>
            <a:r>
              <a:rPr lang="fr-FR" sz="4400" b="1" u="sng" dirty="0" smtClean="0">
                <a:solidFill>
                  <a:schemeClr val="bg1"/>
                </a:solidFill>
                <a:latin typeface="Forte" pitchFamily="66" charset="0"/>
              </a:rPr>
              <a:t>en direct</a:t>
            </a:r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, qui révèle la réelle compétence de l’élève ?</a:t>
            </a:r>
            <a:endParaRPr lang="fr-FR" sz="4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-460176" y="-235024"/>
            <a:ext cx="13177464" cy="84249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bg1"/>
                </a:solidFill>
                <a:latin typeface="Forte" pitchFamily="66" charset="0"/>
              </a:rPr>
              <a:t>Comment construire la compétence ? Ne pas avoir l’impression de faire la même chose? Par quel bout attaquer?</a:t>
            </a:r>
            <a:endParaRPr lang="fr-FR" sz="44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13" name="Organigramme : Alternative 12"/>
          <p:cNvSpPr/>
          <p:nvPr/>
        </p:nvSpPr>
        <p:spPr>
          <a:xfrm>
            <a:off x="0" y="4941168"/>
            <a:ext cx="3779912" cy="14401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Causes</a:t>
            </a:r>
            <a:r>
              <a:rPr lang="fr-FR" dirty="0" smtClean="0">
                <a:solidFill>
                  <a:srgbClr val="7030A0"/>
                </a:solidFill>
              </a:rPr>
              <a:t>: beaucoup de logistique, de matériel, de cartes, de correction… en plein air! Retour fréquents des élèves…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Organigramme : Alternative 13"/>
          <p:cNvSpPr/>
          <p:nvPr/>
        </p:nvSpPr>
        <p:spPr>
          <a:xfrm>
            <a:off x="0" y="4941168"/>
            <a:ext cx="3779912" cy="14401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Causes</a:t>
            </a:r>
            <a:r>
              <a:rPr lang="fr-FR" dirty="0" smtClean="0">
                <a:solidFill>
                  <a:srgbClr val="7030A0"/>
                </a:solidFill>
              </a:rPr>
              <a:t>: APSA « intellectuelles »… où en plus il faut courir… démotivation rapide face aux échecs… représentation négative..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0" y="4941168"/>
            <a:ext cx="3779912" cy="14401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Causes</a:t>
            </a:r>
            <a:r>
              <a:rPr lang="fr-FR" dirty="0" smtClean="0">
                <a:solidFill>
                  <a:srgbClr val="7030A0"/>
                </a:solidFill>
              </a:rPr>
              <a:t>: élèves en échec… on ne les voit pas… on n’est pas avec eux…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6" name="Organigramme : Alternative 15"/>
          <p:cNvSpPr/>
          <p:nvPr/>
        </p:nvSpPr>
        <p:spPr>
          <a:xfrm>
            <a:off x="0" y="4941168"/>
            <a:ext cx="3779912" cy="14401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Causes</a:t>
            </a:r>
            <a:r>
              <a:rPr lang="fr-FR" dirty="0" smtClean="0">
                <a:solidFill>
                  <a:srgbClr val="7030A0"/>
                </a:solidFill>
              </a:rPr>
              <a:t>: groupes qui coopèrent, se suivent, explorent… élève- suiveur qui fait du demi-fond avec son super-copain super-fort…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7" name="Organigramme : Alternative 16"/>
          <p:cNvSpPr/>
          <p:nvPr/>
        </p:nvSpPr>
        <p:spPr>
          <a:xfrm>
            <a:off x="0" y="4941168"/>
            <a:ext cx="3779912" cy="14401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Causes</a:t>
            </a:r>
            <a:r>
              <a:rPr lang="fr-FR" dirty="0" smtClean="0">
                <a:solidFill>
                  <a:srgbClr val="7030A0"/>
                </a:solidFill>
              </a:rPr>
              <a:t>: note la semaine suivante, moins parlante pour l’élève… et surtout plus contraignante pour le prof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8" name="Organigramme : Alternative 17"/>
          <p:cNvSpPr/>
          <p:nvPr/>
        </p:nvSpPr>
        <p:spPr>
          <a:xfrm>
            <a:off x="0" y="5013176"/>
            <a:ext cx="3779912" cy="14401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Causes</a:t>
            </a:r>
            <a:r>
              <a:rPr lang="fr-FR" dirty="0" smtClean="0">
                <a:solidFill>
                  <a:srgbClr val="7030A0"/>
                </a:solidFill>
              </a:rPr>
              <a:t>: activité vaste… difficile (accompagner l’élève)…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1340768"/>
            <a:ext cx="7848872" cy="52565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Objectif principal:</a:t>
            </a:r>
            <a:r>
              <a:rPr kumimoji="0" lang="fr-FR" sz="2600" b="1" i="1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600" dirty="0" smtClean="0"/>
              <a:t>Construire le « GPS » de l’élève, c’est-à-dire: A </a:t>
            </a:r>
            <a:r>
              <a:rPr lang="fr-FR" sz="2600" b="1" u="sng" dirty="0" smtClean="0"/>
              <a:t>chaque intersection</a:t>
            </a:r>
            <a:r>
              <a:rPr lang="fr-FR" sz="2600" dirty="0" smtClean="0"/>
              <a:t>, </a:t>
            </a:r>
            <a:r>
              <a:rPr lang="fr-FR" sz="2600" b="1" u="sng" dirty="0" smtClean="0"/>
              <a:t>s’arrêter</a:t>
            </a:r>
            <a:r>
              <a:rPr lang="fr-FR" sz="2600" dirty="0" smtClean="0"/>
              <a:t> et </a:t>
            </a:r>
            <a:r>
              <a:rPr lang="fr-FR" sz="2600" b="1" u="sng" dirty="0" smtClean="0"/>
              <a:t>choisir</a:t>
            </a:r>
            <a:r>
              <a:rPr lang="fr-FR" sz="2600" dirty="0" smtClean="0"/>
              <a:t> la bonne direction en suivant des indications précises (</a:t>
            </a:r>
            <a:r>
              <a:rPr lang="fr-FR" sz="2600" u="sng" dirty="0" smtClean="0"/>
              <a:t>verbaliser</a:t>
            </a:r>
            <a:r>
              <a:rPr lang="fr-FR" sz="2600" dirty="0" smtClean="0"/>
              <a:t> ses choix de direction).</a:t>
            </a: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Préparation: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Préparer des parcours GPS, c’est-à-dire une </a:t>
            </a:r>
            <a:r>
              <a:rPr lang="fr-FR" sz="2600" b="1" u="sng" dirty="0" smtClean="0"/>
              <a:t>description</a:t>
            </a:r>
            <a:r>
              <a:rPr lang="fr-FR" sz="2600" dirty="0" smtClean="0"/>
              <a:t> de l’itinéraire menant à la balise. </a:t>
            </a:r>
            <a:r>
              <a:rPr lang="fr-FR" sz="2600" i="1" dirty="0" smtClean="0">
                <a:solidFill>
                  <a:srgbClr val="7030A0"/>
                </a:solidFill>
              </a:rPr>
              <a:t>(</a:t>
            </a:r>
            <a:r>
              <a:rPr lang="fr-FR" sz="2600" i="1" dirty="0" err="1" smtClean="0">
                <a:solidFill>
                  <a:srgbClr val="7030A0"/>
                </a:solidFill>
              </a:rPr>
              <a:t>Cf</a:t>
            </a:r>
            <a:r>
              <a:rPr lang="fr-FR" sz="2600" i="1" dirty="0" smtClean="0">
                <a:solidFill>
                  <a:srgbClr val="7030A0"/>
                </a:solidFill>
              </a:rPr>
              <a:t> diapo suivante)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Parcours GPS avec peu de points de décisions (2, 3) pour aller à la balise.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Parcours GPS de différents niveaux (Force 1, F2 et F3).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600" dirty="0" smtClean="0"/>
              <a:t>Une carte simplifiée (routes, chemins, sentiers uniquement).</a:t>
            </a:r>
            <a:endParaRPr lang="fr-FR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Déroulement: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2600" dirty="0" smtClean="0"/>
              <a:t>-&gt; 3 temps de travail: </a:t>
            </a:r>
          </a:p>
          <a:p>
            <a:pPr lvl="1">
              <a:buFont typeface="Wingdings" pitchFamily="2" charset="2"/>
              <a:buChar char="v"/>
            </a:pPr>
            <a:r>
              <a:rPr lang="fr-FR" sz="2600" dirty="0" smtClean="0"/>
              <a:t>  </a:t>
            </a:r>
            <a:r>
              <a:rPr lang="fr-FR" sz="2600" b="1" u="sng" dirty="0" smtClean="0">
                <a:solidFill>
                  <a:srgbClr val="FFC000"/>
                </a:solidFill>
              </a:rPr>
              <a:t>FORCE 1</a:t>
            </a:r>
            <a:r>
              <a:rPr lang="fr-FR" sz="2600" dirty="0" smtClean="0"/>
              <a:t>: Suit le GPS:  part </a:t>
            </a:r>
            <a:r>
              <a:rPr lang="fr-FR" sz="2600" b="1" u="sng" dirty="0" smtClean="0"/>
              <a:t>sans carte</a:t>
            </a:r>
            <a:r>
              <a:rPr lang="fr-FR" sz="2600" dirty="0" smtClean="0"/>
              <a:t>; suit simplement les indications du GPS -&gt; c’est donc de la lecture et de l’observation pour trouver la balise.</a:t>
            </a:r>
          </a:p>
          <a:p>
            <a:pPr lvl="1">
              <a:buFont typeface="Wingdings" pitchFamily="2" charset="2"/>
              <a:buChar char="v"/>
            </a:pPr>
            <a:r>
              <a:rPr lang="fr-FR" sz="2600" dirty="0" smtClean="0"/>
              <a:t>  PUIS </a:t>
            </a:r>
            <a:r>
              <a:rPr lang="fr-FR" sz="2600" b="1" u="sng" dirty="0" smtClean="0">
                <a:solidFill>
                  <a:srgbClr val="FFC000"/>
                </a:solidFill>
              </a:rPr>
              <a:t>FORCE 2</a:t>
            </a:r>
            <a:r>
              <a:rPr lang="fr-FR" sz="2600" dirty="0" smtClean="0"/>
              <a:t>: même type de parcours que F1 MAIS </a:t>
            </a:r>
            <a:r>
              <a:rPr lang="fr-FR" sz="2600" b="1" u="sng" dirty="0" smtClean="0"/>
              <a:t>trace sur sa carte </a:t>
            </a:r>
            <a:r>
              <a:rPr lang="fr-FR" sz="2600" dirty="0" smtClean="0"/>
              <a:t>l’itinéraire avant de partir et </a:t>
            </a:r>
            <a:r>
              <a:rPr lang="fr-FR" sz="2600" b="1" u="sng" dirty="0" smtClean="0"/>
              <a:t>laisse le GPS au départ</a:t>
            </a:r>
            <a:r>
              <a:rPr lang="fr-FR" sz="2600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fr-FR" sz="2600" dirty="0" smtClean="0"/>
              <a:t>  PUIS </a:t>
            </a:r>
            <a:r>
              <a:rPr lang="fr-FR" sz="2600" b="1" u="sng" dirty="0" smtClean="0">
                <a:solidFill>
                  <a:srgbClr val="FFC000"/>
                </a:solidFill>
              </a:rPr>
              <a:t>F3</a:t>
            </a:r>
            <a:r>
              <a:rPr lang="fr-FR" sz="2600" dirty="0" smtClean="0"/>
              <a:t> (idem F2 en plus long).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fr-FR" sz="3600" i="1" dirty="0" smtClean="0"/>
              <a:t>Exemple de GPS: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59936" cy="4179168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54006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779318" cy="34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H="1">
            <a:off x="5148064" y="3284984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4788024" y="2924944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4572000" y="2996952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427984" y="30689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03648" y="1628800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GPS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44352"/>
          </a:xfrm>
        </p:spPr>
        <p:txBody>
          <a:bodyPr>
            <a:normAutofit fontScale="90000"/>
          </a:bodyPr>
          <a:lstStyle/>
          <a:p>
            <a:r>
              <a:rPr lang="fr-FR" sz="3600" i="1" dirty="0" smtClean="0"/>
              <a:t>Des parcours GPS de différentes « forces » pour proposer une évolution aux élèves: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59936" cy="4179168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2" descr="D:\Docs de Nico\-NICO-\A FAIRE\Photo CO stage 2015\DSC_4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04856" cy="51229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fr-FR" sz="3600" i="1" dirty="0" smtClean="0"/>
              <a:t>Variante:  </a:t>
            </a:r>
            <a:r>
              <a:rPr lang="fr-FR" sz="3600" b="1" i="1" u="sng" dirty="0" smtClean="0">
                <a:solidFill>
                  <a:schemeClr val="accent4">
                    <a:lumMod val="50000"/>
                  </a:schemeClr>
                </a:solidFill>
              </a:rPr>
              <a:t>le GPS « à trou »:</a:t>
            </a:r>
            <a:endParaRPr lang="fr-FR" sz="36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59936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</a:rPr>
              <a:t>AVANT DE PARTIR:</a:t>
            </a:r>
          </a:p>
          <a:p>
            <a:pPr>
              <a:buNone/>
            </a:pPr>
            <a:r>
              <a:rPr lang="fr-FR" dirty="0" smtClean="0"/>
              <a:t>. L’élève repère sur la carte-mère la balise qu’il doit trouver.</a:t>
            </a:r>
          </a:p>
          <a:p>
            <a:pPr>
              <a:buNone/>
            </a:pPr>
            <a:r>
              <a:rPr lang="fr-FR" dirty="0" smtClean="0"/>
              <a:t>. A partir de cette carte-mère, il écrit son propre GPS (</a:t>
            </a:r>
            <a:r>
              <a:rPr lang="fr-FR" i="1" dirty="0" smtClean="0">
                <a:solidFill>
                  <a:srgbClr val="7030A0"/>
                </a:solidFill>
              </a:rPr>
              <a:t>sur le modèle « à trou </a:t>
            </a:r>
            <a:r>
              <a:rPr lang="fr-FR" dirty="0" smtClean="0"/>
              <a:t>»).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</a:rPr>
              <a:t>PUIS:</a:t>
            </a:r>
          </a:p>
          <a:p>
            <a:pPr>
              <a:buNone/>
            </a:pPr>
            <a:r>
              <a:rPr lang="fr-FR" dirty="0" smtClean="0"/>
              <a:t>. Il part chercher la balise en lisant son GPS.</a:t>
            </a:r>
            <a:endParaRPr lang="fr-FR" dirty="0"/>
          </a:p>
        </p:txBody>
      </p:sp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891" y="1340768"/>
            <a:ext cx="45941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843808" y="4077072"/>
            <a:ext cx="1584176" cy="50405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r>
              <a:rPr lang="fr-FR" sz="3600" i="1" dirty="0" smtClean="0"/>
              <a:t>Variante:  </a:t>
            </a:r>
            <a:r>
              <a:rPr lang="fr-FR" sz="3600" b="1" i="1" u="sng" dirty="0" smtClean="0">
                <a:solidFill>
                  <a:schemeClr val="accent4">
                    <a:lumMod val="50000"/>
                  </a:schemeClr>
                </a:solidFill>
              </a:rPr>
              <a:t>le GPS avec un guide et un suiveur-traceur:</a:t>
            </a:r>
            <a:endParaRPr lang="fr-FR" sz="36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6851104" cy="5256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u="sng" dirty="0" smtClean="0">
                <a:solidFill>
                  <a:schemeClr val="accent6">
                    <a:lumMod val="50000"/>
                  </a:schemeClr>
                </a:solidFill>
              </a:rPr>
              <a:t>PAR 2:</a:t>
            </a:r>
          </a:p>
          <a:p>
            <a:pPr>
              <a:buNone/>
            </a:pPr>
            <a:endParaRPr lang="fr-FR" b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</a:rPr>
              <a:t>LE GUIDE:</a:t>
            </a:r>
          </a:p>
          <a:p>
            <a:pPr>
              <a:buNone/>
            </a:pPr>
            <a:r>
              <a:rPr lang="fr-FR" dirty="0" smtClean="0"/>
              <a:t>. Lit le GPS force 1 et guide don son partenaire à la balise (</a:t>
            </a:r>
            <a:r>
              <a:rPr lang="fr-FR" u="sng" dirty="0" smtClean="0"/>
              <a:t>uniquement en lisant le GPS</a:t>
            </a:r>
            <a:r>
              <a:rPr lang="fr-FR" dirty="0" smtClean="0"/>
              <a:t>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</a:rPr>
              <a:t>LE SUIVEUR:</a:t>
            </a:r>
          </a:p>
          <a:p>
            <a:pPr>
              <a:buNone/>
            </a:pPr>
            <a:r>
              <a:rPr lang="fr-FR" dirty="0" smtClean="0"/>
              <a:t>. </a:t>
            </a:r>
            <a:r>
              <a:rPr lang="fr-FR" u="sng" dirty="0" smtClean="0"/>
              <a:t>Trace sur sa carte </a:t>
            </a:r>
            <a:r>
              <a:rPr lang="fr-FR" dirty="0" smtClean="0"/>
              <a:t>l’itinéraire emprunté par son partenaire et doit entourer le lieu de la balise.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i="1" u="sng" dirty="0" smtClean="0">
                <a:solidFill>
                  <a:schemeClr val="bg1"/>
                </a:solidFill>
              </a:rPr>
              <a:t>Intérêt</a:t>
            </a:r>
            <a:r>
              <a:rPr lang="fr-FR" dirty="0" smtClean="0"/>
              <a:t>: les 2 travaillent! Et n’ont pas les mêmes choses à faire.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ROAD-BOOKS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755576" y="1196752"/>
            <a:ext cx="7920880" cy="518457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26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sz="2600" dirty="0" smtClean="0"/>
              <a:t>Construire le « GPS » de l’élève. A chaque intersection, s’arrêter et choisir la bonne direction en </a:t>
            </a:r>
            <a:r>
              <a:rPr lang="fr-FR" sz="2600" b="1" u="sng" dirty="0" smtClean="0"/>
              <a:t>orientant sa carte</a:t>
            </a:r>
            <a:r>
              <a:rPr lang="fr-FR" sz="2600" dirty="0" smtClean="0"/>
              <a:t>.</a:t>
            </a:r>
            <a:endParaRPr lang="fr-FR" sz="2600" i="1" u="sng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fr-FR" sz="2600" i="1" u="sng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Préparation: </a:t>
            </a:r>
            <a:r>
              <a:rPr kumimoji="0" lang="fr-FR" sz="1600" b="0" i="1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1600" b="0" i="1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fr-FR" sz="1600" b="0" i="1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animation)</a:t>
            </a:r>
            <a:endParaRPr kumimoji="0" lang="fr-FR" sz="1600" b="0" i="0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Parcours « Road-book » de différents </a:t>
            </a:r>
            <a:r>
              <a:rPr kumimoji="0" lang="fr-F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Déroulement: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FR" sz="2600" dirty="0" smtClean="0"/>
              <a:t>Suivre le road-book en </a:t>
            </a:r>
            <a:r>
              <a:rPr lang="fr-FR" sz="2600" b="1" u="sng" dirty="0" smtClean="0"/>
              <a:t>s’arrêtant à chaque intersection </a:t>
            </a:r>
            <a:r>
              <a:rPr lang="fr-FR" sz="2600" dirty="0" smtClean="0"/>
              <a:t>pour </a:t>
            </a:r>
            <a:r>
              <a:rPr lang="fr-FR" sz="2600" b="1" u="sng" dirty="0" smtClean="0"/>
              <a:t>choisir la bonne direction en fonction du « morceau » de carte.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Orienter sa carte en plaçant son pouce sur la flèche par laquelle on arrive.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908720"/>
            <a:ext cx="6408712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Road-Book « PHOTO »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395536" y="260648"/>
            <a:ext cx="7920880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2600" b="1" i="1" u="sng" dirty="0" smtClean="0">
                <a:solidFill>
                  <a:schemeClr val="accent6">
                    <a:lumMod val="50000"/>
                  </a:schemeClr>
                </a:solidFill>
              </a:rPr>
              <a:t>Pour simplifier (ou pour débuter sur ces road-books), un idée: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55576" y="1988840"/>
            <a:ext cx="7920880" cy="439248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Déroulement: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FR" sz="2600" dirty="0" smtClean="0"/>
              <a:t>Le principe est le même, mais </a:t>
            </a:r>
            <a:r>
              <a:rPr lang="fr-FR" sz="2600" u="sng" dirty="0" smtClean="0"/>
              <a:t>les morceaux de carte sont remplacées par des photos! 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fr-FR" sz="2600" dirty="0" smtClean="0"/>
              <a:t>(-&gt; donc on se consacre davantage sur la lecture du milieu et l’orientation du document et sur le fait de s’arrêter à chaque intersection pour prendre une décision, c’est-à-dire une direction)…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fr-FR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FR" sz="2600" dirty="0" smtClean="0"/>
              <a:t>Suivre le road-book en </a:t>
            </a:r>
            <a:r>
              <a:rPr lang="fr-FR" sz="2600" b="1" u="sng" dirty="0" smtClean="0"/>
              <a:t>s’arrêtant à chaque intersection </a:t>
            </a:r>
            <a:r>
              <a:rPr lang="fr-FR" sz="2600" dirty="0" smtClean="0"/>
              <a:t>pour </a:t>
            </a:r>
            <a:r>
              <a:rPr lang="fr-FR" sz="2600" b="1" u="sng" dirty="0" smtClean="0"/>
              <a:t>choisir la bonne direction en fonction du « morceau » de carte.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Orienter sa photo en plaçant son pouce sur la flèche par laquelle on arrive.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fr-FR" sz="2000" i="1" dirty="0" smtClean="0"/>
              <a:t>Exemple de Road-book image: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59936" cy="4179168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965" y="332656"/>
            <a:ext cx="49421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796136" y="443711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L’élève lit son Road-book: </a:t>
            </a:r>
            <a:r>
              <a:rPr lang="fr-FR" sz="2000" b="1" u="sng" dirty="0" smtClean="0"/>
              <a:t>à chaque intersection</a:t>
            </a:r>
            <a:r>
              <a:rPr lang="fr-FR" sz="2000" dirty="0" smtClean="0"/>
              <a:t>, tourne la photo dans « le bon sens » et se dirige en fonction des flèches. </a:t>
            </a:r>
          </a:p>
        </p:txBody>
      </p:sp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2862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7740352" y="2492896"/>
            <a:ext cx="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7380312" y="2780928"/>
            <a:ext cx="28803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380312" y="2924944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7524328" y="34290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PARCOURS-JALONNE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611560" y="1196752"/>
            <a:ext cx="7704856" cy="52565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26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sz="2600" dirty="0" smtClean="0"/>
              <a:t>Construire le « GPS » de l’élève. Suivre un parcours sur le terrain, et sur la carte (</a:t>
            </a:r>
            <a:r>
              <a:rPr lang="fr-FR" sz="2600" b="1" u="sng" dirty="0" smtClean="0"/>
              <a:t>relation terrain VERS carte</a:t>
            </a:r>
            <a:r>
              <a:rPr lang="fr-FR" sz="2600" dirty="0" smtClean="0"/>
              <a:t>).</a:t>
            </a:r>
            <a:endParaRPr lang="fr-FR" sz="2600" i="1" u="sng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fr-FR" i="1" u="sng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fr-FR" sz="2600" i="1" u="sng" dirty="0" smtClean="0">
                <a:solidFill>
                  <a:srgbClr val="FF0000"/>
                </a:solidFill>
              </a:rPr>
              <a:t>Préparation:</a:t>
            </a:r>
            <a:endParaRPr lang="fr-FR" sz="2600" dirty="0" smtClean="0"/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fr-FR" sz="2600" dirty="0" smtClean="0"/>
              <a:t>Différents petits parcours jalonné sur le terrain (</a:t>
            </a:r>
            <a:r>
              <a:rPr lang="fr-FR" sz="2600" u="sng" dirty="0" smtClean="0"/>
              <a:t>au préalable) </a:t>
            </a:r>
            <a:r>
              <a:rPr lang="fr-FR" sz="2600" dirty="0" smtClean="0"/>
              <a:t>avec plots ou </a:t>
            </a:r>
            <a:r>
              <a:rPr lang="fr-FR" sz="2600" dirty="0" err="1" smtClean="0"/>
              <a:t>rubalise</a:t>
            </a:r>
            <a:r>
              <a:rPr lang="fr-FR" sz="2600" dirty="0" smtClean="0"/>
              <a:t>.</a:t>
            </a:r>
            <a:endParaRPr lang="fr-FR" sz="2000" dirty="0" smtClean="0"/>
          </a:p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Consignes: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fr-FR" sz="2600" dirty="0" smtClean="0"/>
              <a:t>Les élèves suivent en trottinant le parcours et doivent tracer sur leur carte l’itinéraire réalisé.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fr-FR" sz="2600" b="1" i="1" u="sng" dirty="0" smtClean="0"/>
              <a:t>(</a:t>
            </a:r>
            <a:r>
              <a:rPr lang="fr-FR" sz="2600" b="1" i="1" u="sng" dirty="0" err="1" smtClean="0"/>
              <a:t>Rq</a:t>
            </a:r>
            <a:r>
              <a:rPr lang="fr-FR" sz="2600" b="1" i="1" u="sng" dirty="0" smtClean="0"/>
              <a:t>: 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Peut servir d’échauffement…)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2962672" cy="4320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Poursuivons…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000" i="1" u="sng" dirty="0" smtClean="0">
                <a:latin typeface="Comic Sans MS" pitchFamily="66" charset="0"/>
              </a:rPr>
              <a:t>3</a:t>
            </a:r>
            <a:r>
              <a:rPr lang="fr-FR" sz="4000" i="1" u="sng" baseline="30000" dirty="0" smtClean="0">
                <a:latin typeface="Comic Sans MS" pitchFamily="66" charset="0"/>
              </a:rPr>
              <a:t>ème</a:t>
            </a:r>
            <a:r>
              <a:rPr lang="fr-FR" sz="4000" i="1" u="sng" dirty="0" smtClean="0">
                <a:latin typeface="Comic Sans MS" pitchFamily="66" charset="0"/>
              </a:rPr>
              <a:t> phase du cycle.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5400000">
            <a:off x="3821832" y="2811016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>
            <a:off x="395536" y="0"/>
            <a:ext cx="8424936" cy="908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Niveau 1</a:t>
            </a:r>
            <a:endParaRPr lang="fr-FR" dirty="0"/>
          </a:p>
        </p:txBody>
      </p:sp>
      <p:sp>
        <p:nvSpPr>
          <p:cNvPr id="7" name="Bouée 6"/>
          <p:cNvSpPr/>
          <p:nvPr/>
        </p:nvSpPr>
        <p:spPr>
          <a:xfrm>
            <a:off x="5148064" y="188640"/>
            <a:ext cx="504056" cy="504056"/>
          </a:xfrm>
          <a:prstGeom prst="donu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860032" y="836712"/>
          <a:ext cx="3888432" cy="342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/>
                          </a:solidFill>
                        </a:rPr>
                        <a:t>Début</a:t>
                      </a:r>
                      <a:r>
                        <a:rPr lang="fr-FR" i="1" baseline="0" dirty="0" smtClean="0">
                          <a:solidFill>
                            <a:schemeClr val="tx1"/>
                          </a:solidFill>
                        </a:rPr>
                        <a:t> de cycle</a:t>
                      </a:r>
                      <a:endParaRPr lang="fr-FR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04032">
                <a:tc>
                  <a:txBody>
                    <a:bodyPr/>
                    <a:lstStyle/>
                    <a:p>
                      <a:r>
                        <a:rPr lang="fr-FR" sz="1600" b="1" i="1" u="sng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L’HISTOIRE des élèves…</a:t>
                      </a: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Où en sont-ils?</a:t>
                      </a:r>
                    </a:p>
                    <a:p>
                      <a:r>
                        <a:rPr lang="fr-FR" sz="1400" dirty="0" smtClean="0">
                          <a:latin typeface="Comic Sans MS" pitchFamily="66" charset="0"/>
                        </a:rPr>
                        <a:t>Commencent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à être en réussite sur des postes à 2, 3 pts de décision, en restant sur routes et chemins.</a:t>
                      </a:r>
                      <a:endParaRPr lang="fr-FR" sz="1400" dirty="0" smtClean="0">
                        <a:latin typeface="Comic Sans MS" pitchFamily="66" charset="0"/>
                      </a:endParaRP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Quels obstacles?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dirty="0" smtClean="0">
                          <a:latin typeface="Comic Sans MS" pitchFamily="66" charset="0"/>
                        </a:rPr>
                        <a:t>Erreurs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persistent par </a:t>
                      </a: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manque de précision 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(lecture peu fine, approximation, volonté d’aller vite). Ou choix de parcours trop difficile.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Démotivation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Pas d’analyse 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de ses échecs.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987824" y="4509120"/>
          <a:ext cx="5832648" cy="204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</a:tblGrid>
              <a:tr h="426059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</a:t>
                      </a:r>
                      <a:r>
                        <a:rPr lang="fr-FR" sz="24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OBJECTIFS:</a:t>
                      </a:r>
                      <a:endParaRPr lang="fr-FR" sz="24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9016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fr-FR" sz="800" u="sng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400" dirty="0" smtClean="0">
                          <a:latin typeface="Comic Sans MS" pitchFamily="66" charset="0"/>
                        </a:rPr>
                        <a:t>Suivre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un déplacement </a:t>
                      </a: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précis</a:t>
                      </a: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en enchainant 2 ou 3 pts de décision), 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en identifiant </a:t>
                      </a: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des points d’appuis comme les objets particuliers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, en se déplaçant sur </a:t>
                      </a: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les sentiers parfois peu visibles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fr-FR" sz="8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: 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S’engager sur un </a:t>
                      </a: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parcours adapté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à son niveau; chercher à progresser en </a:t>
                      </a: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analysant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 ses erreurs.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8657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437112"/>
            <a:ext cx="494785" cy="49478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4800" b="1" u="sng" dirty="0" smtClean="0">
                <a:solidFill>
                  <a:srgbClr val="0070C0"/>
                </a:solidFill>
                <a:latin typeface="Comic Sans MS" pitchFamily="66" charset="0"/>
              </a:rPr>
              <a:t>Mais aussi…</a:t>
            </a:r>
            <a:endParaRPr lang="fr-FR" sz="4800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0" y="548680"/>
            <a:ext cx="5076056" cy="24482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Comment faire pour que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tous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 les élèves progressent? Notamment les élèves en difficulté?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4211960" y="-171400"/>
            <a:ext cx="4932040" cy="23042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Comment proposer un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échauffement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 rapide, efficace et spécifique?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1" name="Explosion 2 20"/>
          <p:cNvSpPr/>
          <p:nvPr/>
        </p:nvSpPr>
        <p:spPr>
          <a:xfrm>
            <a:off x="6156176" y="1484784"/>
            <a:ext cx="3779912" cy="18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Comment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modifier la carte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2" name="Explosion 2 21"/>
          <p:cNvSpPr/>
          <p:nvPr/>
        </p:nvSpPr>
        <p:spPr>
          <a:xfrm>
            <a:off x="0" y="2636912"/>
            <a:ext cx="3168352" cy="17281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Comment concevoir une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SA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3" name="Explosion 2 22"/>
          <p:cNvSpPr/>
          <p:nvPr/>
        </p:nvSpPr>
        <p:spPr>
          <a:xfrm>
            <a:off x="2483768" y="2348880"/>
            <a:ext cx="4968552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Comment organiser la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sécurité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? Quelles dispositions prendre?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-324544" y="4293096"/>
            <a:ext cx="2952328" cy="20882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Quel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matériel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 utiliser?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5" name="Explosion 2 24"/>
          <p:cNvSpPr/>
          <p:nvPr/>
        </p:nvSpPr>
        <p:spPr>
          <a:xfrm>
            <a:off x="1979712" y="4149080"/>
            <a:ext cx="5076056" cy="24482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Je n’y connais rien à la C.O: quelles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connaissances de base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26" name="Explosion 2 25"/>
          <p:cNvSpPr/>
          <p:nvPr/>
        </p:nvSpPr>
        <p:spPr>
          <a:xfrm>
            <a:off x="5940152" y="3717032"/>
            <a:ext cx="4211960" cy="27363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Il pleut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; Je n’ai </a:t>
            </a:r>
            <a:r>
              <a:rPr lang="fr-FR" b="1" u="sng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pas d’installation spécifique</a:t>
            </a:r>
            <a:r>
              <a:rPr lang="fr-FR" dirty="0" smtClean="0">
                <a:solidFill>
                  <a:schemeClr val="bg1"/>
                </a:solidFill>
                <a:latin typeface="Forte" pitchFamily="66" charset="0"/>
              </a:rPr>
              <a:t>: que faire?</a:t>
            </a:r>
            <a:endParaRPr lang="fr-FR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79512" y="188640"/>
          <a:ext cx="2808312" cy="221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298156">
                <a:tc>
                  <a:txBody>
                    <a:bodyPr/>
                    <a:lstStyle/>
                    <a:p>
                      <a:r>
                        <a:rPr lang="fr-FR" sz="12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2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60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Suivre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un déplacement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précis (</a:t>
                      </a:r>
                      <a:r>
                        <a:rPr lang="fr-FR" sz="1000" baseline="0" dirty="0" smtClean="0">
                          <a:latin typeface="Comic Sans MS" pitchFamily="66" charset="0"/>
                        </a:rPr>
                        <a:t>en enchainant 2 ou 3 pts de décision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), en identifiant des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points d’appuis comme les objets particuliers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, en se déplaçant sur les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sentiers parfois peu visibles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: S’engager sur un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parcours adapté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à son niveau; chercher à progresser en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analysant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ses erreurs.</a:t>
                      </a:r>
                      <a:endParaRPr lang="fr-FR" sz="12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35896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  <a:latin typeface="Comic Sans MS" pitchFamily="66" charset="0"/>
              </a:rPr>
              <a:t>Jouer sur les </a:t>
            </a:r>
            <a:r>
              <a:rPr lang="fr-FR" sz="4000" b="1" i="1" u="sng" dirty="0" smtClean="0">
                <a:solidFill>
                  <a:srgbClr val="FF0000"/>
                </a:solidFill>
                <a:latin typeface="Comic Sans MS" pitchFamily="66" charset="0"/>
              </a:rPr>
              <a:t>VARIABLES</a:t>
            </a:r>
            <a:endParaRPr lang="fr-FR" sz="40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539552" y="2276872"/>
            <a:ext cx="6768752" cy="3960440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LA CARTE: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Carte simplifiée (routes, chemins, sentiers) + les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objets particuliers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539552" y="1340768"/>
            <a:ext cx="8280920" cy="518457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Les POSTES: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Intersections routes, chemins,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sentiers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 Sur des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objets particuliers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>
              <a:buFontTx/>
              <a:buChar char="-"/>
            </a:pP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3, 4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points de décision.</a:t>
            </a: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Parfois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 proches les uns des autres, ou avec des leurres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Pensées 14"/>
          <p:cNvSpPr/>
          <p:nvPr/>
        </p:nvSpPr>
        <p:spPr>
          <a:xfrm>
            <a:off x="70992" y="1412776"/>
            <a:ext cx="9073008" cy="569701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PRESSION TEMPORELLE: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Limite de temps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à ne pas dépasser. </a:t>
            </a:r>
          </a:p>
          <a:p>
            <a:pPr>
              <a:buFontTx/>
              <a:buChar char="-"/>
            </a:pP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Ponctuellement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, mettre les élèves en situation de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compétition, défi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pour stimuler leur motivation.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Pensées 15"/>
          <p:cNvSpPr/>
          <p:nvPr/>
        </p:nvSpPr>
        <p:spPr>
          <a:xfrm>
            <a:off x="251520" y="1700808"/>
            <a:ext cx="8496944" cy="482453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MILIEU d’évolution: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Espace « découvert » type parc urbain.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88032" cy="2880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3265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Comic Sans MS" pitchFamily="66" charset="0"/>
              </a:rPr>
              <a:t>Quelles</a:t>
            </a:r>
            <a:r>
              <a:rPr lang="fr-FR" sz="60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8800" b="1" i="1" u="sng" dirty="0" smtClean="0">
                <a:solidFill>
                  <a:srgbClr val="FF0000"/>
                </a:solidFill>
                <a:latin typeface="Comic Sans MS" pitchFamily="66" charset="0"/>
              </a:rPr>
              <a:t>SA?</a:t>
            </a:r>
            <a:endParaRPr lang="fr-FR" sz="88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0" y="1916832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NIDS de BALISES</a:t>
            </a:r>
            <a:endParaRPr lang="fr-FR" sz="48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395536" y="1772816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Parcours en AILE DE PAPILLON</a:t>
            </a: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(</a:t>
            </a:r>
            <a:r>
              <a:rPr lang="fr-FR" sz="1200" b="1" i="1" dirty="0" err="1" smtClean="0">
                <a:solidFill>
                  <a:schemeClr val="tx1"/>
                </a:solidFill>
                <a:latin typeface="Constantia" pitchFamily="18" charset="0"/>
              </a:rPr>
              <a:t>Cf</a:t>
            </a:r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 plus haut pour les cartes et les postes)</a:t>
            </a:r>
            <a:endParaRPr lang="fr-FR" sz="12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-540568" y="1251992"/>
            <a:ext cx="9684568" cy="5606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Les LEURRES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-388168" y="1404392"/>
            <a:ext cx="10072736" cy="5625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SUIVI d’ITINERAIRE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Explosion 2 12"/>
          <p:cNvSpPr/>
          <p:nvPr/>
        </p:nvSpPr>
        <p:spPr>
          <a:xfrm>
            <a:off x="-1044624" y="1124744"/>
            <a:ext cx="11521280" cy="597666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Le CARTOGRAPHE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79512" y="188640"/>
          <a:ext cx="2808312" cy="221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298156">
                <a:tc>
                  <a:txBody>
                    <a:bodyPr/>
                    <a:lstStyle/>
                    <a:p>
                      <a:r>
                        <a:rPr lang="fr-FR" sz="12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2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4606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Suivre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un déplacement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précis 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en enchainant 2 ou 3 pts de décision, en identifiant des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points d’appuis comme les objets particuliers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, en se déplaçant sur les sentiers.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: S’engager sur un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parcours adapté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à son niveau; chercher à progresser en </a:t>
                      </a: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analysant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 ses erreurs.</a:t>
                      </a:r>
                      <a:endParaRPr lang="fr-FR" sz="12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88032" cy="2880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Les </a:t>
            </a:r>
            <a:r>
              <a:rPr lang="fr-FR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fr-FR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prioritaires</a:t>
            </a:r>
            <a:endParaRPr lang="fr-FR" i="1" u="sng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536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600" b="1" i="1" u="sng" dirty="0" smtClean="0"/>
              <a:t>Acquisitions principales:</a:t>
            </a:r>
          </a:p>
          <a:p>
            <a:pPr>
              <a:buNone/>
            </a:pPr>
            <a:endParaRPr lang="fr-FR" sz="800" b="1" i="1" u="sng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1700" dirty="0" smtClean="0"/>
              <a:t>Connaitre la légende relative aux </a:t>
            </a:r>
            <a:r>
              <a:rPr lang="fr-FR" sz="1700" u="sng" dirty="0" smtClean="0"/>
              <a:t>objets particuliers</a:t>
            </a:r>
            <a:r>
              <a:rPr lang="fr-FR" sz="17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endParaRPr lang="fr-FR" sz="8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1700" u="sng" dirty="0" smtClean="0"/>
              <a:t>Repérer </a:t>
            </a:r>
            <a:r>
              <a:rPr lang="fr-FR" sz="1700" dirty="0" smtClean="0"/>
              <a:t>sur le terrain et la carte, les </a:t>
            </a:r>
            <a:r>
              <a:rPr lang="fr-FR" sz="1700" u="sng" dirty="0" smtClean="0"/>
              <a:t>objets particuliers qui se trouvent sur leur itinéraire </a:t>
            </a:r>
            <a:r>
              <a:rPr lang="fr-FR" sz="1700" dirty="0" smtClean="0"/>
              <a:t>(points d’appuis). Vérifier qu’ils existent bien sur la carte et sur le terrain.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8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1700" u="sng" dirty="0" smtClean="0"/>
              <a:t>Différencier 2 objets proches </a:t>
            </a:r>
            <a:r>
              <a:rPr lang="fr-FR" sz="1700" dirty="0" smtClean="0"/>
              <a:t>de par leur emplacement: droite ou gauche, plus ou moins proche du chemin. Identifier la définition du poste.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fr-FR" sz="8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1700" dirty="0" smtClean="0"/>
              <a:t>Repérer les </a:t>
            </a:r>
            <a:r>
              <a:rPr lang="fr-FR" sz="1700" u="sng" dirty="0" smtClean="0"/>
              <a:t>sentiers </a:t>
            </a:r>
            <a:r>
              <a:rPr lang="fr-FR" sz="1700" dirty="0" smtClean="0"/>
              <a:t>peu visibles sur la carte et le terrain.</a:t>
            </a:r>
          </a:p>
          <a:p>
            <a:pPr marL="0">
              <a:spcBef>
                <a:spcPts val="0"/>
              </a:spcBef>
              <a:buNone/>
            </a:pPr>
            <a:endParaRPr lang="fr-FR" sz="8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1700" u="sng" dirty="0" smtClean="0"/>
              <a:t>Prendre son temps</a:t>
            </a:r>
            <a:r>
              <a:rPr lang="fr-FR" sz="1700" dirty="0" smtClean="0"/>
              <a:t>: ralentir voire s’arrêter au niveau des points de décisions et surtout à l’approche du poste.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853136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3200" b="1" i="1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       Petits trucs…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Parler aux élèves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le langage CO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: en montrant une poubelle, leur demander ce que c’est! Une poubelle? Non! C’est un rond!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Lorsqu’on a le temps, avant de faire partir un groupe, lui demander de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verbaliser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son itinéraire; notamment les objets qu’ils ont croiser et s’ils se trouvent à droite ou à gauche.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Parler du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feu tricolore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, voire le dessiner sur la carte en  vert quand l’élève peut courir, orange quand il doit ralentir, rouge quand il doit s’arrêter.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fr-FR" sz="1400" dirty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6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8032" cy="288032"/>
          </a:xfrm>
          <a:prstGeom prst="rect">
            <a:avLst/>
          </a:prstGeom>
          <a:noFill/>
        </p:spPr>
      </p:pic>
      <p:pic>
        <p:nvPicPr>
          <p:cNvPr id="8" name="Picture 2" descr="C:\Users\sev\AppData\Local\Microsoft\Windows\Temporary Internet Files\Content.IE5\BEW51510\MC900441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567755" cy="791758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79512" y="188640"/>
          <a:ext cx="280831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</a:tblGrid>
              <a:tr h="276070">
                <a:tc>
                  <a:txBody>
                    <a:bodyPr/>
                    <a:lstStyle/>
                    <a:p>
                      <a:r>
                        <a:rPr lang="fr-FR" sz="12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2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2413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100" u="sng" dirty="0" smtClean="0">
                          <a:latin typeface="Comic Sans MS" pitchFamily="66" charset="0"/>
                        </a:rPr>
                        <a:t>MOTEUR:  </a:t>
                      </a:r>
                      <a:r>
                        <a:rPr lang="fr-FR" sz="1100" dirty="0" smtClean="0">
                          <a:latin typeface="Comic Sans MS" pitchFamily="66" charset="0"/>
                        </a:rPr>
                        <a:t>Suivre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 un déplacement </a:t>
                      </a: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précis (</a:t>
                      </a:r>
                      <a:r>
                        <a:rPr lang="fr-FR" sz="900" baseline="0" dirty="0" smtClean="0">
                          <a:latin typeface="Comic Sans MS" pitchFamily="66" charset="0"/>
                        </a:rPr>
                        <a:t>en enchainant 2 ou 3 pts de décision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), en identifiant des </a:t>
                      </a: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points d’appuis comme les objets particuliers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, en se déplaçant sur les </a:t>
                      </a: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sentiers parfois peu visibles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: S’engager sur un </a:t>
                      </a: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parcours adapté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 à son niveau; chercher à progresser en </a:t>
                      </a:r>
                      <a:r>
                        <a:rPr lang="fr-FR" sz="1100" u="sng" baseline="0" dirty="0" smtClean="0">
                          <a:latin typeface="Comic Sans MS" pitchFamily="66" charset="0"/>
                        </a:rPr>
                        <a:t>analysant</a:t>
                      </a:r>
                      <a:r>
                        <a:rPr lang="fr-FR" sz="1100" baseline="0" dirty="0" smtClean="0">
                          <a:latin typeface="Comic Sans MS" pitchFamily="66" charset="0"/>
                        </a:rPr>
                        <a:t> ses erreurs.</a:t>
                      </a:r>
                      <a:endParaRPr lang="fr-FR" sz="11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88032" cy="288032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555776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2033" name="Picture 1" descr="C:\Users\sev\AppData\Local\Microsoft\Windows\Temporary Internet Files\Content.IE5\1CBJI68B\MC90039120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01208"/>
            <a:ext cx="338328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  <a:defRPr/>
            </a:pPr>
            <a:r>
              <a:rPr lang="fr-FR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sz="3600" dirty="0" smtClean="0"/>
              <a:t>Sur des parcours un petit peu plus longs, construire un </a:t>
            </a:r>
            <a:r>
              <a:rPr lang="fr-FR" sz="3600" u="sng" dirty="0" smtClean="0"/>
              <a:t>itinéraire court et </a:t>
            </a:r>
            <a:r>
              <a:rPr lang="fr-FR" sz="3600" b="1" u="sng" dirty="0" smtClean="0"/>
              <a:t>PRECIS</a:t>
            </a:r>
            <a:r>
              <a:rPr lang="fr-FR" sz="3600" dirty="0" smtClean="0"/>
              <a:t> en utilisant essentiellement routes, chemins, sentiers, mais aussi les </a:t>
            </a:r>
            <a:r>
              <a:rPr lang="fr-FR" sz="3600" b="1" u="sng" dirty="0" smtClean="0"/>
              <a:t>objets particuliers </a:t>
            </a:r>
            <a:r>
              <a:rPr lang="fr-FR" sz="3600" dirty="0" smtClean="0"/>
              <a:t>comme </a:t>
            </a:r>
            <a:r>
              <a:rPr lang="fr-FR" sz="3600" b="1" u="sng" dirty="0" smtClean="0"/>
              <a:t>point d’appui</a:t>
            </a:r>
            <a:r>
              <a:rPr lang="fr-FR" sz="3600" dirty="0" smtClean="0"/>
              <a:t>.</a:t>
            </a:r>
            <a:endParaRPr lang="fr-FR" sz="36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fr-FR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fr-FR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3800" i="1" u="sng" dirty="0" smtClean="0">
                <a:solidFill>
                  <a:srgbClr val="FF0000"/>
                </a:solidFill>
              </a:rPr>
              <a:t>Préparation:</a:t>
            </a:r>
            <a:endParaRPr lang="fr-FR" sz="3800" dirty="0" smtClean="0"/>
          </a:p>
          <a:p>
            <a:pPr lvl="0">
              <a:defRPr/>
            </a:pPr>
            <a:r>
              <a:rPr lang="fr-FR" sz="2900" dirty="0" smtClean="0"/>
              <a:t>Parcours de </a:t>
            </a:r>
            <a:r>
              <a:rPr lang="fr-FR" sz="2900" u="sng" dirty="0" smtClean="0"/>
              <a:t>2 balises (-&gt; aile de papillon)</a:t>
            </a:r>
            <a:r>
              <a:rPr lang="fr-FR" sz="2900" dirty="0" smtClean="0"/>
              <a:t>. Beaucoup de parcours.</a:t>
            </a:r>
          </a:p>
          <a:p>
            <a:pPr>
              <a:defRPr/>
            </a:pPr>
            <a:r>
              <a:rPr lang="fr-FR" sz="3800" dirty="0" smtClean="0"/>
              <a:t>Balises placées à </a:t>
            </a:r>
            <a:r>
              <a:rPr lang="fr-FR" sz="3800" b="1" u="sng" dirty="0" smtClean="0"/>
              <a:t>3, 4 points de décision</a:t>
            </a:r>
            <a:r>
              <a:rPr lang="fr-FR" sz="3800" dirty="0" smtClean="0"/>
              <a:t>. </a:t>
            </a:r>
          </a:p>
          <a:p>
            <a:pPr lvl="1">
              <a:defRPr/>
            </a:pPr>
            <a:r>
              <a:rPr lang="fr-FR" sz="3600" dirty="0" smtClean="0"/>
              <a:t>Sur des </a:t>
            </a:r>
            <a:r>
              <a:rPr lang="fr-FR" sz="3600" b="1" u="sng" dirty="0" smtClean="0"/>
              <a:t>objets particuliers</a:t>
            </a:r>
            <a:r>
              <a:rPr lang="fr-FR" sz="3600" dirty="0" smtClean="0"/>
              <a:t>, ou sur des </a:t>
            </a:r>
            <a:r>
              <a:rPr lang="fr-FR" sz="3600" b="1" u="sng" dirty="0" smtClean="0"/>
              <a:t>intersections peu évidentes</a:t>
            </a:r>
            <a:r>
              <a:rPr lang="fr-FR" sz="3600" dirty="0" smtClean="0"/>
              <a:t>.</a:t>
            </a:r>
          </a:p>
          <a:p>
            <a:pPr>
              <a:defRPr/>
            </a:pPr>
            <a:r>
              <a:rPr lang="fr-FR" sz="3800" dirty="0" smtClean="0"/>
              <a:t>Carte simplifiée (route, chemin, point remarquable et </a:t>
            </a:r>
            <a:r>
              <a:rPr lang="fr-FR" sz="3800" b="1" u="sng" dirty="0" smtClean="0"/>
              <a:t>objets</a:t>
            </a:r>
            <a:r>
              <a:rPr lang="fr-FR" sz="3800" u="sng" dirty="0" smtClean="0"/>
              <a:t> </a:t>
            </a:r>
            <a:r>
              <a:rPr lang="fr-FR" sz="3800" b="1" u="sng" dirty="0" smtClean="0"/>
              <a:t>particuliers</a:t>
            </a:r>
            <a:r>
              <a:rPr lang="fr-FR" sz="3800" b="1" dirty="0" smtClean="0"/>
              <a:t>)</a:t>
            </a:r>
            <a:r>
              <a:rPr lang="fr-FR" sz="3800" dirty="0" smtClean="0"/>
              <a:t>. 1 par élève!</a:t>
            </a:r>
          </a:p>
          <a:p>
            <a:pPr lvl="0">
              <a:defRPr/>
            </a:pPr>
            <a:r>
              <a:rPr lang="fr-FR" sz="2900" dirty="0" smtClean="0"/>
              <a:t>Une carte-mère.</a:t>
            </a:r>
          </a:p>
          <a:p>
            <a:pPr lvl="0">
              <a:defRPr/>
            </a:pPr>
            <a:r>
              <a:rPr lang="fr-FR" sz="2900" dirty="0" smtClean="0"/>
              <a:t>Un tableau de correction.</a:t>
            </a:r>
          </a:p>
          <a:p>
            <a:pPr lvl="0">
              <a:buNone/>
              <a:defRPr/>
            </a:pPr>
            <a:endParaRPr lang="fr-FR" dirty="0" smtClean="0"/>
          </a:p>
          <a:p>
            <a:pPr lvl="0">
              <a:buNone/>
              <a:defRPr/>
            </a:pPr>
            <a:endParaRPr lang="fr-FR" dirty="0" smtClean="0"/>
          </a:p>
          <a:p>
            <a:pPr lvl="0">
              <a:buNone/>
              <a:defRPr/>
            </a:pPr>
            <a:r>
              <a:rPr lang="fr-FR" sz="29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2900" dirty="0" smtClean="0"/>
              <a:t>: </a:t>
            </a:r>
            <a:r>
              <a:rPr lang="fr-FR" sz="2900" i="1" dirty="0" smtClean="0">
                <a:solidFill>
                  <a:srgbClr val="7030A0"/>
                </a:solidFill>
              </a:rPr>
              <a:t>(</a:t>
            </a:r>
            <a:r>
              <a:rPr lang="fr-FR" sz="2900" i="1" dirty="0" err="1" smtClean="0">
                <a:solidFill>
                  <a:srgbClr val="7030A0"/>
                </a:solidFill>
              </a:rPr>
              <a:t>Cf</a:t>
            </a:r>
            <a:r>
              <a:rPr lang="fr-FR" sz="2900" i="1" dirty="0" smtClean="0">
                <a:solidFill>
                  <a:srgbClr val="7030A0"/>
                </a:solidFill>
              </a:rPr>
              <a:t> précédemment, parcours en étoile et en aile de papillon)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en AILE DE PAPILLON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  <a:defRPr/>
            </a:pPr>
            <a:r>
              <a:rPr lang="fr-FR" sz="33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sz="3300" dirty="0" smtClean="0"/>
              <a:t> A </a:t>
            </a:r>
            <a:r>
              <a:rPr lang="fr-FR" sz="3300" b="1" u="sng" dirty="0" smtClean="0"/>
              <a:t>l’approche du poste</a:t>
            </a:r>
            <a:r>
              <a:rPr lang="fr-FR" sz="3300" dirty="0" smtClean="0"/>
              <a:t>, être </a:t>
            </a:r>
            <a:r>
              <a:rPr lang="fr-FR" sz="3300" b="1" u="sng" dirty="0" smtClean="0"/>
              <a:t>précis</a:t>
            </a:r>
            <a:r>
              <a:rPr lang="fr-FR" sz="3300" dirty="0" smtClean="0"/>
              <a:t> pour trouver la « bonne » balise.</a:t>
            </a:r>
            <a:endParaRPr lang="fr-FR" sz="33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fr-FR" sz="33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3300" i="1" u="sng" dirty="0" smtClean="0">
                <a:solidFill>
                  <a:srgbClr val="FF0000"/>
                </a:solidFill>
              </a:rPr>
              <a:t>Préparation:</a:t>
            </a:r>
            <a:endParaRPr lang="fr-FR" sz="3300" dirty="0" smtClean="0"/>
          </a:p>
          <a:p>
            <a:pPr lvl="0">
              <a:defRPr/>
            </a:pPr>
            <a:r>
              <a:rPr lang="fr-FR" sz="3300" dirty="0" smtClean="0"/>
              <a:t>Sur la carte-mère, plusieurs balises </a:t>
            </a:r>
            <a:r>
              <a:rPr lang="fr-FR" sz="3300" b="1" u="sng" dirty="0" smtClean="0"/>
              <a:t>placées proches les unes des autres (nids de balises) </a:t>
            </a:r>
            <a:r>
              <a:rPr lang="fr-FR" sz="3300" dirty="0" smtClean="0"/>
              <a:t>dans certaines zones.</a:t>
            </a:r>
          </a:p>
          <a:p>
            <a:pPr lvl="0">
              <a:defRPr/>
            </a:pPr>
            <a:r>
              <a:rPr lang="fr-FR" sz="3300" dirty="0" smtClean="0">
                <a:solidFill>
                  <a:srgbClr val="FFC000"/>
                </a:solidFill>
              </a:rPr>
              <a:t>Ensuite, </a:t>
            </a:r>
            <a:r>
              <a:rPr lang="fr-FR" sz="3300" b="1" u="sng" dirty="0" smtClean="0">
                <a:solidFill>
                  <a:srgbClr val="FFC000"/>
                </a:solidFill>
              </a:rPr>
              <a:t>2 possibilités d’organisation</a:t>
            </a:r>
            <a:r>
              <a:rPr lang="fr-FR" sz="3300" dirty="0" smtClean="0">
                <a:solidFill>
                  <a:srgbClr val="FFC000"/>
                </a:solidFill>
              </a:rPr>
              <a:t>: </a:t>
            </a:r>
            <a:r>
              <a:rPr lang="fr-FR" i="1" dirty="0" smtClean="0">
                <a:solidFill>
                  <a:srgbClr val="7030A0"/>
                </a:solidFill>
              </a:rPr>
              <a:t>(</a:t>
            </a:r>
            <a:r>
              <a:rPr lang="fr-FR" i="1" dirty="0" err="1" smtClean="0">
                <a:solidFill>
                  <a:srgbClr val="7030A0"/>
                </a:solidFill>
              </a:rPr>
              <a:t>Cf</a:t>
            </a:r>
            <a:r>
              <a:rPr lang="fr-FR" i="1" dirty="0" smtClean="0">
                <a:solidFill>
                  <a:srgbClr val="7030A0"/>
                </a:solidFill>
              </a:rPr>
              <a:t> diapo suivante)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3300" dirty="0" smtClean="0">
                <a:solidFill>
                  <a:schemeClr val="tx2">
                    <a:lumMod val="75000"/>
                  </a:schemeClr>
                </a:solidFill>
              </a:rPr>
              <a:t>Parcours en </a:t>
            </a:r>
            <a:r>
              <a:rPr lang="fr-FR" sz="3300" u="sng" dirty="0" smtClean="0">
                <a:solidFill>
                  <a:schemeClr val="tx2">
                    <a:lumMod val="75000"/>
                  </a:schemeClr>
                </a:solidFill>
              </a:rPr>
              <a:t>aile de papillon </a:t>
            </a:r>
            <a:r>
              <a:rPr lang="fr-FR" sz="3300" dirty="0" smtClean="0">
                <a:solidFill>
                  <a:schemeClr val="tx2">
                    <a:lumMod val="75000"/>
                  </a:schemeClr>
                </a:solidFill>
              </a:rPr>
              <a:t>( 2 balises): la 1</a:t>
            </a:r>
            <a:r>
              <a:rPr lang="fr-FR" sz="3300" baseline="30000" dirty="0" smtClean="0">
                <a:solidFill>
                  <a:schemeClr val="tx2">
                    <a:lumMod val="75000"/>
                  </a:schemeClr>
                </a:solidFill>
              </a:rPr>
              <a:t>ère</a:t>
            </a:r>
            <a:r>
              <a:rPr lang="fr-FR" sz="3300" dirty="0" smtClean="0">
                <a:solidFill>
                  <a:schemeClr val="tx2">
                    <a:lumMod val="75000"/>
                  </a:schemeClr>
                </a:solidFill>
              </a:rPr>
              <a:t> balise est dans un nid de balise et la 2</a:t>
            </a:r>
            <a:r>
              <a:rPr lang="fr-FR" sz="3300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3300" dirty="0" smtClean="0">
                <a:solidFill>
                  <a:schemeClr val="tx2">
                    <a:lumMod val="75000"/>
                  </a:schemeClr>
                </a:solidFill>
              </a:rPr>
              <a:t> est dans un autre nid de balise.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3300" dirty="0" smtClean="0">
                <a:solidFill>
                  <a:schemeClr val="accent2">
                    <a:lumMod val="50000"/>
                  </a:schemeClr>
                </a:solidFill>
              </a:rPr>
              <a:t>OU parcours </a:t>
            </a:r>
            <a:r>
              <a:rPr lang="fr-FR" sz="3300" u="sng" dirty="0" smtClean="0">
                <a:solidFill>
                  <a:schemeClr val="accent2">
                    <a:lumMod val="50000"/>
                  </a:schemeClr>
                </a:solidFill>
              </a:rPr>
              <a:t>dans un seul nid de balise</a:t>
            </a:r>
            <a:r>
              <a:rPr lang="fr-FR" sz="3300" dirty="0" smtClean="0">
                <a:solidFill>
                  <a:schemeClr val="accent2">
                    <a:lumMod val="50000"/>
                  </a:schemeClr>
                </a:solidFill>
              </a:rPr>
              <a:t>: les élèves doivent </a:t>
            </a:r>
            <a:r>
              <a:rPr lang="fr-FR" sz="3300" dirty="0" err="1" smtClean="0">
                <a:solidFill>
                  <a:schemeClr val="accent2">
                    <a:lumMod val="50000"/>
                  </a:schemeClr>
                </a:solidFill>
              </a:rPr>
              <a:t>poinconner</a:t>
            </a:r>
            <a:r>
              <a:rPr lang="fr-FR" sz="3300" dirty="0" smtClean="0">
                <a:solidFill>
                  <a:schemeClr val="accent2">
                    <a:lumMod val="50000"/>
                  </a:schemeClr>
                </a:solidFill>
              </a:rPr>
              <a:t>  toutes les balises sans erreur.</a:t>
            </a:r>
          </a:p>
          <a:p>
            <a:pPr lvl="0">
              <a:buNone/>
              <a:defRPr/>
            </a:pPr>
            <a:endParaRPr lang="fr-FR" sz="1800" dirty="0" smtClean="0"/>
          </a:p>
          <a:p>
            <a:pPr lvl="0">
              <a:defRPr/>
            </a:pPr>
            <a:r>
              <a:rPr lang="fr-FR" sz="2500" dirty="0" smtClean="0"/>
              <a:t>Une carte-mère.</a:t>
            </a:r>
          </a:p>
          <a:p>
            <a:pPr lvl="0">
              <a:defRPr/>
            </a:pPr>
            <a:r>
              <a:rPr lang="fr-FR" sz="2500" dirty="0" smtClean="0"/>
              <a:t>Un tableau de correction.</a:t>
            </a:r>
          </a:p>
          <a:p>
            <a:pPr>
              <a:defRPr/>
            </a:pPr>
            <a:r>
              <a:rPr lang="fr-FR" sz="2500" dirty="0" smtClean="0"/>
              <a:t>Carte simplifiée (route, chemin, point remarquable et </a:t>
            </a:r>
            <a:r>
              <a:rPr lang="fr-FR" sz="2500" u="sng" dirty="0" smtClean="0"/>
              <a:t>objets particuliers</a:t>
            </a:r>
            <a:r>
              <a:rPr lang="fr-FR" sz="2500" dirty="0" smtClean="0"/>
              <a:t>). 1 par élève!</a:t>
            </a:r>
          </a:p>
          <a:p>
            <a:pPr lvl="0">
              <a:buNone/>
              <a:defRPr/>
            </a:pPr>
            <a:endParaRPr lang="fr-FR" dirty="0" smtClean="0"/>
          </a:p>
          <a:p>
            <a:pPr lvl="0">
              <a:buNone/>
              <a:defRPr/>
            </a:pPr>
            <a:r>
              <a:rPr lang="fr-FR" sz="25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2500" dirty="0" smtClean="0"/>
              <a:t>:</a:t>
            </a:r>
          </a:p>
          <a:p>
            <a:pPr>
              <a:defRPr/>
            </a:pPr>
            <a:r>
              <a:rPr lang="fr-FR" sz="2500" dirty="0" smtClean="0"/>
              <a:t>L’élève reporte sur sa carte les balises du parcours donné par le prof.</a:t>
            </a:r>
          </a:p>
          <a:p>
            <a:pPr>
              <a:defRPr/>
            </a:pPr>
            <a:r>
              <a:rPr lang="fr-FR" sz="2500" dirty="0" smtClean="0"/>
              <a:t>Au retour, il s’auto-corrige.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NIDS de BALISE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fr-FR" sz="1600" dirty="0" smtClean="0"/>
              <a:t>La carte-mère avec des </a:t>
            </a:r>
            <a:r>
              <a:rPr lang="fr-FR" sz="1600" b="1" u="sng" dirty="0" smtClean="0">
                <a:solidFill>
                  <a:srgbClr val="92D050"/>
                </a:solidFill>
              </a:rPr>
              <a:t>nids de balises</a:t>
            </a:r>
            <a:endParaRPr lang="fr-FR" sz="1600" b="1" i="1" u="sng" dirty="0" smtClean="0">
              <a:solidFill>
                <a:srgbClr val="92D050"/>
              </a:solidFill>
            </a:endParaRP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339582" cy="39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2267744" y="1052736"/>
            <a:ext cx="1440160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72000" y="1844824"/>
            <a:ext cx="1440160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12160" y="2060848"/>
            <a:ext cx="1296144" cy="12961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572000" y="3645024"/>
            <a:ext cx="1440160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07704" y="2996952"/>
            <a:ext cx="1080120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5536" y="465313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i="1" u="sng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2400" i="1" u="sng" baseline="30000" dirty="0" smtClean="0">
                <a:solidFill>
                  <a:schemeClr val="tx2">
                    <a:lumMod val="75000"/>
                  </a:schemeClr>
                </a:solidFill>
              </a:rPr>
              <a:t>ère</a:t>
            </a:r>
            <a:r>
              <a:rPr lang="fr-FR" sz="2400" i="1" u="sng" dirty="0" smtClean="0">
                <a:solidFill>
                  <a:schemeClr val="tx2">
                    <a:lumMod val="75000"/>
                  </a:schemeClr>
                </a:solidFill>
              </a:rPr>
              <a:t> option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: Parcours en </a:t>
            </a:r>
            <a:r>
              <a:rPr lang="fr-FR" sz="2400" u="sng" dirty="0" smtClean="0">
                <a:solidFill>
                  <a:schemeClr val="tx2">
                    <a:lumMod val="75000"/>
                  </a:schemeClr>
                </a:solidFill>
              </a:rPr>
              <a:t>aile de papillon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( 2 balises): la 1</a:t>
            </a:r>
            <a:r>
              <a:rPr lang="fr-FR" sz="2400" baseline="30000" dirty="0" smtClean="0">
                <a:solidFill>
                  <a:schemeClr val="tx2">
                    <a:lumMod val="75000"/>
                  </a:schemeClr>
                </a:solidFill>
              </a:rPr>
              <a:t>ère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balise est dans un nid de balise et la 2</a:t>
            </a:r>
            <a:r>
              <a:rPr lang="fr-FR" sz="2400" baseline="30000" dirty="0" smtClean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est dans un autre nid de balise.</a:t>
            </a:r>
          </a:p>
          <a:p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2771800" y="1268760"/>
            <a:ext cx="360040" cy="36004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148064" y="2276872"/>
            <a:ext cx="360040" cy="36004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3059832" y="1700808"/>
            <a:ext cx="2808312" cy="3096344"/>
          </a:xfrm>
          <a:prstGeom prst="straightConnector1">
            <a:avLst/>
          </a:prstGeom>
          <a:ln w="38100">
            <a:solidFill>
              <a:srgbClr val="FF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5436096" y="2708920"/>
            <a:ext cx="584448" cy="2240632"/>
          </a:xfrm>
          <a:prstGeom prst="straightConnector1">
            <a:avLst/>
          </a:prstGeom>
          <a:ln w="38100">
            <a:solidFill>
              <a:srgbClr val="FF66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5536" y="537321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u="sng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fr-FR" sz="2400" i="1" u="sng" baseline="30000" dirty="0" smtClean="0">
                <a:solidFill>
                  <a:schemeClr val="accent2">
                    <a:lumMod val="50000"/>
                  </a:schemeClr>
                </a:solidFill>
              </a:rPr>
              <a:t>ème</a:t>
            </a:r>
            <a:r>
              <a:rPr lang="fr-FR" sz="2400" i="1" u="sng" dirty="0" smtClean="0">
                <a:solidFill>
                  <a:schemeClr val="accent2">
                    <a:lumMod val="50000"/>
                  </a:schemeClr>
                </a:solidFill>
              </a:rPr>
              <a:t> option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: Parcours </a:t>
            </a:r>
            <a:r>
              <a:rPr lang="fr-FR" sz="2400" u="sng" dirty="0" smtClean="0">
                <a:solidFill>
                  <a:schemeClr val="accent2">
                    <a:lumMod val="50000"/>
                  </a:schemeClr>
                </a:solidFill>
              </a:rPr>
              <a:t>dans un seul nid de balise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: les élèves doivent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</a:rPr>
              <a:t>poinconner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</a:rPr>
              <a:t>  TOUTES les balises SANS erreur.</a:t>
            </a:r>
            <a:endParaRPr lang="fr-FR" sz="2400" dirty="0"/>
          </a:p>
        </p:txBody>
      </p:sp>
      <p:sp>
        <p:nvSpPr>
          <p:cNvPr id="20" name="Ellipse 19"/>
          <p:cNvSpPr/>
          <p:nvPr/>
        </p:nvSpPr>
        <p:spPr>
          <a:xfrm>
            <a:off x="2924200" y="1421160"/>
            <a:ext cx="360040" cy="36004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339752" y="3717032"/>
            <a:ext cx="216024" cy="21602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699792" y="3645024"/>
            <a:ext cx="216024" cy="21602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267744" y="3501008"/>
            <a:ext cx="216024" cy="21602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555776" y="3356992"/>
            <a:ext cx="216024" cy="21602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2123728" y="3212976"/>
            <a:ext cx="216024" cy="21602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2699792" y="3933056"/>
            <a:ext cx="1728192" cy="158417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9" grpId="0"/>
      <p:bldP spid="20" grpId="0" animBg="1"/>
      <p:bldP spid="20" grpId="1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LEURRES</a:t>
            </a:r>
            <a:endParaRPr lang="fr-FR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7715200" cy="587727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dirty="0" smtClean="0"/>
              <a:t> A </a:t>
            </a:r>
            <a:r>
              <a:rPr lang="fr-FR" b="1" u="sng" dirty="0" smtClean="0"/>
              <a:t>l’approche du poste</a:t>
            </a:r>
            <a:r>
              <a:rPr lang="fr-FR" dirty="0" smtClean="0"/>
              <a:t>, être </a:t>
            </a:r>
            <a:r>
              <a:rPr lang="fr-FR" b="1" u="sng" dirty="0" smtClean="0"/>
              <a:t>précis</a:t>
            </a:r>
            <a:r>
              <a:rPr lang="fr-FR" dirty="0" smtClean="0"/>
              <a:t>.</a:t>
            </a:r>
            <a:endParaRPr lang="fr-FR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1600" b="1" i="1" u="sng" dirty="0" smtClean="0"/>
          </a:p>
          <a:p>
            <a:pPr>
              <a:buNone/>
            </a:pPr>
            <a:r>
              <a:rPr lang="fr-FR" sz="3200" b="1" i="1" u="sng" dirty="0" smtClean="0">
                <a:solidFill>
                  <a:srgbClr val="FF0000"/>
                </a:solidFill>
              </a:rPr>
              <a:t>Préparation</a:t>
            </a:r>
            <a:r>
              <a:rPr lang="fr-FR" sz="32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Préparer </a:t>
            </a:r>
            <a:r>
              <a:rPr lang="fr-FR" b="1" u="sng" dirty="0" smtClean="0"/>
              <a:t>une carte-mère avec des leurres </a:t>
            </a:r>
            <a:r>
              <a:rPr lang="fr-FR" dirty="0" smtClean="0"/>
              <a:t>(c’est-à-dire, entourés sur la carte, mais n’existant pas sur le terrain et proches d’autres balises réelles).</a:t>
            </a:r>
          </a:p>
          <a:p>
            <a:pPr>
              <a:buFont typeface="Arial" pitchFamily="34" charset="0"/>
              <a:buChar char="•"/>
            </a:pPr>
            <a:r>
              <a:rPr lang="fr-FR" sz="1500" dirty="0" smtClean="0"/>
              <a:t>Carte route, chemin, sentier + objets particuliers.</a:t>
            </a:r>
          </a:p>
          <a:p>
            <a:pPr>
              <a:buFont typeface="Arial" pitchFamily="34" charset="0"/>
              <a:buChar char="•"/>
            </a:pPr>
            <a:r>
              <a:rPr lang="fr-FR" sz="1500" dirty="0" smtClean="0"/>
              <a:t>Un tableau de départ , un tableau de correction.</a:t>
            </a:r>
            <a:endParaRPr lang="fr-FR" sz="3200" dirty="0" smtClean="0"/>
          </a:p>
          <a:p>
            <a:r>
              <a:rPr lang="fr-FR" sz="2200" b="1" i="1" u="sng" dirty="0" smtClean="0"/>
              <a:t>Puis concevoir des parcours de </a:t>
            </a:r>
            <a:r>
              <a:rPr lang="fr-FR" sz="2200" dirty="0" smtClean="0"/>
              <a:t>4 postes: </a:t>
            </a:r>
          </a:p>
          <a:p>
            <a:pPr lvl="1"/>
            <a:r>
              <a:rPr lang="fr-FR" sz="2200" dirty="0" smtClean="0"/>
              <a:t>Sur ces parcours il y a 0, 1 ou 2 leurres, les élèves ne connaissent pas le nombre exact).</a:t>
            </a:r>
          </a:p>
          <a:p>
            <a:pPr>
              <a:buNone/>
            </a:pPr>
            <a:endParaRPr lang="fr-FR" sz="1700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700" b="1" i="1" u="sng" dirty="0" smtClean="0">
                <a:solidFill>
                  <a:srgbClr val="FF0000"/>
                </a:solidFill>
              </a:rPr>
              <a:t>Déroulement</a:t>
            </a:r>
            <a:r>
              <a:rPr lang="fr-FR" sz="17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1700" dirty="0" smtClean="0"/>
              <a:t>En réalisant son parcours, si l’élève estime que le poste entouré n’existe pas, donc qu’il s’agit d’un leurre… il note sur son carton de contrôle (« LEURRE ») à la place du poinçon.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SUIVI d’ITINERAIRE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8496944" cy="5472608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  <a:defRPr/>
            </a:pPr>
            <a:r>
              <a:rPr lang="fr-FR" sz="33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sz="3300" dirty="0" smtClean="0"/>
              <a:t> Etre </a:t>
            </a:r>
            <a:r>
              <a:rPr lang="fr-FR" sz="3300" b="1" u="sng" dirty="0" smtClean="0"/>
              <a:t>précis tout au long de son itinéraire</a:t>
            </a:r>
            <a:r>
              <a:rPr lang="fr-FR" sz="3300" dirty="0" smtClean="0"/>
              <a:t>, en utilisant notamment les </a:t>
            </a:r>
            <a:r>
              <a:rPr lang="fr-FR" sz="3300" u="sng" dirty="0" smtClean="0"/>
              <a:t>objets particuliers </a:t>
            </a:r>
            <a:r>
              <a:rPr lang="fr-FR" sz="3300" dirty="0" smtClean="0"/>
              <a:t>situés sur son itinéraire (</a:t>
            </a:r>
            <a:r>
              <a:rPr lang="fr-FR" sz="3300" u="sng" dirty="0" smtClean="0"/>
              <a:t>point d’appui</a:t>
            </a:r>
            <a:r>
              <a:rPr lang="fr-FR" sz="3300" dirty="0" smtClean="0"/>
              <a:t>), en repérant les </a:t>
            </a:r>
            <a:r>
              <a:rPr lang="fr-FR" sz="3300" u="sng" dirty="0" smtClean="0"/>
              <a:t>sentiers moins visibles</a:t>
            </a:r>
            <a:r>
              <a:rPr lang="fr-FR" sz="3300" dirty="0" smtClean="0"/>
              <a:t>.</a:t>
            </a:r>
            <a:endParaRPr lang="fr-FR" sz="33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fr-FR" sz="33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2900" i="1" u="sng" dirty="0" smtClean="0">
                <a:solidFill>
                  <a:srgbClr val="FF0000"/>
                </a:solidFill>
              </a:rPr>
              <a:t>Préparation: </a:t>
            </a:r>
            <a:r>
              <a:rPr lang="fr-FR" sz="2900" i="1" dirty="0" smtClean="0">
                <a:solidFill>
                  <a:srgbClr val="7030A0"/>
                </a:solidFill>
              </a:rPr>
              <a:t>(</a:t>
            </a:r>
            <a:r>
              <a:rPr lang="fr-FR" sz="2900" i="1" dirty="0" err="1" smtClean="0">
                <a:solidFill>
                  <a:srgbClr val="7030A0"/>
                </a:solidFill>
              </a:rPr>
              <a:t>Cf</a:t>
            </a:r>
            <a:r>
              <a:rPr lang="fr-FR" sz="2900" i="1" dirty="0" smtClean="0">
                <a:solidFill>
                  <a:srgbClr val="7030A0"/>
                </a:solidFill>
              </a:rPr>
              <a:t> diapo suivante)</a:t>
            </a:r>
            <a:endParaRPr lang="fr-FR" sz="2900" dirty="0" smtClean="0">
              <a:solidFill>
                <a:srgbClr val="7030A0"/>
              </a:solidFill>
            </a:endParaRPr>
          </a:p>
          <a:p>
            <a:pPr lvl="0">
              <a:defRPr/>
            </a:pPr>
            <a:r>
              <a:rPr lang="fr-FR" sz="2900" dirty="0" smtClean="0"/>
              <a:t>Créer plusieurs suivis d’itinéraire: sur carte « routes-chemins- sentiers-objets particuliers », </a:t>
            </a:r>
            <a:r>
              <a:rPr lang="fr-FR" sz="2900" u="sng" dirty="0" smtClean="0"/>
              <a:t>surligner un itinéraire qui passe par 2 balises</a:t>
            </a:r>
            <a:r>
              <a:rPr lang="fr-FR" sz="2900" dirty="0" smtClean="0"/>
              <a:t>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900" u="sng" dirty="0" smtClean="0"/>
              <a:t>L’emplacement précis des balises n’est pas noté</a:t>
            </a:r>
            <a:r>
              <a:rPr lang="fr-FR" sz="2900" dirty="0" smtClean="0"/>
              <a:t>; ce sera aux élèves de suivre précisément le trajet, </a:t>
            </a:r>
            <a:r>
              <a:rPr lang="fr-FR" sz="2900" u="sng" dirty="0" smtClean="0"/>
              <a:t>d’explorer les objets situés « pile » </a:t>
            </a:r>
            <a:r>
              <a:rPr lang="fr-FR" sz="2900" dirty="0" smtClean="0"/>
              <a:t>sur cet itinéraire pour trouver les balises.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900" dirty="0" smtClean="0"/>
              <a:t>2 niveaux de suivi d’itinéraire: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fr-FR" sz="2900" dirty="0" smtClean="0"/>
              <a:t>Force 1: sans piège.</a:t>
            </a:r>
          </a:p>
          <a:p>
            <a:pPr lvl="2">
              <a:buFont typeface="Courier New" pitchFamily="49" charset="0"/>
              <a:buChar char="o"/>
              <a:defRPr/>
            </a:pPr>
            <a:r>
              <a:rPr lang="fr-FR" sz="2900" dirty="0" smtClean="0"/>
              <a:t>Force 2: </a:t>
            </a:r>
            <a:r>
              <a:rPr lang="fr-FR" sz="2900" b="1" u="sng" dirty="0" smtClean="0"/>
              <a:t>avec piège</a:t>
            </a:r>
            <a:r>
              <a:rPr lang="fr-FR" sz="2900" dirty="0" smtClean="0"/>
              <a:t>, l’itinéraire surligné passe proche d’autres balises.</a:t>
            </a:r>
          </a:p>
          <a:p>
            <a:pPr lvl="0">
              <a:buNone/>
              <a:defRPr/>
            </a:pPr>
            <a:endParaRPr lang="fr-FR" sz="2300" dirty="0" smtClean="0"/>
          </a:p>
          <a:p>
            <a:pPr lvl="0">
              <a:buNone/>
              <a:defRPr/>
            </a:pPr>
            <a:endParaRPr lang="fr-FR" sz="2300" dirty="0" smtClean="0"/>
          </a:p>
          <a:p>
            <a:pPr lvl="0">
              <a:buNone/>
              <a:defRPr/>
            </a:pPr>
            <a:r>
              <a:rPr lang="fr-FR" sz="23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2300" dirty="0" smtClean="0"/>
              <a:t>:</a:t>
            </a:r>
          </a:p>
          <a:p>
            <a:pPr lvl="0">
              <a:defRPr/>
            </a:pPr>
            <a:r>
              <a:rPr lang="fr-FR" sz="2300" dirty="0" smtClean="0"/>
              <a:t>Les élèves partent avec leur suivi d’itinéraire et savent donc au départ qu’ils doivent suivre très précisément le sur - lignage (au risque de s’en éloigner et de ne pas trouver les balises ou d’en trouver d’autres qui ne sont pas sur leur parcours); ils savent également qu’ils ont 2 balises à trouver, qu’ils doivent les resituer précisément sur leur carte; ils savent enfin que les balises sont placées sur des objets particuliers.</a:t>
            </a:r>
          </a:p>
          <a:p>
            <a:pPr lvl="0">
              <a:defRPr/>
            </a:pPr>
            <a:r>
              <a:rPr lang="fr-FR" sz="2300" dirty="0" smtClean="0"/>
              <a:t>Temps limite = 10 minutes.</a:t>
            </a:r>
          </a:p>
          <a:p>
            <a:pPr>
              <a:defRPr/>
            </a:pPr>
            <a:endParaRPr lang="fr-FR" sz="2300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endParaRPr lang="fr-F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1944216" cy="5115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400" b="1" i="1" u="sng" dirty="0" smtClean="0"/>
              <a:t>Remarque: </a:t>
            </a:r>
          </a:p>
          <a:p>
            <a:r>
              <a:rPr lang="fr-FR" sz="1400" dirty="0" smtClean="0"/>
              <a:t>Des </a:t>
            </a:r>
            <a:r>
              <a:rPr lang="fr-FR" sz="1400" b="1" u="sng" dirty="0" smtClean="0"/>
              <a:t>zones vertes </a:t>
            </a:r>
            <a:r>
              <a:rPr lang="fr-FR" sz="1400" dirty="0" smtClean="0"/>
              <a:t>où les élèves peuvent courir car pas de balise. </a:t>
            </a:r>
            <a:r>
              <a:rPr lang="fr-FR" sz="1400" b="1" u="sng" dirty="0" smtClean="0"/>
              <a:t>Zone orange</a:t>
            </a:r>
            <a:r>
              <a:rPr lang="fr-FR" sz="1400" dirty="0" smtClean="0"/>
              <a:t>: il faut ralentir, explorer les objets particuliers surlignés car une balise s’y trouve!</a:t>
            </a:r>
          </a:p>
          <a:p>
            <a:r>
              <a:rPr lang="fr-FR" sz="1400" dirty="0" smtClean="0"/>
              <a:t>Il y a 2 zones orange sur le parcours </a:t>
            </a:r>
            <a:r>
              <a:rPr lang="fr-FR" sz="1400" b="1" u="sng" dirty="0" smtClean="0"/>
              <a:t>donc 2 balises</a:t>
            </a:r>
            <a:r>
              <a:rPr lang="fr-FR" sz="1400" dirty="0" smtClean="0"/>
              <a:t> à trouver et à replacer sur sa carte.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59936" cy="432318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pic>
        <p:nvPicPr>
          <p:cNvPr id="6" name="Image 5" descr="P117025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752" y="980728"/>
            <a:ext cx="6804248" cy="5472608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516216" y="2564904"/>
            <a:ext cx="1662311" cy="1872208"/>
          </a:xfrm>
          <a:prstGeom prst="roundRect">
            <a:avLst>
              <a:gd name="adj" fmla="val 16667"/>
            </a:avLst>
          </a:prstGeom>
          <a:solidFill>
            <a:srgbClr val="F2DBD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PRECIS pour ne pas rater la balise située sur le banc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95536" y="5157192"/>
            <a:ext cx="2310383" cy="1440160"/>
          </a:xfrm>
          <a:prstGeom prst="roundRect">
            <a:avLst>
              <a:gd name="adj" fmla="val 16667"/>
            </a:avLst>
          </a:prstGeom>
          <a:solidFill>
            <a:srgbClr val="F2DBD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PRECIS pour ne pas poinçonner la balise placée sur ce banc! (piège)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499992" y="3861048"/>
            <a:ext cx="21602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483768" y="4437112"/>
            <a:ext cx="10801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4608512" cy="446449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  <a:defRPr/>
            </a:pPr>
            <a:r>
              <a:rPr lang="fr-FR" sz="2400" i="1" u="sng" dirty="0" smtClean="0">
                <a:solidFill>
                  <a:srgbClr val="FF0000"/>
                </a:solidFill>
              </a:rPr>
              <a:t>Préparation:</a:t>
            </a:r>
            <a:endParaRPr lang="fr-FR" sz="2400" dirty="0" smtClean="0"/>
          </a:p>
          <a:p>
            <a:pPr lvl="0">
              <a:defRPr/>
            </a:pPr>
            <a:r>
              <a:rPr lang="fr-FR" sz="2400" dirty="0" smtClean="0"/>
              <a:t>Les élèves ont des cartes « </a:t>
            </a:r>
            <a:r>
              <a:rPr lang="fr-FR" sz="2400" u="sng" dirty="0" smtClean="0"/>
              <a:t>routes-chemins-sentiers</a:t>
            </a:r>
            <a:r>
              <a:rPr lang="fr-FR" sz="2400" dirty="0" smtClean="0"/>
              <a:t> » et une </a:t>
            </a:r>
            <a:r>
              <a:rPr lang="fr-FR" sz="2400" u="sng" dirty="0" smtClean="0"/>
              <a:t>zone en responsabilité</a:t>
            </a:r>
            <a:r>
              <a:rPr lang="fr-FR" sz="2400" dirty="0" smtClean="0"/>
              <a:t> (celle en jaune).</a:t>
            </a:r>
          </a:p>
          <a:p>
            <a:pPr lvl="0">
              <a:buNone/>
              <a:defRPr/>
            </a:pPr>
            <a:endParaRPr lang="fr-FR" sz="2400" dirty="0" smtClean="0"/>
          </a:p>
          <a:p>
            <a:pPr lvl="0">
              <a:defRPr/>
            </a:pPr>
            <a:r>
              <a:rPr lang="fr-FR" sz="2400" dirty="0" smtClean="0"/>
              <a:t>Une carte « routes-chemins-sentiers + </a:t>
            </a:r>
            <a:r>
              <a:rPr lang="fr-FR" sz="2400" u="sng" dirty="0" smtClean="0"/>
              <a:t>objets particuliers</a:t>
            </a:r>
            <a:r>
              <a:rPr lang="fr-FR" sz="2400" dirty="0" smtClean="0"/>
              <a:t> » complète, qui fera office de correction.</a:t>
            </a:r>
          </a:p>
          <a:p>
            <a:pPr lvl="0">
              <a:buNone/>
              <a:defRPr/>
            </a:pPr>
            <a:endParaRPr lang="fr-FR" sz="2400" dirty="0" smtClean="0"/>
          </a:p>
          <a:p>
            <a:pPr lvl="0">
              <a:buNone/>
              <a:defRPr/>
            </a:pPr>
            <a:r>
              <a:rPr lang="fr-FR" sz="24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2400" dirty="0" smtClean="0"/>
              <a:t>:</a:t>
            </a:r>
          </a:p>
          <a:p>
            <a:pPr lvl="0">
              <a:defRPr/>
            </a:pPr>
            <a:r>
              <a:rPr lang="fr-FR" sz="2400" dirty="0" smtClean="0"/>
              <a:t>Les élèves doivent explorer leur « zone jaune », trouver les objets particuliers et les replacer sur leur carte en utilisant le bon symbole.</a:t>
            </a:r>
          </a:p>
          <a:p>
            <a:pPr>
              <a:defRPr/>
            </a:pPr>
            <a:r>
              <a:rPr lang="fr-FR" sz="2400" dirty="0" smtClean="0"/>
              <a:t>Au retour, c’est le prof qui corrige grâce à la carte complète.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CARTOGRAPHE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563888" cy="21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39552" y="98072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  <a:defRPr/>
            </a:pP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  <a:r>
              <a:rPr lang="fr-FR" dirty="0" smtClean="0"/>
              <a:t> Apprendre la légende relative aux objets particuliers. Etre </a:t>
            </a:r>
            <a:r>
              <a:rPr lang="fr-FR" u="sng" dirty="0" smtClean="0"/>
              <a:t>précis grâce aux objets particuliers.</a:t>
            </a:r>
            <a:endParaRPr lang="fr-FR" i="1" u="sng" dirty="0" smtClean="0">
              <a:solidFill>
                <a:srgbClr val="FF0000"/>
              </a:solidFill>
            </a:endParaRP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563888" cy="238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4572000" y="2492896"/>
            <a:ext cx="1296144" cy="0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716016" y="3861048"/>
            <a:ext cx="1440160" cy="1296144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B050"/>
                </a:solidFill>
                <a:latin typeface="Comic Sans MS" pitchFamily="66" charset="0"/>
              </a:rPr>
              <a:t>DONC il faut organiser les solutions!</a:t>
            </a:r>
          </a:p>
          <a:p>
            <a:pPr>
              <a:buNone/>
            </a:pPr>
            <a:endParaRPr lang="fr-FR" sz="20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00B050"/>
                </a:solidFill>
                <a:latin typeface="Comic Sans MS" pitchFamily="66" charset="0"/>
              </a:rPr>
              <a:t>=&gt; Le fil conducteur du stage: vivre </a:t>
            </a:r>
            <a:r>
              <a:rPr lang="fr-FR" sz="2400" b="1" u="sng" dirty="0" smtClean="0">
                <a:solidFill>
                  <a:srgbClr val="00B050"/>
                </a:solidFill>
                <a:latin typeface="Comic Sans MS" pitchFamily="66" charset="0"/>
              </a:rPr>
              <a:t>la progression de l’élève</a:t>
            </a:r>
            <a:r>
              <a:rPr lang="fr-FR" sz="2400" dirty="0" smtClean="0">
                <a:solidFill>
                  <a:srgbClr val="00B050"/>
                </a:solidFill>
                <a:latin typeface="Comic Sans MS" pitchFamily="66" charset="0"/>
              </a:rPr>
              <a:t>: découpage de cycle, CE prioritaires à tel moment , SA pertinentes et évaluation.</a:t>
            </a:r>
          </a:p>
          <a:p>
            <a:pPr>
              <a:buNone/>
            </a:pPr>
            <a:endParaRPr lang="fr-FR" dirty="0">
              <a:latin typeface="Comic Sans MS" pitchFamily="66" charset="0"/>
            </a:endParaRPr>
          </a:p>
        </p:txBody>
      </p:sp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800663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ensées 3"/>
          <p:cNvSpPr/>
          <p:nvPr/>
        </p:nvSpPr>
        <p:spPr>
          <a:xfrm>
            <a:off x="5292080" y="5013176"/>
            <a:ext cx="3528392" cy="1844824"/>
          </a:xfrm>
          <a:prstGeom prst="cloudCallout">
            <a:avLst>
              <a:gd name="adj1" fmla="val -65361"/>
              <a:gd name="adj2" fmla="val -56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Et ponctuellement, zoom sur astuces, propositions de solutions…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28354" name="Picture 2" descr="C:\Users\sev\AppData\Local\Microsoft\Windows\Temporary Internet Files\Content.IE5\1CBJI68B\MC9003838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517232"/>
            <a:ext cx="438018" cy="4044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2962672" cy="4320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Comic Sans MS" pitchFamily="66" charset="0"/>
              </a:rPr>
              <a:t>Enfin…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000" i="1" u="sng" dirty="0" smtClean="0">
                <a:latin typeface="Comic Sans MS" pitchFamily="66" charset="0"/>
              </a:rPr>
              <a:t>Dernière phase du cycle.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5400000">
            <a:off x="3461792" y="3891136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lèche droite rayée 5"/>
          <p:cNvSpPr/>
          <p:nvPr/>
        </p:nvSpPr>
        <p:spPr>
          <a:xfrm>
            <a:off x="395536" y="0"/>
            <a:ext cx="8424936" cy="908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Niveau 1</a:t>
            </a:r>
            <a:endParaRPr lang="fr-FR" dirty="0"/>
          </a:p>
        </p:txBody>
      </p:sp>
      <p:sp>
        <p:nvSpPr>
          <p:cNvPr id="7" name="Bouée 6"/>
          <p:cNvSpPr/>
          <p:nvPr/>
        </p:nvSpPr>
        <p:spPr>
          <a:xfrm>
            <a:off x="6444208" y="188640"/>
            <a:ext cx="504056" cy="504056"/>
          </a:xfrm>
          <a:prstGeom prst="donu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572000" y="836712"/>
          <a:ext cx="4176464" cy="36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solidFill>
                            <a:schemeClr val="tx1"/>
                          </a:solidFill>
                        </a:rPr>
                        <a:t>Début</a:t>
                      </a:r>
                      <a:r>
                        <a:rPr lang="fr-FR" i="1" baseline="0" dirty="0" smtClean="0">
                          <a:solidFill>
                            <a:schemeClr val="tx1"/>
                          </a:solidFill>
                        </a:rPr>
                        <a:t> de cycle</a:t>
                      </a:r>
                      <a:endParaRPr lang="fr-FR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04032">
                <a:tc>
                  <a:txBody>
                    <a:bodyPr/>
                    <a:lstStyle/>
                    <a:p>
                      <a:r>
                        <a:rPr lang="fr-FR" sz="1600" b="1" i="1" u="sng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L’HISTOIRE des élèves…</a:t>
                      </a: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Où en sont-ils?</a:t>
                      </a:r>
                    </a:p>
                    <a:p>
                      <a:r>
                        <a:rPr lang="fr-FR" sz="1400" dirty="0" smtClean="0">
                          <a:latin typeface="Comic Sans MS" pitchFamily="66" charset="0"/>
                        </a:rPr>
                        <a:t>Deviennent plus précis, commettent moins d’erreurs grossières lorsqu’ils suivent un itinéraire.</a:t>
                      </a:r>
                    </a:p>
                    <a:p>
                      <a:endParaRPr lang="fr-FR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fr-FR" sz="1600" b="1" i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Quels obstacles?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dirty="0" smtClean="0">
                          <a:latin typeface="Comic Sans MS" pitchFamily="66" charset="0"/>
                        </a:rPr>
                        <a:t>Suivent, mais </a:t>
                      </a:r>
                      <a:r>
                        <a:rPr lang="fr-FR" sz="1400" b="1" u="sng" dirty="0" smtClean="0">
                          <a:latin typeface="Comic Sans MS" pitchFamily="66" charset="0"/>
                        </a:rPr>
                        <a:t>ne construisent pas </a:t>
                      </a:r>
                      <a:r>
                        <a:rPr lang="fr-FR" sz="1400" dirty="0" smtClean="0">
                          <a:latin typeface="Comic Sans MS" pitchFamily="66" charset="0"/>
                        </a:rPr>
                        <a:t>un itinéraire (choix).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baseline="0" dirty="0" smtClean="0">
                          <a:latin typeface="Comic Sans MS" pitchFamily="66" charset="0"/>
                        </a:rPr>
                        <a:t>Ne s’engagent pas toujours sur un </a:t>
                      </a: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parcours adapté à leur niveau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fr-FR" sz="1400" u="sng" baseline="0" dirty="0" smtClean="0">
                          <a:latin typeface="Comic Sans MS" pitchFamily="66" charset="0"/>
                        </a:rPr>
                        <a:t>Hétérogénéités se creusent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! Réussite et motivation pour les meilleurs; imprécision, indécision, démotivation pour les autres.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915816" y="4725144"/>
          <a:ext cx="5832648" cy="185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</a:tblGrid>
              <a:tr h="402005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</a:t>
                      </a:r>
                      <a:r>
                        <a:rPr lang="fr-FR" sz="24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OBJECTIFS:</a:t>
                      </a:r>
                      <a:endParaRPr lang="fr-FR" sz="24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9819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fr-FR" sz="800" u="sng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400" b="1" u="sng" dirty="0" smtClean="0">
                          <a:latin typeface="Comic Sans MS" pitchFamily="66" charset="0"/>
                        </a:rPr>
                        <a:t>Construire</a:t>
                      </a:r>
                      <a:r>
                        <a:rPr lang="fr-FR" sz="1400" dirty="0" smtClean="0">
                          <a:latin typeface="Comic Sans MS" pitchFamily="66" charset="0"/>
                        </a:rPr>
                        <a:t> un déplacement précis et suffisamment rapide.</a:t>
                      </a:r>
                      <a:endParaRPr lang="fr-FR" sz="14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fr-FR" sz="8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baseline="0" dirty="0" smtClean="0">
                          <a:latin typeface="Comic Sans MS" pitchFamily="66" charset="0"/>
                        </a:rPr>
                        <a:t>: 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Démarche de </a:t>
                      </a:r>
                      <a:r>
                        <a:rPr lang="fr-FR" sz="1400" b="1" u="sng" baseline="0" dirty="0" smtClean="0">
                          <a:latin typeface="Comic Sans MS" pitchFamily="66" charset="0"/>
                        </a:rPr>
                        <a:t>coopération, d’entraide </a:t>
                      </a:r>
                      <a:r>
                        <a:rPr lang="fr-FR" sz="1400" baseline="0" dirty="0" smtClean="0">
                          <a:latin typeface="Comic Sans MS" pitchFamily="66" charset="0"/>
                        </a:rPr>
                        <a:t>pour aider les élèves en difficulté.</a:t>
                      </a:r>
                      <a:endParaRPr lang="fr-FR" sz="14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8657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53136"/>
            <a:ext cx="494785" cy="49478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520" y="260648"/>
          <a:ext cx="2627784" cy="157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2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2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8633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200" b="1" u="sng" dirty="0" smtClean="0">
                          <a:latin typeface="Comic Sans MS" pitchFamily="66" charset="0"/>
                        </a:rPr>
                        <a:t>Construire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 un déplacement précis et suffisamment rapide.</a:t>
                      </a:r>
                      <a:endParaRPr lang="fr-FR" sz="12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: Démarche de </a:t>
                      </a:r>
                      <a:r>
                        <a:rPr lang="fr-FR" sz="1200" b="1" u="sng" baseline="0" dirty="0" smtClean="0">
                          <a:latin typeface="Comic Sans MS" pitchFamily="66" charset="0"/>
                        </a:rPr>
                        <a:t>coopération, d’entraide 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pour aider les élèves en difficulté.</a:t>
                      </a:r>
                      <a:endParaRPr lang="fr-FR" sz="12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35896" y="33265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  <a:latin typeface="Comic Sans MS" pitchFamily="66" charset="0"/>
              </a:rPr>
              <a:t>Jouer sur les </a:t>
            </a:r>
            <a:r>
              <a:rPr lang="fr-FR" sz="4000" b="1" i="1" u="sng" dirty="0" smtClean="0">
                <a:solidFill>
                  <a:srgbClr val="FF0000"/>
                </a:solidFill>
                <a:latin typeface="Comic Sans MS" pitchFamily="66" charset="0"/>
              </a:rPr>
              <a:t>VARIABLES</a:t>
            </a:r>
            <a:endParaRPr lang="fr-FR" sz="40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539552" y="2276872"/>
            <a:ext cx="6768752" cy="3960440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LA CARTE: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- Carte simplifiée (routes, chemins, sentiers) + les objets particuliers.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395536" y="1268760"/>
            <a:ext cx="8280920" cy="518457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Les POSTES: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Idem que précédemment, légèrement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plus éloignés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de façon à ce que l’élève ait un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choix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à faire pour construire son itinéraire (de 50m à 200m entre 2 postes).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Pensées 14"/>
          <p:cNvSpPr/>
          <p:nvPr/>
        </p:nvSpPr>
        <p:spPr>
          <a:xfrm>
            <a:off x="70992" y="1160984"/>
            <a:ext cx="9073008" cy="569701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PRESSION TEMPORELLE: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Limite de temps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à ne pas dépasser. </a:t>
            </a:r>
          </a:p>
        </p:txBody>
      </p:sp>
      <p:sp>
        <p:nvSpPr>
          <p:cNvPr id="16" name="Pensées 15"/>
          <p:cNvSpPr/>
          <p:nvPr/>
        </p:nvSpPr>
        <p:spPr>
          <a:xfrm>
            <a:off x="323528" y="1628800"/>
            <a:ext cx="8496944" cy="4824536"/>
          </a:xfrm>
          <a:prstGeom prst="cloudCallout">
            <a:avLst>
              <a:gd name="adj1" fmla="val -31103"/>
              <a:gd name="adj2" fmla="val 459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u="sng" dirty="0" smtClean="0">
                <a:solidFill>
                  <a:schemeClr val="tx1"/>
                </a:solidFill>
                <a:latin typeface="Comic Sans MS" pitchFamily="66" charset="0"/>
              </a:rPr>
              <a:t>MILIEU d’évolution: </a:t>
            </a:r>
          </a:p>
          <a:p>
            <a:endParaRPr lang="fr-F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Espace « découvert », mais peut-être </a:t>
            </a:r>
            <a:r>
              <a:rPr lang="fr-FR" sz="2800" u="sng" dirty="0" smtClean="0">
                <a:solidFill>
                  <a:schemeClr val="tx1"/>
                </a:solidFill>
                <a:latin typeface="Comic Sans MS" pitchFamily="66" charset="0"/>
              </a:rPr>
              <a:t>nouveau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(ou partie du parc pas encore explorée).</a:t>
            </a:r>
          </a:p>
          <a:p>
            <a:pPr>
              <a:buFontTx/>
              <a:buChar char="-"/>
            </a:pPr>
            <a:r>
              <a:rPr lang="fr-FR" i="1" dirty="0" err="1" smtClean="0">
                <a:solidFill>
                  <a:schemeClr val="tx1"/>
                </a:solidFill>
                <a:latin typeface="Comic Sans MS" pitchFamily="66" charset="0"/>
              </a:rPr>
              <a:t>Rq</a:t>
            </a:r>
            <a:r>
              <a:rPr lang="fr-FR" i="1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pour l’évaluation, un partie encore inexplorée sera réellement révélatrice de la compétence…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88032" cy="2880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51520" y="260648"/>
          <a:ext cx="2627784" cy="157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2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2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8633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200" b="1" u="sng" dirty="0" smtClean="0">
                          <a:latin typeface="Comic Sans MS" pitchFamily="66" charset="0"/>
                        </a:rPr>
                        <a:t>Construire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 un déplacement précis et suffisamment rapide.</a:t>
                      </a:r>
                      <a:endParaRPr lang="fr-FR" sz="12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: Démarche de </a:t>
                      </a:r>
                      <a:r>
                        <a:rPr lang="fr-FR" sz="1200" b="1" u="sng" baseline="0" dirty="0" smtClean="0">
                          <a:latin typeface="Comic Sans MS" pitchFamily="66" charset="0"/>
                        </a:rPr>
                        <a:t>coopération, d’entraide 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pour aider les élèves en difficulté.</a:t>
                      </a:r>
                      <a:endParaRPr lang="fr-FR" sz="12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843808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32656"/>
            <a:ext cx="4752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Comic Sans MS" pitchFamily="66" charset="0"/>
              </a:rPr>
              <a:t>Quelles</a:t>
            </a:r>
            <a:r>
              <a:rPr lang="fr-FR" sz="60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8800" b="1" i="1" u="sng" dirty="0" smtClean="0">
                <a:solidFill>
                  <a:srgbClr val="FF0000"/>
                </a:solidFill>
                <a:latin typeface="Comic Sans MS" pitchFamily="66" charset="0"/>
              </a:rPr>
              <a:t>SA?</a:t>
            </a:r>
            <a:endParaRPr lang="fr-FR" sz="88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0" y="1268760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Situation des 30 MINUTES</a:t>
            </a:r>
            <a:endParaRPr lang="fr-FR" sz="48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1043608" y="1772816"/>
            <a:ext cx="8496944" cy="508518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Parcours en CIRCUIT</a:t>
            </a:r>
          </a:p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(</a:t>
            </a:r>
            <a:r>
              <a:rPr lang="fr-FR" sz="1200" b="1" i="1" dirty="0" err="1" smtClean="0">
                <a:solidFill>
                  <a:schemeClr val="tx1"/>
                </a:solidFill>
                <a:latin typeface="Constantia" pitchFamily="18" charset="0"/>
              </a:rPr>
              <a:t>Cf</a:t>
            </a:r>
            <a:r>
              <a:rPr lang="fr-FR" sz="1200" b="1" i="1" dirty="0" smtClean="0">
                <a:solidFill>
                  <a:schemeClr val="tx1"/>
                </a:solidFill>
                <a:latin typeface="Constantia" pitchFamily="18" charset="0"/>
              </a:rPr>
              <a:t> plus haut pour les cartes et les postes)</a:t>
            </a:r>
            <a:endParaRPr lang="fr-FR" sz="1200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95536" y="1556792"/>
            <a:ext cx="9684568" cy="5606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COURSE AU SCORE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467544" y="1628800"/>
            <a:ext cx="10072736" cy="56250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JE TE SUIS, </a:t>
            </a:r>
          </a:p>
          <a:p>
            <a:pPr algn="ctr"/>
            <a:r>
              <a:rPr lang="fr-FR" sz="4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TU ME SUIS</a:t>
            </a:r>
            <a:endParaRPr lang="fr-FR" sz="4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5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88032" cy="2880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Les </a:t>
            </a:r>
            <a:r>
              <a:rPr lang="fr-FR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fr-FR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prioritaires</a:t>
            </a:r>
            <a:endParaRPr lang="fr-FR" i="1" u="sng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i="1" u="sng" dirty="0" smtClean="0"/>
              <a:t>Acquisitions principales:</a:t>
            </a:r>
          </a:p>
          <a:p>
            <a:pPr>
              <a:buNone/>
            </a:pPr>
            <a:endParaRPr lang="fr-FR" sz="1800" b="1" i="1" u="sng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u="sng" dirty="0" smtClean="0"/>
              <a:t>Choisir </a:t>
            </a:r>
            <a:r>
              <a:rPr lang="fr-FR" sz="2000" dirty="0" smtClean="0"/>
              <a:t>un </a:t>
            </a:r>
            <a:r>
              <a:rPr lang="fr-FR" sz="2000" u="sng" dirty="0" smtClean="0"/>
              <a:t>parcours adapté </a:t>
            </a:r>
            <a:r>
              <a:rPr lang="fr-FR" sz="2000" dirty="0" smtClean="0"/>
              <a:t>à son niveau.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fr-FR" sz="2000" u="sng" dirty="0" smtClean="0"/>
              <a:t>Construire, choisir </a:t>
            </a:r>
            <a:r>
              <a:rPr lang="fr-FR" sz="2000" dirty="0" smtClean="0"/>
              <a:t>le trajet le plus direct et/ou le plus simple.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85313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fr-FR" sz="3200" b="1" i="1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       Petits trucs…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Pénaliser lourdement les erreurs. Voire même: exiger des élèves qu’un parcours réussi soit un parcours complètement réussi 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(soit le parcours est réussi, soit il y a une erreur et il est totalement faux et on ne peut plus rentrer dans le barème de temps). </a:t>
            </a:r>
          </a:p>
          <a:p>
            <a:pPr marL="0">
              <a:spcBef>
                <a:spcPts val="0"/>
              </a:spcBef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Imposer un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temps de réflexion-traçage de 3 minutes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 avant de partir:</a:t>
            </a:r>
          </a:p>
          <a:p>
            <a:pPr mar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Demander aux élèves de </a:t>
            </a:r>
            <a:r>
              <a:rPr lang="fr-FR" sz="2000" u="sng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tracer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Agency FB" pitchFamily="34" charset="0"/>
              </a:rPr>
              <a:t>leur trajet sur la carte, d’entourer les intersections, points d’appui qu’ils vont rencontrer.</a:t>
            </a:r>
          </a:p>
          <a:p>
            <a:pPr marL="0">
              <a:spcBef>
                <a:spcPts val="0"/>
              </a:spcBef>
              <a:buNone/>
            </a:pPr>
            <a:endParaRPr lang="fr-FR" sz="1400" dirty="0">
              <a:solidFill>
                <a:schemeClr val="accent3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6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8032" cy="288032"/>
          </a:xfrm>
          <a:prstGeom prst="rect">
            <a:avLst/>
          </a:prstGeom>
          <a:noFill/>
        </p:spPr>
      </p:pic>
      <p:pic>
        <p:nvPicPr>
          <p:cNvPr id="8" name="Picture 2" descr="C:\Users\sev\AppData\Local\Microsoft\Windows\Temporary Internet Files\Content.IE5\BEW51510\MC900441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567755" cy="791758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51520" y="260648"/>
          <a:ext cx="2627784" cy="157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</a:tblGrid>
              <a:tr h="288032">
                <a:tc>
                  <a:txBody>
                    <a:bodyPr/>
                    <a:lstStyle/>
                    <a:p>
                      <a:r>
                        <a:rPr lang="fr-FR" sz="1200" u="sng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     Donc OBJECTIFS:</a:t>
                      </a:r>
                      <a:endParaRPr lang="fr-FR" sz="1200" u="sng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8633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dirty="0" smtClean="0">
                          <a:latin typeface="Comic Sans MS" pitchFamily="66" charset="0"/>
                        </a:rPr>
                        <a:t>MOTEUR: </a:t>
                      </a:r>
                      <a:r>
                        <a:rPr lang="fr-FR" sz="1200" b="1" u="sng" dirty="0" smtClean="0">
                          <a:latin typeface="Comic Sans MS" pitchFamily="66" charset="0"/>
                        </a:rPr>
                        <a:t>Construire</a:t>
                      </a:r>
                      <a:r>
                        <a:rPr lang="fr-FR" sz="1200" dirty="0" smtClean="0">
                          <a:latin typeface="Comic Sans MS" pitchFamily="66" charset="0"/>
                        </a:rPr>
                        <a:t> un déplacement précis et suffisamment rapide.</a:t>
                      </a:r>
                      <a:endParaRPr lang="fr-FR" sz="1200" baseline="0" dirty="0" smtClean="0"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fr-FR" sz="1200" u="sng" baseline="0" dirty="0" smtClean="0">
                          <a:latin typeface="Comic Sans MS" pitchFamily="66" charset="0"/>
                        </a:rPr>
                        <a:t>METHODO &amp; SOC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: Démarche de </a:t>
                      </a:r>
                      <a:r>
                        <a:rPr lang="fr-FR" sz="1200" b="1" u="sng" baseline="0" dirty="0" smtClean="0">
                          <a:latin typeface="Comic Sans MS" pitchFamily="66" charset="0"/>
                        </a:rPr>
                        <a:t>coopération, d’entraide </a:t>
                      </a:r>
                      <a:r>
                        <a:rPr lang="fr-FR" sz="1200" baseline="0" dirty="0" smtClean="0">
                          <a:latin typeface="Comic Sans MS" pitchFamily="66" charset="0"/>
                        </a:rPr>
                        <a:t>pour aider les élèves en difficulté.</a:t>
                      </a:r>
                      <a:endParaRPr lang="fr-FR" sz="12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" descr="C:\Users\sev\AppData\Local\Microsoft\Windows\Temporary Internet Files\Content.IE5\70L5I441\MC90043267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88032" cy="288032"/>
          </a:xfrm>
          <a:prstGeom prst="rect">
            <a:avLst/>
          </a:prstGeom>
          <a:noFill/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555776" y="764704"/>
            <a:ext cx="724024" cy="375816"/>
          </a:xfrm>
          <a:prstGeom prst="rightArrow">
            <a:avLst>
              <a:gd name="adj1" fmla="val 50000"/>
              <a:gd name="adj2" fmla="val 94736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47260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  <a:defRPr/>
            </a:pPr>
            <a:r>
              <a:rPr lang="fr-FR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200" b="1" u="sng" dirty="0" smtClean="0"/>
              <a:t>CONSTRUIRE</a:t>
            </a:r>
            <a:r>
              <a:rPr lang="fr-FR" sz="2200" dirty="0" smtClean="0"/>
              <a:t> un itinéraire précis et rapide sur des parcours plus longs. 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200" dirty="0" smtClean="0"/>
              <a:t>S’engager sur un </a:t>
            </a:r>
            <a:r>
              <a:rPr lang="fr-FR" sz="2200" b="1" u="sng" dirty="0" smtClean="0"/>
              <a:t>PARCOURS</a:t>
            </a:r>
            <a:r>
              <a:rPr lang="fr-FR" sz="2200" dirty="0" smtClean="0"/>
              <a:t> à son niveau.</a:t>
            </a:r>
            <a:endParaRPr lang="fr-FR" sz="22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fr-FR" sz="22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2200" i="1" u="sng" dirty="0" smtClean="0">
                <a:solidFill>
                  <a:srgbClr val="FF0000"/>
                </a:solidFill>
              </a:rPr>
              <a:t>Préparation:</a:t>
            </a:r>
            <a:endParaRPr lang="fr-FR" sz="2200" dirty="0" smtClean="0"/>
          </a:p>
          <a:p>
            <a:pPr lvl="0">
              <a:defRPr/>
            </a:pPr>
            <a:r>
              <a:rPr lang="fr-FR" sz="2400" dirty="0" smtClean="0"/>
              <a:t>Parcours de </a:t>
            </a:r>
            <a:r>
              <a:rPr lang="fr-FR" sz="2400" b="1" u="sng" dirty="0" smtClean="0"/>
              <a:t>3 ou 4 balises</a:t>
            </a:r>
            <a:r>
              <a:rPr lang="fr-FR" sz="2400" dirty="0" smtClean="0"/>
              <a:t> (-&gt; parcours en circuit qui </a:t>
            </a:r>
            <a:r>
              <a:rPr lang="fr-FR" sz="2400" u="sng" dirty="0" smtClean="0"/>
              <a:t>implique une stratégie, un choix d’ordre des balises, un choix également entre 2 itinéraires</a:t>
            </a:r>
            <a:r>
              <a:rPr lang="fr-FR" sz="2400" dirty="0" smtClean="0"/>
              <a:t>).</a:t>
            </a:r>
          </a:p>
          <a:p>
            <a:pPr>
              <a:defRPr/>
            </a:pPr>
            <a:r>
              <a:rPr lang="fr-FR" sz="2400" dirty="0" smtClean="0"/>
              <a:t>Balises placées à </a:t>
            </a:r>
            <a:r>
              <a:rPr lang="fr-FR" sz="2400" b="1" u="sng" dirty="0" smtClean="0"/>
              <a:t>3, 4 points de décision (voire plus)</a:t>
            </a:r>
            <a:r>
              <a:rPr lang="fr-FR" sz="2400" dirty="0" smtClean="0"/>
              <a:t>. </a:t>
            </a:r>
          </a:p>
          <a:p>
            <a:pPr lvl="1">
              <a:defRPr/>
            </a:pPr>
            <a:r>
              <a:rPr lang="fr-FR" dirty="0" smtClean="0"/>
              <a:t>Sur des objets particuliers, des intersections (plus ou moins évidentes, sur des inflexions, des virages, </a:t>
            </a:r>
            <a:r>
              <a:rPr lang="fr-FR" dirty="0" err="1" smtClean="0"/>
              <a:t>etc</a:t>
            </a:r>
            <a:r>
              <a:rPr lang="fr-FR" dirty="0" smtClean="0"/>
              <a:t>…)</a:t>
            </a:r>
          </a:p>
          <a:p>
            <a:pPr>
              <a:defRPr/>
            </a:pPr>
            <a:r>
              <a:rPr lang="fr-FR" sz="2400" b="1" u="sng" dirty="0" smtClean="0"/>
              <a:t>Différents niveaux de parcours </a:t>
            </a:r>
            <a:r>
              <a:rPr lang="fr-FR" sz="2400" dirty="0" smtClean="0"/>
              <a:t>pour que les élèves puissent choisir des parcours adaptés à leur niveau.</a:t>
            </a:r>
          </a:p>
          <a:p>
            <a:pPr>
              <a:defRPr/>
            </a:pPr>
            <a:r>
              <a:rPr lang="fr-FR" sz="1600" dirty="0" smtClean="0"/>
              <a:t>Carte simplifiée  </a:t>
            </a:r>
            <a:r>
              <a:rPr lang="fr-FR" sz="1600" b="1" u="sng" dirty="0" smtClean="0"/>
              <a:t>nv1</a:t>
            </a:r>
            <a:r>
              <a:rPr lang="fr-FR" sz="1600" dirty="0" smtClean="0"/>
              <a:t> (noir et blanc: routes, chemins, sentiers, objets particuliers).</a:t>
            </a:r>
          </a:p>
          <a:p>
            <a:pPr lvl="0">
              <a:defRPr/>
            </a:pPr>
            <a:r>
              <a:rPr lang="fr-FR" sz="1600" dirty="0" smtClean="0"/>
              <a:t>Une carte-mère.</a:t>
            </a:r>
          </a:p>
          <a:p>
            <a:pPr lvl="0">
              <a:defRPr/>
            </a:pPr>
            <a:r>
              <a:rPr lang="fr-FR" sz="1600" dirty="0" smtClean="0"/>
              <a:t>Un tableau de correction.</a:t>
            </a:r>
          </a:p>
          <a:p>
            <a:pPr lvl="0">
              <a:buNone/>
              <a:defRPr/>
            </a:pPr>
            <a:endParaRPr lang="fr-FR" sz="2200" dirty="0" smtClean="0"/>
          </a:p>
          <a:p>
            <a:pPr lvl="0">
              <a:buNone/>
              <a:defRPr/>
            </a:pPr>
            <a:endParaRPr lang="fr-FR" sz="2200" dirty="0" smtClean="0"/>
          </a:p>
          <a:p>
            <a:pPr lvl="0">
              <a:buNone/>
              <a:defRPr/>
            </a:pPr>
            <a:r>
              <a:rPr lang="fr-FR" sz="18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1800" dirty="0" smtClean="0"/>
              <a:t> même déroulement que parcours en étoile, aile de papillon.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en CIRCUIT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  <a:defRPr/>
            </a:pPr>
            <a:r>
              <a:rPr lang="fr-FR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200" dirty="0" smtClean="0"/>
              <a:t>Construire un itinéraire précis et </a:t>
            </a:r>
            <a:r>
              <a:rPr lang="fr-FR" sz="2200" u="sng" dirty="0" smtClean="0"/>
              <a:t>rapide</a:t>
            </a:r>
            <a:r>
              <a:rPr lang="fr-FR" sz="2200" dirty="0" smtClean="0"/>
              <a:t>.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200" dirty="0" smtClean="0"/>
              <a:t>S’engager sur un parcours </a:t>
            </a:r>
            <a:r>
              <a:rPr lang="fr-FR" sz="2200" u="sng" dirty="0" smtClean="0"/>
              <a:t>adapté à son niveau</a:t>
            </a:r>
            <a:r>
              <a:rPr lang="fr-FR" sz="2200" dirty="0" smtClean="0"/>
              <a:t>.</a:t>
            </a:r>
            <a:endParaRPr lang="fr-FR" sz="22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endParaRPr lang="fr-FR" sz="22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2200" i="1" u="sng" dirty="0" smtClean="0">
                <a:solidFill>
                  <a:srgbClr val="FF0000"/>
                </a:solidFill>
              </a:rPr>
              <a:t>Préparation:</a:t>
            </a:r>
            <a:endParaRPr lang="fr-FR" sz="2200" dirty="0" smtClean="0"/>
          </a:p>
          <a:p>
            <a:pPr lvl="0">
              <a:defRPr/>
            </a:pPr>
            <a:r>
              <a:rPr lang="fr-FR" sz="2200" dirty="0" smtClean="0"/>
              <a:t>Parcours de </a:t>
            </a:r>
            <a:r>
              <a:rPr lang="fr-FR" sz="2200" b="1" u="sng" dirty="0" smtClean="0"/>
              <a:t>2 balises</a:t>
            </a:r>
            <a:r>
              <a:rPr lang="fr-FR" sz="2200" dirty="0" smtClean="0"/>
              <a:t>.</a:t>
            </a:r>
          </a:p>
          <a:p>
            <a:pPr>
              <a:defRPr/>
            </a:pPr>
            <a:r>
              <a:rPr lang="fr-FR" sz="2200" b="1" u="sng" dirty="0" smtClean="0"/>
              <a:t>Différents niveaux de parcours </a:t>
            </a:r>
            <a:r>
              <a:rPr lang="fr-FR" sz="2200" dirty="0" smtClean="0"/>
              <a:t>pour que les élèves puissent choisir des parcours adaptés à leur niveau.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2000" dirty="0" smtClean="0"/>
              <a:t>Parcours Force 1 réussi = 1 point.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2000" dirty="0" smtClean="0"/>
              <a:t>Parcours F2 réussi = 2 points.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fr-FR" sz="2000" dirty="0" smtClean="0"/>
              <a:t>Parcours F3 réussi = 3 points.</a:t>
            </a:r>
          </a:p>
          <a:p>
            <a:pPr lvl="0">
              <a:defRPr/>
            </a:pPr>
            <a:r>
              <a:rPr lang="fr-FR" sz="2200" dirty="0" smtClean="0"/>
              <a:t>Balises placées à </a:t>
            </a:r>
            <a:r>
              <a:rPr lang="fr-FR" sz="2200" b="1" u="sng" dirty="0" smtClean="0"/>
              <a:t>3, 4 points de décision (voire plus)</a:t>
            </a:r>
            <a:r>
              <a:rPr lang="fr-FR" sz="2200" dirty="0" smtClean="0"/>
              <a:t>. </a:t>
            </a:r>
          </a:p>
          <a:p>
            <a:pPr lvl="1">
              <a:defRPr/>
            </a:pPr>
            <a:r>
              <a:rPr lang="fr-FR" sz="1600" dirty="0" smtClean="0"/>
              <a:t>Sur des objets particuliers, des intersections (plus ou moins évidentes, sur des inflexions, des virages, </a:t>
            </a:r>
            <a:r>
              <a:rPr lang="fr-FR" sz="1600" dirty="0" err="1" smtClean="0"/>
              <a:t>etc</a:t>
            </a:r>
            <a:r>
              <a:rPr lang="fr-FR" sz="1600" dirty="0" smtClean="0"/>
              <a:t>…)</a:t>
            </a:r>
            <a:endParaRPr lang="fr-FR" sz="2000" dirty="0" smtClean="0"/>
          </a:p>
          <a:p>
            <a:pPr>
              <a:defRPr/>
            </a:pPr>
            <a:r>
              <a:rPr lang="fr-FR" sz="2200" dirty="0" smtClean="0"/>
              <a:t>Carte simplifiée  </a:t>
            </a:r>
            <a:r>
              <a:rPr lang="fr-FR" sz="2200" b="1" u="sng" dirty="0" smtClean="0"/>
              <a:t>nv1</a:t>
            </a:r>
            <a:r>
              <a:rPr lang="fr-FR" sz="2200" dirty="0" smtClean="0"/>
              <a:t> (noir et blanc: routes, chemins, sentiers, objets particuliers).</a:t>
            </a:r>
            <a:endParaRPr lang="fr-FR" sz="2000" dirty="0" smtClean="0"/>
          </a:p>
          <a:p>
            <a:pPr lvl="0">
              <a:defRPr/>
            </a:pPr>
            <a:r>
              <a:rPr lang="fr-FR" sz="1700" dirty="0" smtClean="0"/>
              <a:t>Une carte-mère.</a:t>
            </a:r>
          </a:p>
          <a:p>
            <a:pPr lvl="0">
              <a:defRPr/>
            </a:pPr>
            <a:r>
              <a:rPr lang="fr-FR" sz="1700" dirty="0" smtClean="0"/>
              <a:t>Un tableau de correction.</a:t>
            </a:r>
          </a:p>
          <a:p>
            <a:pPr lvl="0">
              <a:buNone/>
              <a:defRPr/>
            </a:pPr>
            <a:endParaRPr lang="fr-FR" sz="2200" dirty="0" smtClean="0"/>
          </a:p>
          <a:p>
            <a:pPr lvl="0">
              <a:buNone/>
              <a:defRPr/>
            </a:pPr>
            <a:r>
              <a:rPr lang="fr-FR" sz="22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2200" dirty="0" smtClean="0"/>
              <a:t>:</a:t>
            </a:r>
          </a:p>
          <a:p>
            <a:pPr>
              <a:defRPr/>
            </a:pPr>
            <a:r>
              <a:rPr lang="fr-FR" sz="2200" u="sng" dirty="0" smtClean="0"/>
              <a:t>But du jeu</a:t>
            </a:r>
            <a:r>
              <a:rPr lang="fr-FR" sz="2200" dirty="0" smtClean="0"/>
              <a:t>: en 30’, marquer le maximum de points.</a:t>
            </a:r>
          </a:p>
          <a:p>
            <a:pPr>
              <a:defRPr/>
            </a:pPr>
            <a:r>
              <a:rPr lang="fr-FR" sz="1700" dirty="0" smtClean="0"/>
              <a:t>L’élève reporte sur sa carte les balises du parcours donné par le prof. Au retour, il s’auto-corrige.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des 30 MINUTES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  <a:defRPr/>
            </a:pPr>
            <a:r>
              <a:rPr lang="fr-FR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800" b="1" u="sng" dirty="0" smtClean="0"/>
              <a:t>Construire </a:t>
            </a:r>
            <a:r>
              <a:rPr lang="fr-FR" sz="2800" dirty="0" smtClean="0"/>
              <a:t>un itinéraire précis et rapide sur des parcours plus longs. 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800" dirty="0" smtClean="0"/>
              <a:t>S’engager sur des </a:t>
            </a:r>
            <a:r>
              <a:rPr lang="fr-FR" sz="2800" u="sng" dirty="0" smtClean="0"/>
              <a:t>balises adaptées à </a:t>
            </a:r>
            <a:r>
              <a:rPr lang="fr-FR" sz="2800" b="1" u="sng" dirty="0" smtClean="0"/>
              <a:t>son niveau</a:t>
            </a:r>
            <a:r>
              <a:rPr lang="fr-FR" sz="2800" u="sng" dirty="0" smtClean="0"/>
              <a:t>.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800" b="1" u="sng" dirty="0" smtClean="0"/>
              <a:t>Gérer son temps  et revenir à l’heure </a:t>
            </a:r>
            <a:r>
              <a:rPr lang="fr-FR" sz="2800" dirty="0" smtClean="0"/>
              <a:t>sur une situation longue.</a:t>
            </a:r>
          </a:p>
          <a:p>
            <a:pPr lvl="0">
              <a:buNone/>
              <a:defRPr/>
            </a:pPr>
            <a:endParaRPr lang="fr-FR" sz="34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3400" i="1" u="sng" dirty="0" smtClean="0">
                <a:solidFill>
                  <a:srgbClr val="FF0000"/>
                </a:solidFill>
              </a:rPr>
              <a:t>Préparation:</a:t>
            </a:r>
            <a:endParaRPr lang="fr-FR" sz="3400" dirty="0" smtClean="0"/>
          </a:p>
          <a:p>
            <a:pPr lvl="0">
              <a:defRPr/>
            </a:pPr>
            <a:r>
              <a:rPr lang="fr-FR" sz="3400" dirty="0" smtClean="0"/>
              <a:t>Une </a:t>
            </a:r>
            <a:r>
              <a:rPr lang="fr-FR" sz="3400" b="1" u="sng" dirty="0" smtClean="0"/>
              <a:t>carte-mère</a:t>
            </a:r>
            <a:r>
              <a:rPr lang="fr-FR" sz="3400" dirty="0" smtClean="0"/>
              <a:t>, avec toutes les balises à trouver, et à côté de celles-ci </a:t>
            </a:r>
            <a:r>
              <a:rPr lang="fr-FR" sz="3400" b="1" u="sng" dirty="0" smtClean="0"/>
              <a:t>le nombre de points que chaque balise rapporte</a:t>
            </a:r>
            <a:r>
              <a:rPr lang="fr-FR" sz="3400" dirty="0" smtClean="0"/>
              <a:t>. </a:t>
            </a:r>
            <a:r>
              <a:rPr lang="fr-FR" sz="3400" i="1" dirty="0" smtClean="0">
                <a:solidFill>
                  <a:srgbClr val="7030A0"/>
                </a:solidFill>
              </a:rPr>
              <a:t>(</a:t>
            </a:r>
            <a:r>
              <a:rPr lang="fr-FR" sz="3400" i="1" dirty="0" err="1" smtClean="0">
                <a:solidFill>
                  <a:srgbClr val="7030A0"/>
                </a:solidFill>
              </a:rPr>
              <a:t>Cf</a:t>
            </a:r>
            <a:r>
              <a:rPr lang="fr-FR" sz="3400" i="1" dirty="0" smtClean="0">
                <a:solidFill>
                  <a:srgbClr val="7030A0"/>
                </a:solidFill>
              </a:rPr>
              <a:t> animation)</a:t>
            </a:r>
          </a:p>
          <a:p>
            <a:pPr lvl="1">
              <a:defRPr/>
            </a:pPr>
            <a:r>
              <a:rPr lang="fr-FR" sz="3200" dirty="0" smtClean="0"/>
              <a:t>1 point pour les balises « faciles »; 2 points pour les balises « moyennes »; 3 points pour les balises « difficile »; </a:t>
            </a:r>
            <a:r>
              <a:rPr lang="fr-FR" sz="3200" dirty="0" err="1" smtClean="0"/>
              <a:t>etc</a:t>
            </a:r>
            <a:r>
              <a:rPr lang="fr-FR" sz="3200" dirty="0" smtClean="0"/>
              <a:t>…</a:t>
            </a:r>
          </a:p>
          <a:p>
            <a:pPr lvl="0">
              <a:buNone/>
              <a:defRPr/>
            </a:pPr>
            <a:endParaRPr lang="fr-FR" sz="2000" dirty="0" smtClean="0"/>
          </a:p>
          <a:p>
            <a:pPr lvl="0">
              <a:defRPr/>
            </a:pPr>
            <a:r>
              <a:rPr lang="fr-FR" sz="1800" dirty="0" smtClean="0"/>
              <a:t> Un tableau de correction.</a:t>
            </a:r>
          </a:p>
          <a:p>
            <a:pPr>
              <a:defRPr/>
            </a:pPr>
            <a:r>
              <a:rPr lang="fr-FR" sz="1800" dirty="0" smtClean="0"/>
              <a:t>Carte simplifiée  </a:t>
            </a:r>
            <a:r>
              <a:rPr lang="fr-FR" sz="1800" b="1" u="sng" dirty="0" smtClean="0"/>
              <a:t>nv1</a:t>
            </a:r>
            <a:r>
              <a:rPr lang="fr-FR" sz="1800" dirty="0" smtClean="0"/>
              <a:t> (noir et blanc: routes, chemins, sentiers, objets particuliers).</a:t>
            </a:r>
          </a:p>
          <a:p>
            <a:pPr lvl="0">
              <a:buNone/>
              <a:defRPr/>
            </a:pPr>
            <a:endParaRPr lang="fr-FR" sz="2800" dirty="0" smtClean="0"/>
          </a:p>
          <a:p>
            <a:pPr lvl="0">
              <a:buNone/>
              <a:defRPr/>
            </a:pPr>
            <a:r>
              <a:rPr lang="fr-FR" sz="28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2800" dirty="0" smtClean="0"/>
              <a:t>:</a:t>
            </a:r>
          </a:p>
          <a:p>
            <a:pPr>
              <a:defRPr/>
            </a:pPr>
            <a:r>
              <a:rPr lang="fr-FR" sz="2900" dirty="0" smtClean="0"/>
              <a:t>Avant le départ, on laisse 5 minutes pour que l’élève reporte sur sa carte </a:t>
            </a:r>
            <a:r>
              <a:rPr lang="fr-FR" sz="2900" u="sng" dirty="0" smtClean="0"/>
              <a:t>les balises  qu’il souhaite trouver</a:t>
            </a:r>
            <a:r>
              <a:rPr lang="fr-FR" sz="2900" dirty="0" smtClean="0"/>
              <a:t>.</a:t>
            </a:r>
          </a:p>
          <a:p>
            <a:pPr>
              <a:defRPr/>
            </a:pPr>
            <a:r>
              <a:rPr lang="fr-FR" sz="2000" dirty="0" smtClean="0"/>
              <a:t>Durée de la situation: </a:t>
            </a:r>
            <a:r>
              <a:rPr lang="fr-FR" sz="2000" u="sng" dirty="0" smtClean="0"/>
              <a:t>30 minutes</a:t>
            </a:r>
            <a:r>
              <a:rPr lang="fr-FR" sz="2000" dirty="0" smtClean="0"/>
              <a:t>.</a:t>
            </a:r>
          </a:p>
          <a:p>
            <a:pPr>
              <a:defRPr/>
            </a:pPr>
            <a:r>
              <a:rPr lang="fr-FR" sz="2000" dirty="0" smtClean="0"/>
              <a:t>Au retour, il s’auto-corrige.</a:t>
            </a:r>
          </a:p>
          <a:p>
            <a:pPr>
              <a:defRPr/>
            </a:pPr>
            <a:endParaRPr lang="fr-FR" sz="2000" dirty="0" smtClean="0"/>
          </a:p>
          <a:p>
            <a:pPr lvl="0">
              <a:buNone/>
              <a:defRPr/>
            </a:pPr>
            <a:r>
              <a:rPr lang="fr-FR" sz="2900" i="1" u="sng" dirty="0" smtClean="0">
                <a:solidFill>
                  <a:srgbClr val="FF0000"/>
                </a:solidFill>
              </a:rPr>
              <a:t>Variante:</a:t>
            </a:r>
            <a:r>
              <a:rPr lang="fr-FR" sz="2900" dirty="0" smtClean="0"/>
              <a:t>:</a:t>
            </a:r>
          </a:p>
          <a:p>
            <a:pPr>
              <a:defRPr/>
            </a:pPr>
            <a:r>
              <a:rPr lang="fr-FR" sz="2900" b="1" u="sng" dirty="0" smtClean="0">
                <a:solidFill>
                  <a:srgbClr val="002060"/>
                </a:solidFill>
              </a:rPr>
              <a:t>PAR EQUIPE</a:t>
            </a:r>
            <a:r>
              <a:rPr lang="fr-FR" sz="2900" b="1" u="sng" dirty="0" smtClean="0"/>
              <a:t>: </a:t>
            </a:r>
            <a:r>
              <a:rPr lang="fr-FR" sz="2900" dirty="0" smtClean="0"/>
              <a:t>de 4; on associe 2 binômes qui  doivent se répartir avant de partir les postes qu’ils vont aller chercher (-&gt; objectif:  stratégie; répartition des postes par rapport à son niveau; émulation collective).</a:t>
            </a:r>
          </a:p>
          <a:p>
            <a:pPr>
              <a:defRPr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au SCORE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3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992888" cy="58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  <a:defRPr/>
            </a:pPr>
            <a:r>
              <a:rPr lang="fr-FR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Objectif principal: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800" b="1" dirty="0" smtClean="0"/>
              <a:t>Construire</a:t>
            </a:r>
            <a:r>
              <a:rPr lang="fr-FR" sz="2800" dirty="0" smtClean="0"/>
              <a:t> un itinéraire précis et rapide sur des parcours plus longs.  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2800" b="1" u="sng" dirty="0" smtClean="0"/>
              <a:t>Entraide</a:t>
            </a:r>
            <a:r>
              <a:rPr lang="fr-FR" sz="2800" dirty="0" smtClean="0"/>
              <a:t>: Pour les élèves « expert », aider un camarade. Pour les élèves « apprenti » , se faire aider « en direct ».</a:t>
            </a:r>
          </a:p>
          <a:p>
            <a:pPr lvl="0">
              <a:buNone/>
              <a:defRPr/>
            </a:pPr>
            <a:endParaRPr lang="fr-FR" sz="1700" i="1" u="sng" dirty="0" smtClean="0">
              <a:solidFill>
                <a:srgbClr val="FF0000"/>
              </a:solidFill>
            </a:endParaRPr>
          </a:p>
          <a:p>
            <a:pPr lvl="0">
              <a:buNone/>
              <a:defRPr/>
            </a:pPr>
            <a:r>
              <a:rPr lang="fr-FR" sz="3800" i="1" u="sng" dirty="0" smtClean="0">
                <a:solidFill>
                  <a:srgbClr val="FF0000"/>
                </a:solidFill>
              </a:rPr>
              <a:t>Préparation:</a:t>
            </a:r>
            <a:endParaRPr lang="fr-FR" sz="3800" dirty="0" smtClean="0"/>
          </a:p>
          <a:p>
            <a:pPr lvl="0">
              <a:defRPr/>
            </a:pPr>
            <a:r>
              <a:rPr lang="fr-FR" sz="3400" u="sng" dirty="0" smtClean="0"/>
              <a:t>Par 2, groupes imposés</a:t>
            </a:r>
            <a:r>
              <a:rPr lang="fr-FR" sz="3400" dirty="0" smtClean="0"/>
              <a:t>: un élève « </a:t>
            </a:r>
            <a:r>
              <a:rPr lang="fr-FR" sz="3400" u="sng" dirty="0" smtClean="0"/>
              <a:t>expert</a:t>
            </a:r>
            <a:r>
              <a:rPr lang="fr-FR" sz="3400" dirty="0" smtClean="0"/>
              <a:t> » et un élève « </a:t>
            </a:r>
            <a:r>
              <a:rPr lang="fr-FR" sz="3400" u="sng" dirty="0" smtClean="0"/>
              <a:t>apprenti</a:t>
            </a:r>
            <a:r>
              <a:rPr lang="fr-FR" sz="3400" dirty="0" smtClean="0"/>
              <a:t> » (en difficulté).</a:t>
            </a:r>
          </a:p>
          <a:p>
            <a:pPr>
              <a:defRPr/>
            </a:pPr>
            <a:r>
              <a:rPr lang="fr-FR" sz="3500" dirty="0" smtClean="0"/>
              <a:t>Parcours de 2 balises: 1</a:t>
            </a:r>
            <a:r>
              <a:rPr lang="fr-FR" sz="3500" baseline="30000" dirty="0" smtClean="0"/>
              <a:t>ère</a:t>
            </a:r>
            <a:r>
              <a:rPr lang="fr-FR" sz="3500" dirty="0" smtClean="0"/>
              <a:t> facile pour apprenti, 2</a:t>
            </a:r>
            <a:r>
              <a:rPr lang="fr-FR" sz="3500" baseline="30000" dirty="0" smtClean="0"/>
              <a:t>ème</a:t>
            </a:r>
            <a:r>
              <a:rPr lang="fr-FR" sz="3500" dirty="0" smtClean="0"/>
              <a:t> difficile pour expert. </a:t>
            </a:r>
            <a:r>
              <a:rPr lang="fr-FR" sz="3500" u="sng" dirty="0" smtClean="0"/>
              <a:t>L’un n’a pas connaissance du poste de l’autre</a:t>
            </a:r>
            <a:r>
              <a:rPr lang="fr-FR" sz="3500" dirty="0" smtClean="0"/>
              <a:t>.</a:t>
            </a:r>
          </a:p>
          <a:p>
            <a:pPr lvl="0">
              <a:buNone/>
              <a:defRPr/>
            </a:pPr>
            <a:endParaRPr lang="fr-FR" sz="1700" dirty="0" smtClean="0"/>
          </a:p>
          <a:p>
            <a:pPr lvl="0">
              <a:defRPr/>
            </a:pPr>
            <a:r>
              <a:rPr lang="fr-FR" sz="1800" dirty="0" smtClean="0"/>
              <a:t>Une carte-mère avec les balises pour les apprentis. Une autre carte-mère avec les balises pour l’expert.</a:t>
            </a:r>
          </a:p>
          <a:p>
            <a:pPr lvl="0">
              <a:defRPr/>
            </a:pPr>
            <a:r>
              <a:rPr lang="fr-FR" sz="1800" dirty="0" smtClean="0"/>
              <a:t>Un tableau de départ; Un tableau de correction.</a:t>
            </a:r>
          </a:p>
          <a:p>
            <a:pPr>
              <a:defRPr/>
            </a:pPr>
            <a:r>
              <a:rPr lang="fr-FR" sz="1800" dirty="0" smtClean="0"/>
              <a:t>Carte simplifiée  </a:t>
            </a:r>
            <a:r>
              <a:rPr lang="fr-FR" sz="1800" b="1" u="sng" dirty="0" smtClean="0"/>
              <a:t>nv1</a:t>
            </a:r>
            <a:r>
              <a:rPr lang="fr-FR" sz="1800" dirty="0" smtClean="0"/>
              <a:t> (noir et blanc: routes, chemins, sentiers, objets particuliers).</a:t>
            </a:r>
          </a:p>
          <a:p>
            <a:pPr lvl="0">
              <a:buNone/>
              <a:defRPr/>
            </a:pPr>
            <a:endParaRPr lang="fr-FR" sz="2800" dirty="0" smtClean="0"/>
          </a:p>
          <a:p>
            <a:pPr lvl="0">
              <a:buNone/>
              <a:defRPr/>
            </a:pPr>
            <a:r>
              <a:rPr lang="fr-FR" sz="3800" i="1" u="sng" dirty="0" smtClean="0">
                <a:solidFill>
                  <a:srgbClr val="FF0000"/>
                </a:solidFill>
              </a:rPr>
              <a:t>Déroulement:</a:t>
            </a:r>
            <a:r>
              <a:rPr lang="fr-FR" sz="3800" dirty="0" smtClean="0"/>
              <a:t>:</a:t>
            </a:r>
          </a:p>
          <a:p>
            <a:pPr>
              <a:defRPr/>
            </a:pPr>
            <a:r>
              <a:rPr lang="fr-FR" sz="2900" dirty="0" smtClean="0"/>
              <a:t>L’apprenti </a:t>
            </a:r>
            <a:r>
              <a:rPr lang="fr-FR" sz="2900" u="sng" dirty="0" smtClean="0"/>
              <a:t>guide l’expert jusqu’à la 1</a:t>
            </a:r>
            <a:r>
              <a:rPr lang="fr-FR" sz="2900" u="sng" baseline="30000" dirty="0" smtClean="0"/>
              <a:t>ère</a:t>
            </a:r>
            <a:r>
              <a:rPr lang="fr-FR" sz="2900" u="sng" dirty="0" smtClean="0"/>
              <a:t> balise </a:t>
            </a:r>
            <a:r>
              <a:rPr lang="fr-FR" sz="2900" dirty="0" smtClean="0"/>
              <a:t>(l’expert </a:t>
            </a:r>
            <a:r>
              <a:rPr lang="fr-FR" sz="2900" u="sng" dirty="0" smtClean="0"/>
              <a:t>suit et trace </a:t>
            </a:r>
            <a:r>
              <a:rPr lang="fr-FR" sz="2900" dirty="0" smtClean="0"/>
              <a:t>sur sa carte l’itinéraire); inversement pour la 2</a:t>
            </a:r>
            <a:r>
              <a:rPr lang="fr-FR" sz="2900" baseline="30000" dirty="0" smtClean="0"/>
              <a:t>ème</a:t>
            </a:r>
            <a:r>
              <a:rPr lang="fr-FR" sz="2900" dirty="0" smtClean="0"/>
              <a:t> balise.</a:t>
            </a:r>
          </a:p>
          <a:p>
            <a:pPr>
              <a:defRPr/>
            </a:pPr>
            <a:r>
              <a:rPr lang="fr-FR" sz="2900" dirty="0" smtClean="0"/>
              <a:t>En cas de difficulté, l’apprenti peut solliciter </a:t>
            </a:r>
            <a:r>
              <a:rPr lang="fr-FR" sz="2900" u="sng" dirty="0" smtClean="0"/>
              <a:t>l’aide de l’expert (joker</a:t>
            </a:r>
            <a:r>
              <a:rPr lang="fr-FR" sz="2900" dirty="0" smtClean="0"/>
              <a:t>): comptabiliser le nombre de jokers utilisés par l’apprenti.</a:t>
            </a:r>
          </a:p>
          <a:p>
            <a:pPr>
              <a:buNone/>
              <a:defRPr/>
            </a:pPr>
            <a:endParaRPr lang="fr-FR" sz="2900" dirty="0" smtClean="0"/>
          </a:p>
          <a:p>
            <a:pPr>
              <a:defRPr/>
            </a:pPr>
            <a:r>
              <a:rPr lang="fr-FR" sz="2900" u="sng" dirty="0" smtClean="0"/>
              <a:t>Consignes sur la nature de l’aide apportée par l’expert</a:t>
            </a:r>
            <a:r>
              <a:rPr lang="fr-FR" sz="2900" dirty="0" smtClean="0"/>
              <a:t>: ne pas faire le travail à la place de l’apprenti (c’est-à-dire le conduire à la balise); entourer le lieu où il se trouve; orienter la carte de l’apprenti; l’engager dans la bonne direction; </a:t>
            </a:r>
            <a:r>
              <a:rPr lang="fr-FR" sz="2900" dirty="0" err="1" smtClean="0"/>
              <a:t>etc</a:t>
            </a:r>
            <a:r>
              <a:rPr lang="fr-FR" sz="2900" dirty="0" smtClean="0"/>
              <a:t>…</a:t>
            </a:r>
          </a:p>
          <a:p>
            <a:pPr>
              <a:defRPr/>
            </a:pPr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fr-FR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SA: </a:t>
            </a:r>
            <a:r>
              <a:rPr lang="fr-FR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TE SUIS, TU ME SUIS.</a:t>
            </a:r>
            <a:endParaRPr lang="fr-FR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1926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002060"/>
                </a:solidFill>
                <a:latin typeface="Forte" pitchFamily="66" charset="0"/>
              </a:rPr>
              <a:t>Comment construire une EVALUATION fiable, facile à mettre en place, qui permette une connaissance du résultat immédiate </a:t>
            </a:r>
            <a:r>
              <a:rPr lang="fr-FR" sz="2800" dirty="0" smtClean="0">
                <a:solidFill>
                  <a:srgbClr val="002060"/>
                </a:solidFill>
                <a:latin typeface="Forte" pitchFamily="66" charset="0"/>
              </a:rPr>
              <a:t>(en termes de note et de validation de compétence)?</a:t>
            </a:r>
            <a:r>
              <a:rPr lang="fr-FR" sz="3600" dirty="0" smtClean="0">
                <a:solidFill>
                  <a:srgbClr val="002060"/>
                </a:solidFill>
              </a:rPr>
              <a:t/>
            </a:r>
            <a:br>
              <a:rPr lang="fr-FR" sz="3600" dirty="0" smtClean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/>
            </a:r>
            <a:br>
              <a:rPr lang="fr-FR" sz="2800" dirty="0" smtClean="0">
                <a:solidFill>
                  <a:srgbClr val="002060"/>
                </a:solidFill>
              </a:rPr>
            </a:br>
            <a:r>
              <a:rPr lang="fr-FR" sz="2800" dirty="0" smtClean="0">
                <a:solidFill>
                  <a:srgbClr val="002060"/>
                </a:solidFill>
              </a:rPr>
              <a:t>-&gt; </a:t>
            </a:r>
            <a:r>
              <a:rPr lang="fr-FR" sz="2800" i="1" u="sng" dirty="0" smtClean="0">
                <a:solidFill>
                  <a:srgbClr val="002060"/>
                </a:solidFill>
              </a:rPr>
              <a:t>enjeux</a:t>
            </a:r>
            <a:r>
              <a:rPr lang="fr-FR" sz="2800" dirty="0" smtClean="0">
                <a:solidFill>
                  <a:srgbClr val="002060"/>
                </a:solidFill>
              </a:rPr>
              <a:t>: adopter un protocole simple d’évaluation « en direct », qui valide la réelle compétence de l’élève.</a:t>
            </a:r>
            <a:endParaRPr lang="fr-FR" sz="2800" b="1" dirty="0">
              <a:solidFill>
                <a:srgbClr val="002060"/>
              </a:solidFill>
              <a:latin typeface="Forte" pitchFamily="66" charset="0"/>
            </a:endParaRPr>
          </a:p>
        </p:txBody>
      </p:sp>
      <p:pic>
        <p:nvPicPr>
          <p:cNvPr id="5" name="Picture 1" descr="C:\Users\sev\AppData\Local\Microsoft\Windows\Temporary Internet Files\Content.IE5\1CBJI68B\MM9002888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029642" cy="1346455"/>
          </a:xfrm>
          <a:prstGeom prst="rect">
            <a:avLst/>
          </a:prstGeom>
          <a:noFill/>
        </p:spPr>
      </p:pic>
      <p:pic>
        <p:nvPicPr>
          <p:cNvPr id="6" name="Picture 1" descr="C:\Users\sev\AppData\Local\Microsoft\Windows\Temporary Internet Files\Content.IE5\1CBJI68B\MM9002888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29642" cy="13464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 Black" pitchFamily="34" charset="0"/>
              </a:rPr>
              <a:t>-&gt; Pistes pour bâtir cette évaluation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Milieu inconnu ou semi-connu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(car compétence et non bachotage).</a:t>
            </a:r>
          </a:p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Orientation prime sur vitesse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(car c’est la logique de l’APSA).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Elève 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choisit son niveau de parcours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(car c’est la logique de l’APSA, s’engager sur un parcours adapté; permet également réussite de tous).</a:t>
            </a:r>
          </a:p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Simple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(car note « en direct »).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955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909827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</a:rPr>
              <a:t>DONC:</a:t>
            </a:r>
          </a:p>
          <a:p>
            <a:r>
              <a:rPr lang="fr-FR" sz="3600" dirty="0" smtClean="0">
                <a:solidFill>
                  <a:schemeClr val="bg1"/>
                </a:solidFill>
                <a:latin typeface="Comic Sans MS" pitchFamily="66" charset="0"/>
              </a:rPr>
              <a:t>Les propositions de cycle, SA, contenus… pour un niveau 1… dans le document </a:t>
            </a:r>
            <a:r>
              <a:rPr lang="fr-FR" sz="3600" b="1" u="sng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NIVEAU 1</a:t>
            </a:r>
            <a:r>
              <a:rPr lang="fr-FR" sz="3600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  <a:p>
            <a:pPr>
              <a:buNone/>
            </a:pPr>
            <a:endParaRPr lang="fr-FR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3600" dirty="0" smtClean="0">
                <a:solidFill>
                  <a:schemeClr val="bg1"/>
                </a:solidFill>
                <a:latin typeface="Comic Sans MS" pitchFamily="66" charset="0"/>
              </a:rPr>
              <a:t>Les propositions de cycle, SA, contenus… pour un niveau 2… dans le document </a:t>
            </a:r>
            <a:r>
              <a:rPr lang="fr-FR" sz="3600" b="1" u="sng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NIVEAU 2</a:t>
            </a:r>
            <a:r>
              <a:rPr lang="fr-FR" sz="3600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  <a:p>
            <a:endParaRPr lang="fr-FR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FR" sz="3600" dirty="0" smtClean="0">
                <a:solidFill>
                  <a:schemeClr val="bg1"/>
                </a:solidFill>
                <a:latin typeface="Comic Sans MS" pitchFamily="66" charset="0"/>
              </a:rPr>
              <a:t>Les astuces, propositions de solutions aux différentes problématiques de terrain… dans le document </a:t>
            </a:r>
            <a:r>
              <a:rPr lang="fr-FR" sz="3600" b="1" u="sng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ANNEXES!</a:t>
            </a:r>
            <a:endParaRPr lang="fr-FR" b="1" u="sng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88843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98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EVALUATION</a:t>
            </a: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49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Propositions pour un </a:t>
            </a:r>
            <a:br>
              <a:rPr lang="fr-FR" sz="49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80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niveau 1</a:t>
            </a: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6600" dirty="0" smtClean="0"/>
              <a:t> </a:t>
            </a:r>
            <a:br>
              <a:rPr lang="fr-FR" sz="6600" dirty="0" smtClean="0"/>
            </a:br>
            <a:r>
              <a:rPr lang="fr-FR" sz="7200" dirty="0" smtClean="0">
                <a:latin typeface="Forte" pitchFamily="66" charset="0"/>
              </a:rPr>
              <a:t/>
            </a:r>
            <a:br>
              <a:rPr lang="fr-FR" sz="7200" dirty="0" smtClean="0">
                <a:latin typeface="Forte" pitchFamily="66" charset="0"/>
              </a:rPr>
            </a:br>
            <a:endParaRPr lang="fr-FR" sz="7200" b="1" dirty="0">
              <a:solidFill>
                <a:schemeClr val="accent6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Flèche droite rayée 2"/>
          <p:cNvSpPr/>
          <p:nvPr/>
        </p:nvSpPr>
        <p:spPr>
          <a:xfrm>
            <a:off x="395536" y="0"/>
            <a:ext cx="8424936" cy="908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Niveau 1</a:t>
            </a:r>
            <a:endParaRPr lang="fr-FR" dirty="0"/>
          </a:p>
        </p:txBody>
      </p:sp>
      <p:sp>
        <p:nvSpPr>
          <p:cNvPr id="4" name="Bouée 3"/>
          <p:cNvSpPr/>
          <p:nvPr/>
        </p:nvSpPr>
        <p:spPr>
          <a:xfrm>
            <a:off x="7308304" y="-243408"/>
            <a:ext cx="1584176" cy="1512168"/>
          </a:xfrm>
          <a:prstGeom prst="donu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064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b="1" u="sng" dirty="0" smtClean="0">
                <a:solidFill>
                  <a:schemeClr val="bg1"/>
                </a:solidFill>
                <a:latin typeface="Comic Sans MS" pitchFamily="66" charset="0"/>
              </a:rPr>
              <a:t>PROTOCOLE:</a:t>
            </a:r>
          </a:p>
          <a:p>
            <a:pPr lvl="1"/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Les élèves sont par groupe et ont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60 minutes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pour faire un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maximum de parcours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(5 maximum).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On gardera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leurs « 3 meilleurs » parcours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</a:rPr>
              <a:t>parcours de 2 ou 3 balises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). Un parcours réussi est un parcours entièrement réussi (</a:t>
            </a:r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</a:rPr>
              <a:t>si erreur, le parcours rapporte 0 point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Chaque parcours rapporte un certain nombre de points en fonction de sa difficulté :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Force 1 (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balises peu difficiles ET proches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) : -&gt; 3 points.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Force 2(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balises plus difficiles ET proches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) : -&gt; 4 points.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Force 3(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balises plus difficiles ET plus loin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) : -&gt; 6 points.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Attention aux pénalités :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- 1 point : par minute de retard (</a:t>
            </a:r>
            <a:r>
              <a:rPr lang="fr-FR" u="sng" dirty="0" smtClean="0">
                <a:solidFill>
                  <a:schemeClr val="accent5">
                    <a:lumMod val="50000"/>
                  </a:schemeClr>
                </a:solidFill>
              </a:rPr>
              <a:t>20 minutes max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- 1 point : à chaque fois que le groupe n’est pas « ensemble ».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Si le carton de contrôle n’est pas rempli correctement (parcours, n° balises non notés, mauvais poinçonnage,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etc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…) -&gt; le parcours rapporte 0 point.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0648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b="1" u="sng" dirty="0" smtClean="0">
                <a:solidFill>
                  <a:schemeClr val="bg1"/>
                </a:solidFill>
                <a:latin typeface="Comic Sans MS" pitchFamily="66" charset="0"/>
              </a:rPr>
              <a:t>ORGANISATION (simple!):</a:t>
            </a:r>
          </a:p>
          <a:p>
            <a:pPr lvl="1"/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Des </a:t>
            </a:r>
            <a:r>
              <a:rPr lang="fr-FR" sz="2800" b="1" u="sng" dirty="0" smtClean="0">
                <a:solidFill>
                  <a:schemeClr val="accent5">
                    <a:lumMod val="50000"/>
                  </a:schemeClr>
                </a:solidFill>
              </a:rPr>
              <a:t>parcours avec leur correction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63375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06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Une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CARTE-MERE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(reste au départ)</a:t>
            </a:r>
            <a:endParaRPr lang="fr-FR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16" y="980728"/>
            <a:ext cx="509312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724128" y="30689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Chaque groupe a sa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carte vierge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, un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stylo indélébile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et une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montre</a:t>
            </a:r>
            <a:endParaRPr lang="fr-FR" sz="3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pic>
        <p:nvPicPr>
          <p:cNvPr id="7" name="Image 6" descr="P1170253.JPG"/>
          <p:cNvPicPr/>
          <p:nvPr/>
        </p:nvPicPr>
        <p:blipFill>
          <a:blip r:embed="rId4" cstate="print"/>
          <a:srcRect l="7027" t="43966" r="31730"/>
          <a:stretch>
            <a:fillRect/>
          </a:stretch>
        </p:blipFill>
        <p:spPr>
          <a:xfrm>
            <a:off x="5796136" y="4293096"/>
            <a:ext cx="3096344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260648"/>
            <a:ext cx="33843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lang="fr-FR" b="1" u="sng" dirty="0" smtClean="0">
                <a:solidFill>
                  <a:schemeClr val="accent5">
                    <a:lumMod val="50000"/>
                  </a:schemeClr>
                </a:solidFill>
              </a:rPr>
              <a:t>carton de contrôle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rempli au fur et à mesure de la leçon.</a:t>
            </a: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 chaque retour: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prof corrige.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prof attribue un nouveau parcours du niveau demandé par l’élève.</a:t>
            </a:r>
          </a:p>
          <a:p>
            <a:pPr lvl="1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A la fin, note et compétence EN DIRECT.</a:t>
            </a:r>
          </a:p>
          <a:p>
            <a:endParaRPr lang="fr-FR" dirty="0">
              <a:latin typeface="Comic Sans MS" pitchFamily="66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5328592" cy="67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2339752" y="1484784"/>
            <a:ext cx="2376264" cy="648072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979712" y="6165304"/>
            <a:ext cx="1440160" cy="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79712" y="6165304"/>
            <a:ext cx="1656184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60648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b="1" i="1" u="sng" dirty="0" smtClean="0">
                <a:solidFill>
                  <a:srgbClr val="FF0000"/>
                </a:solidFill>
              </a:rPr>
              <a:t>DEROULEMENT:</a:t>
            </a:r>
          </a:p>
          <a:p>
            <a:pPr lvl="1">
              <a:buFont typeface="Arial" pitchFamily="34" charset="0"/>
              <a:buChar char="•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Au départ, le groupe choisit un niveau de parcours et demande au prof de lui en attribuer un (par exemple, le groupe veut un F2; le prof attribue le parcours SOPHIE). Le prof note alors le parcours et le temps de départ sur le carton de contrôle.</a:t>
            </a:r>
          </a:p>
          <a:p>
            <a:pPr lvl="1"/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Avant de partir, les élèves reportent sur leur carte l’emplacement des balises (à  partir de la carte-mère).</a:t>
            </a:r>
          </a:p>
          <a:p>
            <a:pPr lvl="1"/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A leur retour, ils donnent le carton de contrôle au prof qui corrige et attribue les points. Puis le groupe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</a:rPr>
              <a:t>re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-choisit un niveau de parcours, </a:t>
            </a: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</a:rPr>
              <a:t>etc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pPr lvl="1">
              <a:buFont typeface="Arial" pitchFamily="34" charset="0"/>
              <a:buChar char="•"/>
            </a:pPr>
            <a:endParaRPr lang="fr-F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DONC évolution de la note « en direct ».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Et validation de la compétence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9269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i="1" dirty="0" smtClean="0"/>
              <a:t>Fin du</a:t>
            </a:r>
            <a:endParaRPr lang="fr-FR" sz="7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3491880" y="548680"/>
            <a:ext cx="51037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3500" prst="slope"/>
              <a:bevelB w="82550" h="63500" prst="hardEdge"/>
              <a:extrusionClr>
                <a:srgbClr val="FF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NIVEAU 1</a:t>
            </a:r>
            <a:endParaRPr lang="fr-FR" sz="9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328498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Pour les mises en pratique, les solutions concrètes aux problèmes de terrain… </a:t>
            </a:r>
          </a:p>
          <a:p>
            <a:endParaRPr lang="fr-FR" sz="3600" b="1" dirty="0" smtClean="0"/>
          </a:p>
          <a:p>
            <a:r>
              <a:rPr lang="fr-FR" sz="3600" b="1" dirty="0" smtClean="0"/>
              <a:t>N’oubliez pas les</a:t>
            </a:r>
            <a:endParaRPr lang="fr-FR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427984" y="4941168"/>
            <a:ext cx="38304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3500" prst="slope"/>
              <a:bevelB w="82550" h="63500" prst="hardEdge"/>
              <a:extrusionClr>
                <a:srgbClr val="FF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ANNEXES</a:t>
            </a:r>
            <a:endParaRPr lang="fr-FR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204864"/>
            <a:ext cx="813556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3500" prst="slope"/>
              <a:bevelB w="82550" h="63500" prst="hardEdge"/>
              <a:extrusionClr>
                <a:srgbClr val="FF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1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NIVEAU 1</a:t>
            </a:r>
            <a:endParaRPr lang="fr-FR" sz="1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836712"/>
            <a:ext cx="5955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63500" prst="slope"/>
              <a:bevelB w="82550" h="63500" prst="hardEdge"/>
              <a:extrusionClr>
                <a:srgbClr val="FF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Course d’Orientation</a:t>
            </a:r>
            <a:endParaRPr lang="fr-FR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68052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27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27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6600" dirty="0" smtClean="0"/>
              <a:t> </a:t>
            </a:r>
            <a:r>
              <a:rPr lang="fr-FR" sz="67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Propositions </a:t>
            </a:r>
            <a:br>
              <a:rPr lang="fr-FR" sz="67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67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pour un NIVEAU 1</a:t>
            </a:r>
            <a:r>
              <a:rPr lang="fr-FR" sz="96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96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96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9600" b="1" i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sz="36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(comment construire </a:t>
            </a:r>
            <a:r>
              <a:rPr lang="fr-FR" sz="3600" b="1" i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</a:t>
            </a:r>
            <a:r>
              <a:rPr lang="fr-FR" sz="36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compétence nv1) </a:t>
            </a:r>
            <a:endParaRPr lang="fr-FR" sz="3600" b="1" dirty="0">
              <a:solidFill>
                <a:schemeClr val="accent6">
                  <a:lumMod val="50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90465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  <a:t/>
            </a:r>
            <a:b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</a:br>
            <a: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  <a:t/>
            </a:r>
            <a:b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</a:br>
            <a:r>
              <a:rPr lang="fr-FR" sz="6000" dirty="0" smtClean="0">
                <a:solidFill>
                  <a:srgbClr val="002060"/>
                </a:solidFill>
                <a:latin typeface="Forte" pitchFamily="66" charset="0"/>
              </a:rPr>
              <a:t>Concrètement, que doit savoir faire un ELEVE COMPETENT en fin de CYCLE 1?</a:t>
            </a:r>
            <a:r>
              <a:rPr lang="fr-FR" sz="3600" dirty="0" smtClean="0">
                <a:solidFill>
                  <a:srgbClr val="002060"/>
                </a:solidFill>
              </a:rPr>
              <a:t/>
            </a:r>
            <a:br>
              <a:rPr lang="fr-FR" sz="3600" dirty="0" smtClean="0">
                <a:solidFill>
                  <a:srgbClr val="002060"/>
                </a:solidFill>
              </a:rPr>
            </a:br>
            <a:r>
              <a:rPr lang="fr-FR" sz="3600" dirty="0" smtClean="0">
                <a:solidFill>
                  <a:srgbClr val="002060"/>
                </a:solidFill>
              </a:rPr>
              <a:t/>
            </a:r>
            <a:br>
              <a:rPr lang="fr-FR" sz="3600" dirty="0" smtClean="0">
                <a:solidFill>
                  <a:srgbClr val="002060"/>
                </a:solidFill>
              </a:rPr>
            </a:br>
            <a:r>
              <a:rPr lang="fr-FR" sz="3600" dirty="0" smtClean="0">
                <a:solidFill>
                  <a:srgbClr val="002060"/>
                </a:solidFill>
              </a:rPr>
              <a:t>-&gt; </a:t>
            </a:r>
            <a:r>
              <a:rPr lang="fr-FR" sz="3600" i="1" u="sng" dirty="0" smtClean="0">
                <a:solidFill>
                  <a:srgbClr val="002060"/>
                </a:solidFill>
              </a:rPr>
              <a:t>enjeux:</a:t>
            </a:r>
            <a:r>
              <a:rPr lang="fr-FR" sz="3600" dirty="0" smtClean="0">
                <a:solidFill>
                  <a:srgbClr val="002060"/>
                </a:solidFill>
              </a:rPr>
              <a:t> clarifier nos objectifs de cycle</a:t>
            </a:r>
            <a:r>
              <a:rPr lang="fr-FR" sz="7200" dirty="0" smtClean="0">
                <a:solidFill>
                  <a:srgbClr val="002060"/>
                </a:solidFill>
                <a:latin typeface="Forte" pitchFamily="66" charset="0"/>
              </a:rPr>
              <a:t/>
            </a:r>
            <a:br>
              <a:rPr lang="fr-FR" sz="7200" dirty="0" smtClean="0">
                <a:solidFill>
                  <a:srgbClr val="002060"/>
                </a:solidFill>
                <a:latin typeface="Forte" pitchFamily="66" charset="0"/>
              </a:rPr>
            </a:br>
            <a:endParaRPr lang="fr-FR" sz="7200" b="1" dirty="0">
              <a:solidFill>
                <a:srgbClr val="002060"/>
              </a:solidFill>
              <a:latin typeface="Forte" pitchFamily="66" charset="0"/>
            </a:endParaRPr>
          </a:p>
        </p:txBody>
      </p:sp>
      <p:pic>
        <p:nvPicPr>
          <p:cNvPr id="5" name="Picture 1" descr="C:\Users\sev\AppData\Local\Microsoft\Windows\Temporary Internet Files\Content.IE5\1CBJI68B\MM9002888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29642" cy="1346455"/>
          </a:xfrm>
          <a:prstGeom prst="rect">
            <a:avLst/>
          </a:prstGeom>
          <a:noFill/>
        </p:spPr>
      </p:pic>
      <p:pic>
        <p:nvPicPr>
          <p:cNvPr id="6" name="Picture 1" descr="C:\Users\sev\AppData\Local\Microsoft\Windows\Temporary Internet Files\Content.IE5\1CBJI68B\MM90028887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029642" cy="13464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3829</TotalTime>
  <Words>4585</Words>
  <Application>Microsoft Office PowerPoint</Application>
  <PresentationFormat>Affichage à l'écran (4:3)</PresentationFormat>
  <Paragraphs>782</Paragraphs>
  <Slides>66</Slides>
  <Notes>50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66</vt:i4>
      </vt:variant>
    </vt:vector>
  </HeadingPairs>
  <TitlesOfParts>
    <vt:vector size="71" baseType="lpstr">
      <vt:lpstr>Papier</vt:lpstr>
      <vt:lpstr>Promenade</vt:lpstr>
      <vt:lpstr>Thème Office</vt:lpstr>
      <vt:lpstr>Métro</vt:lpstr>
      <vt:lpstr>1_Thème Office</vt:lpstr>
      <vt:lpstr>Enseigner la Course d’Orientation  Au collège</vt:lpstr>
      <vt:lpstr>Contenu du stage</vt:lpstr>
      <vt:lpstr>Ma démarche</vt:lpstr>
      <vt:lpstr>Mais aussi…</vt:lpstr>
      <vt:lpstr>Diapositive 5</vt:lpstr>
      <vt:lpstr>Diapositive 6</vt:lpstr>
      <vt:lpstr>Diapositive 7</vt:lpstr>
      <vt:lpstr>     Propositions  pour un NIVEAU 1  (comment construire lA compétence nv1) </vt:lpstr>
      <vt:lpstr>  Concrètement, que doit savoir faire un ELEVE COMPETENT en fin de CYCLE 1?  -&gt; enjeux: clarifier nos objectifs de cycle </vt:lpstr>
      <vt:lpstr>A la fin du cycle nv1, l’orienteur GPS</vt:lpstr>
      <vt:lpstr>Diapositive 11</vt:lpstr>
      <vt:lpstr>Comment construire son CYCLE nv1?  Comment ne pas avoir l’impression de toujours proposer la même chose du début à la fin? Par quel « bout » attaquer?  -&gt; enjeux: construire progressivement la compétence de l’élève; proposer une évolution, stimulante pour l’élève…</vt:lpstr>
      <vt:lpstr>Diapositive 13</vt:lpstr>
      <vt:lpstr>Diapositive 14</vt:lpstr>
      <vt:lpstr>Diapositive 15</vt:lpstr>
      <vt:lpstr>Diapositive 16</vt:lpstr>
      <vt:lpstr>Diapositive 17</vt:lpstr>
      <vt:lpstr>Les CE prioritaires</vt:lpstr>
      <vt:lpstr>SA:  REPERAGE Guidé</vt:lpstr>
      <vt:lpstr>Exemple de questions..</vt:lpstr>
      <vt:lpstr>SA:  Parcours en ETOILE</vt:lpstr>
      <vt:lpstr>Diapositive 22</vt:lpstr>
      <vt:lpstr>SA:  Le PHOTOGRAPHE</vt:lpstr>
      <vt:lpstr>Diapositive 24</vt:lpstr>
      <vt:lpstr>Diapositive 25</vt:lpstr>
      <vt:lpstr>Diapositive 26</vt:lpstr>
      <vt:lpstr>Diapositive 27</vt:lpstr>
      <vt:lpstr>   Les CE prioritaires</vt:lpstr>
      <vt:lpstr>SA: Parcours en AILE DE PAPILLON</vt:lpstr>
      <vt:lpstr>SA:  GPS</vt:lpstr>
      <vt:lpstr>Exemple de GPS:</vt:lpstr>
      <vt:lpstr>Des parcours GPS de différentes « forces » pour proposer une évolution aux élèves:</vt:lpstr>
      <vt:lpstr>Variante:  le GPS « à trou »:</vt:lpstr>
      <vt:lpstr>Variante:  le GPS avec un guide et un suiveur-traceur:</vt:lpstr>
      <vt:lpstr>SA: ROAD-BOOKS</vt:lpstr>
      <vt:lpstr>Le Road-Book « PHOTO »</vt:lpstr>
      <vt:lpstr>Exemple de Road-book image:</vt:lpstr>
      <vt:lpstr>SA: PARCOURS-JALONNE</vt:lpstr>
      <vt:lpstr>Diapositive 39</vt:lpstr>
      <vt:lpstr>Diapositive 40</vt:lpstr>
      <vt:lpstr>Diapositive 41</vt:lpstr>
      <vt:lpstr>Les CE prioritaires</vt:lpstr>
      <vt:lpstr>SA: Parcours en AILE DE PAPILLON</vt:lpstr>
      <vt:lpstr>SA: Les NIDS de BALISE</vt:lpstr>
      <vt:lpstr>Diapositive 45</vt:lpstr>
      <vt:lpstr>SA: Les LEURRES</vt:lpstr>
      <vt:lpstr>SA: SUIVI d’ITINERAIRE</vt:lpstr>
      <vt:lpstr>Diapositive 48</vt:lpstr>
      <vt:lpstr>SA: Le CARTOGRAPHE</vt:lpstr>
      <vt:lpstr>Diapositive 50</vt:lpstr>
      <vt:lpstr>Diapositive 51</vt:lpstr>
      <vt:lpstr>Diapositive 52</vt:lpstr>
      <vt:lpstr>Les CE prioritaires</vt:lpstr>
      <vt:lpstr>SA: Parcours en CIRCUIT</vt:lpstr>
      <vt:lpstr>SA: Situation des 30 MINUTES</vt:lpstr>
      <vt:lpstr>SA: COURSE au SCORE</vt:lpstr>
      <vt:lpstr>SA: JE TE SUIS, TU ME SUIS.</vt:lpstr>
      <vt:lpstr>Comment construire une EVALUATION fiable, facile à mettre en place, qui permette une connaissance du résultat immédiate (en termes de note et de validation de compétence)?  -&gt; enjeux: adopter un protocole simple d’évaluation « en direct », qui valide la réelle compétence de l’élève.</vt:lpstr>
      <vt:lpstr>-&gt; Pistes pour bâtir cette évaluation!</vt:lpstr>
      <vt:lpstr>    EVALUATION   Propositions pour un  niveau 1    </vt:lpstr>
      <vt:lpstr>Diapositive 61</vt:lpstr>
      <vt:lpstr>Diapositive 62</vt:lpstr>
      <vt:lpstr>Diapositive 63</vt:lpstr>
      <vt:lpstr>Diapositive 64</vt:lpstr>
      <vt:lpstr>Diapositive 65</vt:lpstr>
      <vt:lpstr>Diapositive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Oral1 Course d’Orientation</dc:title>
  <dc:creator>nico</dc:creator>
  <cp:lastModifiedBy>sev</cp:lastModifiedBy>
  <cp:revision>413</cp:revision>
  <dcterms:created xsi:type="dcterms:W3CDTF">2012-02-19T08:55:02Z</dcterms:created>
  <dcterms:modified xsi:type="dcterms:W3CDTF">2015-01-29T10:23:57Z</dcterms:modified>
</cp:coreProperties>
</file>