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29.xml" ContentType="application/vnd.openxmlformats-officedocument.presentationml.slide+xml"/>
  <Override PartName="/ppt/slideLayouts/slideLayout3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75"/>
  </p:notesMasterIdLst>
  <p:sldIdLst>
    <p:sldId id="598" r:id="rId7"/>
    <p:sldId id="603" r:id="rId8"/>
    <p:sldId id="607" r:id="rId9"/>
    <p:sldId id="604" r:id="rId10"/>
    <p:sldId id="605" r:id="rId11"/>
    <p:sldId id="606" r:id="rId12"/>
    <p:sldId id="584" r:id="rId13"/>
    <p:sldId id="440" r:id="rId14"/>
    <p:sldId id="441" r:id="rId15"/>
    <p:sldId id="343" r:id="rId16"/>
    <p:sldId id="609" r:id="rId17"/>
    <p:sldId id="480" r:id="rId18"/>
    <p:sldId id="499" r:id="rId19"/>
    <p:sldId id="309" r:id="rId20"/>
    <p:sldId id="452" r:id="rId21"/>
    <p:sldId id="453" r:id="rId22"/>
    <p:sldId id="454" r:id="rId23"/>
    <p:sldId id="465" r:id="rId24"/>
    <p:sldId id="538" r:id="rId25"/>
    <p:sldId id="455" r:id="rId26"/>
    <p:sldId id="456" r:id="rId27"/>
    <p:sldId id="457" r:id="rId28"/>
    <p:sldId id="466" r:id="rId29"/>
    <p:sldId id="493" r:id="rId30"/>
    <p:sldId id="426" r:id="rId31"/>
    <p:sldId id="427" r:id="rId32"/>
    <p:sldId id="582" r:id="rId33"/>
    <p:sldId id="428" r:id="rId34"/>
    <p:sldId id="495" r:id="rId35"/>
    <p:sldId id="494" r:id="rId36"/>
    <p:sldId id="458" r:id="rId37"/>
    <p:sldId id="459" r:id="rId38"/>
    <p:sldId id="460" r:id="rId39"/>
    <p:sldId id="467" r:id="rId40"/>
    <p:sldId id="561" r:id="rId41"/>
    <p:sldId id="429" r:id="rId42"/>
    <p:sldId id="565" r:id="rId43"/>
    <p:sldId id="566" r:id="rId44"/>
    <p:sldId id="559" r:id="rId45"/>
    <p:sldId id="560" r:id="rId46"/>
    <p:sldId id="431" r:id="rId47"/>
    <p:sldId id="437" r:id="rId48"/>
    <p:sldId id="436" r:id="rId49"/>
    <p:sldId id="507" r:id="rId50"/>
    <p:sldId id="432" r:id="rId51"/>
    <p:sldId id="610" r:id="rId52"/>
    <p:sldId id="611" r:id="rId53"/>
    <p:sldId id="612" r:id="rId54"/>
    <p:sldId id="613" r:id="rId55"/>
    <p:sldId id="614" r:id="rId56"/>
    <p:sldId id="375" r:id="rId57"/>
    <p:sldId id="485" r:id="rId58"/>
    <p:sldId id="486" r:id="rId59"/>
    <p:sldId id="488" r:id="rId60"/>
    <p:sldId id="382" r:id="rId61"/>
    <p:sldId id="410" r:id="rId62"/>
    <p:sldId id="489" r:id="rId63"/>
    <p:sldId id="490" r:id="rId64"/>
    <p:sldId id="491" r:id="rId65"/>
    <p:sldId id="492" r:id="rId66"/>
    <p:sldId id="471" r:id="rId67"/>
    <p:sldId id="472" r:id="rId68"/>
    <p:sldId id="473" r:id="rId69"/>
    <p:sldId id="474" r:id="rId70"/>
    <p:sldId id="475" r:id="rId71"/>
    <p:sldId id="476" r:id="rId72"/>
    <p:sldId id="477" r:id="rId73"/>
    <p:sldId id="588" r:id="rId7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FF"/>
    <a:srgbClr val="FFCCFF"/>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272" autoAdjust="0"/>
    <p:restoredTop sz="94714" autoAdjust="0"/>
  </p:normalViewPr>
  <p:slideViewPr>
    <p:cSldViewPr>
      <p:cViewPr>
        <p:scale>
          <a:sx n="80" d="100"/>
          <a:sy n="80" d="100"/>
        </p:scale>
        <p:origin x="186"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0" d="100"/>
          <a:sy n="70" d="100"/>
        </p:scale>
        <p:origin x="-2646"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AC7EBB-92BA-49BB-B088-B5F2F66C62AC}" type="datetimeFigureOut">
              <a:rPr lang="fr-FR" smtClean="0"/>
              <a:pPr/>
              <a:t>23/03/2015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3F1F2A-FEF1-40D3-B8BF-ABDFE1942143}"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10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11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12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13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14</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15</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16</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17</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20</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21</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22</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27</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31</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32</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33</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43</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47</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48</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49</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50</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3</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51</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52</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53</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54</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55</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C73F1F2A-FEF1-40D3-B8BF-ABDFE1942143}" type="slidenum">
              <a:rPr lang="fr-FR" smtClean="0"/>
              <a:pP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9" name="Sous-titr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Titr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fr-FR" smtClean="0"/>
              <a:t>Cliquez pour modifier le style du titre</a:t>
            </a:r>
            <a:endParaRPr kumimoji="0" lang="en-US"/>
          </a:p>
        </p:txBody>
      </p:sp>
      <p:cxnSp>
        <p:nvCxnSpPr>
          <p:cNvPr id="8" name="Connecteur droit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Espace réservé de la date 14"/>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16" name="Espace réservé du numéro de diapositive 15"/>
          <p:cNvSpPr>
            <a:spLocks noGrp="1"/>
          </p:cNvSpPr>
          <p:nvPr>
            <p:ph type="sldNum" sz="quarter" idx="11"/>
          </p:nvPr>
        </p:nvSpPr>
        <p:spPr/>
        <p:txBody>
          <a:bodyPr/>
          <a:lstStyle/>
          <a:p>
            <a:fld id="{B855D01C-D5C6-44AC-97B0-DDD82CA83BC0}" type="slidenum">
              <a:rPr lang="fr-FR" smtClean="0"/>
              <a:pPr/>
              <a:t>‹N°›</a:t>
            </a:fld>
            <a:endParaRPr lang="fr-FR"/>
          </a:p>
        </p:txBody>
      </p:sp>
      <p:sp>
        <p:nvSpPr>
          <p:cNvPr id="17" name="Espace réservé du pied de page 16"/>
          <p:cNvSpPr>
            <a:spLocks noGrp="1"/>
          </p:cNvSpPr>
          <p:nvPr>
            <p:ph type="ftr" sz="quarter" idx="12"/>
          </p:nvPr>
        </p:nvSpPr>
        <p:spPr/>
        <p:txBody>
          <a:bodyPr/>
          <a:lstStyle/>
          <a:p>
            <a:endParaRPr lang="fr-FR"/>
          </a:p>
        </p:txBody>
      </p:sp>
    </p:spTree>
  </p:cSld>
  <p:clrMapOvr>
    <a:masterClrMapping/>
  </p:clrMapOvr>
  <p:transition>
    <p:dissolv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re 28"/>
          <p:cNvSpPr>
            <a:spLocks noGrp="1"/>
          </p:cNvSpPr>
          <p:nvPr>
            <p:ph type="ctrTitle"/>
          </p:nvPr>
        </p:nvSpPr>
        <p:spPr>
          <a:xfrm>
            <a:off x="381000" y="4853411"/>
            <a:ext cx="8458200" cy="1222375"/>
          </a:xfrm>
        </p:spPr>
        <p:txBody>
          <a:bodyPr anchor="t"/>
          <a:lstStyle/>
          <a:p>
            <a:r>
              <a:rPr kumimoji="0" lang="fr-FR" smtClean="0"/>
              <a:t>Cliquez pour modifier le style du titre</a:t>
            </a:r>
            <a:endParaRPr kumimoji="0" lang="en-US"/>
          </a:p>
        </p:txBody>
      </p:sp>
      <p:sp>
        <p:nvSpPr>
          <p:cNvPr id="9" name="Sous-titr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16" name="Espace réservé de la date 15"/>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2" name="Espace réservé du pied de page 1"/>
          <p:cNvSpPr>
            <a:spLocks noGrp="1"/>
          </p:cNvSpPr>
          <p:nvPr>
            <p:ph type="ftr" sz="quarter" idx="11"/>
          </p:nvPr>
        </p:nvSpPr>
        <p:spPr/>
        <p:txBody>
          <a:bodyPr/>
          <a:lstStyle/>
          <a:p>
            <a:endParaRPr lang="fr-FR"/>
          </a:p>
        </p:txBody>
      </p:sp>
      <p:sp>
        <p:nvSpPr>
          <p:cNvPr id="15" name="Espace réservé du numéro de diapositive 14"/>
          <p:cNvSpPr>
            <a:spLocks noGrp="1"/>
          </p:cNvSpPr>
          <p:nvPr>
            <p:ph type="sldNum" sz="quarter" idx="12"/>
          </p:nvPr>
        </p:nvSpPr>
        <p:spPr>
          <a:xfrm>
            <a:off x="8229600" y="6473952"/>
            <a:ext cx="758952" cy="246888"/>
          </a:xfrm>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2" name="Titre 21"/>
          <p:cNvSpPr>
            <a:spLocks noGrp="1"/>
          </p:cNvSpPr>
          <p:nvPr>
            <p:ph type="title"/>
          </p:nvPr>
        </p:nvSpPr>
        <p:spPr/>
        <p:txBody>
          <a:bodyPr/>
          <a:lstStyle/>
          <a:p>
            <a:r>
              <a:rPr kumimoji="0" lang="fr-FR" smtClean="0"/>
              <a:t>Cliquez pour modifier le style du titre</a:t>
            </a:r>
            <a:endParaRPr kumimoji="0" lang="en-US"/>
          </a:p>
        </p:txBody>
      </p:sp>
      <p:sp>
        <p:nvSpPr>
          <p:cNvPr id="27" name="Espace réservé du contenu 26"/>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space réservé de la date 24"/>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19" name="Espace réservé du pied de page 18"/>
          <p:cNvSpPr>
            <a:spLocks noGrp="1"/>
          </p:cNvSpPr>
          <p:nvPr>
            <p:ph type="ftr" sz="quarter" idx="11"/>
          </p:nvPr>
        </p:nvSpPr>
        <p:spPr>
          <a:xfrm>
            <a:off x="3581400" y="76200"/>
            <a:ext cx="2895600" cy="288925"/>
          </a:xfrm>
        </p:spPr>
        <p:txBody>
          <a:bodyPr/>
          <a:lstStyle/>
          <a:p>
            <a:endParaRPr lang="fr-FR"/>
          </a:p>
        </p:txBody>
      </p:sp>
      <p:sp>
        <p:nvSpPr>
          <p:cNvPr id="16" name="Espace réservé du numéro de diapositive 15"/>
          <p:cNvSpPr>
            <a:spLocks noGrp="1"/>
          </p:cNvSpPr>
          <p:nvPr>
            <p:ph type="sldNum" sz="quarter" idx="12"/>
          </p:nvPr>
        </p:nvSpPr>
        <p:spPr>
          <a:xfrm>
            <a:off x="8229600" y="6473952"/>
            <a:ext cx="758952" cy="246888"/>
          </a:xfrm>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2"/>
      </p:bgRef>
    </p:bg>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texte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19" name="Espace réservé de la date 18"/>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11" name="Espace réservé du pied de page 10"/>
          <p:cNvSpPr>
            <a:spLocks noGrp="1"/>
          </p:cNvSpPr>
          <p:nvPr>
            <p:ph type="ftr" sz="quarter" idx="11"/>
          </p:nvPr>
        </p:nvSpPr>
        <p:spPr/>
        <p:txBody>
          <a:bodyPr/>
          <a:lstStyle/>
          <a:p>
            <a:endParaRPr lang="fr-FR"/>
          </a:p>
        </p:txBody>
      </p:sp>
      <p:sp>
        <p:nvSpPr>
          <p:cNvPr id="16" name="Espace réservé du numéro de diapositive 15"/>
          <p:cNvSpPr>
            <a:spLocks noGrp="1"/>
          </p:cNvSpPr>
          <p:nvPr>
            <p:ph type="sldNum" sz="quarter" idx="12"/>
          </p:nvPr>
        </p:nvSpPr>
        <p:spPr/>
        <p:txBody>
          <a:bodyPr/>
          <a:lstStyle/>
          <a:p>
            <a:fld id="{B855D01C-D5C6-44AC-97B0-DDD82CA83BC0}" type="slidenum">
              <a:rPr lang="fr-FR" smtClean="0"/>
              <a:pPr/>
              <a:t>‹N°›</a:t>
            </a:fld>
            <a:endParaRPr lang="fr-FR"/>
          </a:p>
        </p:txBody>
      </p:sp>
      <p:sp>
        <p:nvSpPr>
          <p:cNvPr id="8" name="Titre 7"/>
          <p:cNvSpPr>
            <a:spLocks noGrp="1"/>
          </p:cNvSpPr>
          <p:nvPr>
            <p:ph type="title"/>
          </p:nvPr>
        </p:nvSpPr>
        <p:spPr>
          <a:xfrm>
            <a:off x="180475" y="2947085"/>
            <a:ext cx="8686800" cy="1184825"/>
          </a:xfrm>
        </p:spPr>
        <p:txBody>
          <a:bodyPr rtlCol="0" anchor="t"/>
          <a:lstStyle>
            <a:lvl1pPr algn="r">
              <a:defRPr/>
            </a:lvl1pPr>
          </a:lstStyle>
          <a:p>
            <a:r>
              <a:rPr kumimoji="0" lang="fr-FR" smtClean="0"/>
              <a:t>Cliquez pour modifier le style du titre</a:t>
            </a:r>
            <a:endParaRPr kumimoji="0" lang="en-US"/>
          </a:p>
        </p:txBody>
      </p:sp>
    </p:spTree>
  </p:cSld>
  <p:clrMapOvr>
    <a:overrideClrMapping bg1="dk1" tx1="lt1" bg2="dk2" tx2="lt2" accent1="accent1" accent2="accent2" accent3="accent3" accent4="accent4" accent5="accent5" accent6="accent6" hlink="hlink" folHlink="folHlink"/>
  </p:clrMapOvr>
  <p:transition>
    <p:dissolv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0" name="Titre 19"/>
          <p:cNvSpPr>
            <a:spLocks noGrp="1"/>
          </p:cNvSpPr>
          <p:nvPr>
            <p:ph type="title"/>
          </p:nvPr>
        </p:nvSpPr>
        <p:spPr>
          <a:xfrm>
            <a:off x="301752" y="457200"/>
            <a:ext cx="8686800" cy="841248"/>
          </a:xfrm>
        </p:spPr>
        <p:txBody>
          <a:bodyPr/>
          <a:lstStyle/>
          <a:p>
            <a:r>
              <a:rPr kumimoji="0" lang="fr-FR" smtClean="0"/>
              <a:t>Cliquez pour modifier le style du titre</a:t>
            </a:r>
            <a:endParaRPr kumimoji="0" lang="en-US"/>
          </a:p>
        </p:txBody>
      </p:sp>
      <p:sp>
        <p:nvSpPr>
          <p:cNvPr id="14" name="Espace réservé du contenu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10" name="Espace réservé du pied de page 9"/>
          <p:cNvSpPr>
            <a:spLocks noGrp="1"/>
          </p:cNvSpPr>
          <p:nvPr>
            <p:ph type="ftr" sz="quarter" idx="11"/>
          </p:nvPr>
        </p:nvSpPr>
        <p:spPr/>
        <p:txBody>
          <a:bodyPr/>
          <a:lstStyle/>
          <a:p>
            <a:endParaRPr lang="fr-FR"/>
          </a:p>
        </p:txBody>
      </p:sp>
      <p:sp>
        <p:nvSpPr>
          <p:cNvPr id="31" name="Espace réservé du numéro de diapositive 30"/>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9" name="Titre 28"/>
          <p:cNvSpPr>
            <a:spLocks noGrp="1"/>
          </p:cNvSpPr>
          <p:nvPr>
            <p:ph type="title"/>
          </p:nvPr>
        </p:nvSpPr>
        <p:spPr>
          <a:xfrm>
            <a:off x="304800" y="5410200"/>
            <a:ext cx="8610600" cy="882650"/>
          </a:xfrm>
        </p:spPr>
        <p:txBody>
          <a:bodyPr anchor="ctr"/>
          <a:lstStyle>
            <a:lvl1pPr>
              <a:defRPr/>
            </a:lvl1p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25" name="Espace réservé du texte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8" name="Espace réservé du contenu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0" name="Espace réservé de la date 9"/>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a:xfrm>
            <a:off x="8229600" y="6477000"/>
            <a:ext cx="762000" cy="246888"/>
          </a:xfrm>
        </p:spPr>
        <p:txBody>
          <a:bodyPr/>
          <a:lstStyle/>
          <a:p>
            <a:fld id="{B855D01C-D5C6-44AC-97B0-DDD82CA83BC0}" type="slidenum">
              <a:rPr lang="fr-FR" smtClean="0"/>
              <a:pPr/>
              <a:t>‹N°›</a:t>
            </a:fld>
            <a:endParaRPr lang="fr-FR"/>
          </a:p>
        </p:txBody>
      </p:sp>
      <p:sp>
        <p:nvSpPr>
          <p:cNvPr id="11" name="Connecteur droit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dissolv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0" name="Titre 29"/>
          <p:cNvSpPr>
            <a:spLocks noGrp="1"/>
          </p:cNvSpPr>
          <p:nvPr>
            <p:ph type="title"/>
          </p:nvPr>
        </p:nvSpPr>
        <p:spPr>
          <a:xfrm>
            <a:off x="301752" y="457200"/>
            <a:ext cx="8686800" cy="841248"/>
          </a:xfrm>
        </p:spPr>
        <p:txBody>
          <a:bodyPr/>
          <a:lstStyle/>
          <a:p>
            <a:r>
              <a:rPr kumimoji="0" lang="fr-FR" smtClean="0"/>
              <a:t>Cliquez pour modifier le style du titre</a:t>
            </a:r>
            <a:endParaRPr kumimoji="0" lang="en-US"/>
          </a:p>
        </p:txBody>
      </p:sp>
      <p:sp>
        <p:nvSpPr>
          <p:cNvPr id="12" name="Espace réservé de la date 11"/>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21" name="Espace réservé du pied de page 20"/>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24" name="Espace réservé du pied de page 23"/>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Connecteur droit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re 11"/>
          <p:cNvSpPr>
            <a:spLocks noGrp="1"/>
          </p:cNvSpPr>
          <p:nvPr>
            <p:ph type="title"/>
          </p:nvPr>
        </p:nvSpPr>
        <p:spPr>
          <a:xfrm>
            <a:off x="457200" y="5486400"/>
            <a:ext cx="8458200" cy="520700"/>
          </a:xfrm>
        </p:spPr>
        <p:txBody>
          <a:bodyPr anchor="ctr"/>
          <a:lstStyle>
            <a:lvl1pPr algn="l">
              <a:buNone/>
              <a:defRPr sz="2000" b="1"/>
            </a:lvl1pPr>
          </a:lstStyle>
          <a:p>
            <a:r>
              <a:rPr kumimoji="0" lang="fr-FR" smtClean="0"/>
              <a:t>Cliquez pour modifier le style du titre</a:t>
            </a:r>
            <a:endParaRPr kumimoji="0" lang="en-US"/>
          </a:p>
        </p:txBody>
      </p:sp>
      <p:sp>
        <p:nvSpPr>
          <p:cNvPr id="26" name="Espace réservé du texte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14" name="Espace réservé du contenu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space réservé de la date 24"/>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29" name="Espace réservé du pied de page 28"/>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9" name="Espace réservé du contenu 8"/>
          <p:cNvSpPr>
            <a:spLocks noGrp="1"/>
          </p:cNvSpPr>
          <p:nvPr>
            <p:ph idx="1"/>
          </p:nvPr>
        </p:nvSpPr>
        <p:spPr>
          <a:xfrm>
            <a:off x="457200" y="1524000"/>
            <a:ext cx="8229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4" name="Espace réservé de la date 13"/>
          <p:cNvSpPr>
            <a:spLocks noGrp="1"/>
          </p:cNvSpPr>
          <p:nvPr>
            <p:ph type="dt" sz="half" idx="14"/>
          </p:nvPr>
        </p:nvSpPr>
        <p:spPr/>
        <p:txBody>
          <a:bodyPr/>
          <a:lstStyle/>
          <a:p>
            <a:fld id="{2C267FE7-AF86-48D6-8B4B-23DDA5EB68E5}" type="datetimeFigureOut">
              <a:rPr lang="fr-FR" smtClean="0"/>
              <a:pPr/>
              <a:t>23/03/2015</a:t>
            </a:fld>
            <a:endParaRPr lang="fr-FR"/>
          </a:p>
        </p:txBody>
      </p:sp>
      <p:sp>
        <p:nvSpPr>
          <p:cNvPr id="15" name="Espace réservé du numéro de diapositive 14"/>
          <p:cNvSpPr>
            <a:spLocks noGrp="1"/>
          </p:cNvSpPr>
          <p:nvPr>
            <p:ph type="sldNum" sz="quarter" idx="15"/>
          </p:nvPr>
        </p:nvSpPr>
        <p:spPr/>
        <p:txBody>
          <a:bodyPr/>
          <a:lstStyle>
            <a:lvl1pPr algn="ctr">
              <a:defRPr/>
            </a:lvl1pPr>
          </a:lstStyle>
          <a:p>
            <a:fld id="{B855D01C-D5C6-44AC-97B0-DDD82CA83BC0}" type="slidenum">
              <a:rPr lang="fr-FR" smtClean="0"/>
              <a:pPr/>
              <a:t>‹N°›</a:t>
            </a:fld>
            <a:endParaRPr lang="fr-FR"/>
          </a:p>
        </p:txBody>
      </p:sp>
      <p:sp>
        <p:nvSpPr>
          <p:cNvPr id="16" name="Espace réservé du pied de page 15"/>
          <p:cNvSpPr>
            <a:spLocks noGrp="1"/>
          </p:cNvSpPr>
          <p:nvPr>
            <p:ph type="ftr" sz="quarter" idx="16"/>
          </p:nvPr>
        </p:nvSpPr>
        <p:spPr/>
        <p:txBody>
          <a:bodyPr/>
          <a:lstStyle/>
          <a:p>
            <a:endParaRPr lang="fr-FR"/>
          </a:p>
        </p:txBody>
      </p:sp>
      <p:sp>
        <p:nvSpPr>
          <p:cNvPr id="17" name="Titre 16"/>
          <p:cNvSpPr>
            <a:spLocks noGrp="1"/>
          </p:cNvSpPr>
          <p:nvPr>
            <p:ph type="title"/>
          </p:nvPr>
        </p:nvSpPr>
        <p:spPr/>
        <p:txBody>
          <a:bodyPr rtlCol="0" anchor="b" anchorCtr="0"/>
          <a:lstStyle/>
          <a:p>
            <a:r>
              <a:rPr kumimoji="0" lang="fr-FR" smtClean="0"/>
              <a:t>Cliquez pour modifier le style du titre</a:t>
            </a:r>
            <a:endParaRPr kumimoji="0" lang="en-US"/>
          </a:p>
        </p:txBody>
      </p:sp>
    </p:spTree>
  </p:cSld>
  <p:clrMapOvr>
    <a:masterClrMapping/>
  </p:clrMapOvr>
  <p:transition>
    <p:dissolv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3" name="Espace réservé pour une imag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fr-FR" smtClean="0"/>
              <a:t>Cliquez sur l'icône pour ajouter une image</a:t>
            </a:r>
            <a:endParaRPr kumimoji="0" lang="en-US" dirty="0"/>
          </a:p>
        </p:txBody>
      </p:sp>
      <p:sp>
        <p:nvSpPr>
          <p:cNvPr id="7" name="Espace réservé de la date 6"/>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31" name="Espace réservé du numéro de diapositive 30"/>
          <p:cNvSpPr>
            <a:spLocks noGrp="1"/>
          </p:cNvSpPr>
          <p:nvPr>
            <p:ph type="sldNum" sz="quarter" idx="12"/>
          </p:nvPr>
        </p:nvSpPr>
        <p:spPr/>
        <p:txBody>
          <a:bodyPr/>
          <a:lstStyle/>
          <a:p>
            <a:fld id="{B855D01C-D5C6-44AC-97B0-DDD82CA83BC0}" type="slidenum">
              <a:rPr lang="fr-FR" smtClean="0"/>
              <a:pPr/>
              <a:t>‹N°›</a:t>
            </a:fld>
            <a:endParaRPr lang="fr-FR"/>
          </a:p>
        </p:txBody>
      </p:sp>
      <p:sp>
        <p:nvSpPr>
          <p:cNvPr id="17" name="Titre 16"/>
          <p:cNvSpPr>
            <a:spLocks noGrp="1"/>
          </p:cNvSpPr>
          <p:nvPr>
            <p:ph type="title"/>
          </p:nvPr>
        </p:nvSpPr>
        <p:spPr>
          <a:xfrm>
            <a:off x="381000" y="4993760"/>
            <a:ext cx="5867400" cy="522288"/>
          </a:xfrm>
        </p:spPr>
        <p:txBody>
          <a:bodyPr anchor="ctr"/>
          <a:lstStyle>
            <a:lvl1pPr algn="l">
              <a:buNone/>
              <a:defRPr sz="2000" b="1"/>
            </a:lvl1pPr>
          </a:lstStyle>
          <a:p>
            <a:r>
              <a:rPr kumimoji="0" lang="fr-FR" smtClean="0"/>
              <a:t>Cliquez pour modifier le style du titre</a:t>
            </a:r>
            <a:endParaRPr kumimoji="0" lang="en-US"/>
          </a:p>
        </p:txBody>
      </p:sp>
      <p:sp>
        <p:nvSpPr>
          <p:cNvPr id="26" name="Espace réservé du texte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Tree>
  </p:cSld>
  <p:clrMapOvr>
    <a:masterClrMapping/>
  </p:clrMapOvr>
  <p:transition>
    <p:dissolv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549276"/>
            <a:ext cx="18288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549276"/>
            <a:ext cx="62484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55D01C-D5C6-44AC-97B0-DDD82CA83BC0}" type="slidenum">
              <a:rPr lang="fr-FR" smtClean="0"/>
              <a:pPr/>
              <a:t>‹N°›</a:t>
            </a:fld>
            <a:endParaRPr lang="fr-FR"/>
          </a:p>
        </p:txBody>
      </p:sp>
      <p:sp>
        <p:nvSpPr>
          <p:cNvPr id="2" name="Titr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cxnSp>
        <p:nvCxnSpPr>
          <p:cNvPr id="7" name="Connecteur droit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dissolv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smtClean="0"/>
              <a:t>Cliquez pour modifier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2C267FE7-AF86-48D6-8B4B-23DDA5EB68E5}" type="datetimeFigureOut">
              <a:rPr lang="fr-FR" smtClean="0"/>
              <a:pPr/>
              <a:t>23/03/2015</a:t>
            </a:fld>
            <a:endParaRPr lang="fr-F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B855D01C-D5C6-44AC-97B0-DDD82CA83BC0}"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2C267FE7-AF86-48D6-8B4B-23DDA5EB68E5}" type="datetimeFigureOut">
              <a:rPr lang="fr-FR" smtClean="0"/>
              <a:pPr/>
              <a:t>23/03/2015</a:t>
            </a:fld>
            <a:endParaRPr lang="fr-FR"/>
          </a:p>
        </p:txBody>
      </p:sp>
      <p:sp>
        <p:nvSpPr>
          <p:cNvPr id="9" name="Espace réservé du numéro de diapositive 8"/>
          <p:cNvSpPr>
            <a:spLocks noGrp="1"/>
          </p:cNvSpPr>
          <p:nvPr>
            <p:ph type="sldNum" sz="quarter" idx="15"/>
          </p:nvPr>
        </p:nvSpPr>
        <p:spPr/>
        <p:txBody>
          <a:bodyPr rtlCol="0"/>
          <a:lstStyle/>
          <a:p>
            <a:fld id="{B855D01C-D5C6-44AC-97B0-DDD82CA83BC0}"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p>
        </p:txBody>
      </p:sp>
    </p:spTree>
  </p:cSld>
  <p:clrMapOvr>
    <a:masterClrMapping/>
  </p:clrMapOvr>
  <p:transition>
    <p:dissolv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B855D01C-D5C6-44AC-97B0-DDD82CA83BC0}"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transition>
    <p:dissolv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855D01C-D5C6-44AC-97B0-DDD82CA83BC0}"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transition>
    <p:dissolv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smtClean="0"/>
              <a:t>Cliquez pour modifier le style du titre</a:t>
            </a:r>
            <a:endParaRPr kumimoji="0" lang="en-US"/>
          </a:p>
        </p:txBody>
      </p:sp>
      <p:sp>
        <p:nvSpPr>
          <p:cNvPr id="7" name="Espace réservé de la date 6"/>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855D01C-D5C6-44AC-97B0-DDD82CA83BC0}"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Tree>
  </p:cSld>
  <p:clrMapOvr>
    <a:masterClrMapping/>
  </p:clrMapOvr>
  <p:transition>
    <p:dissolv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6" name="Espace réservé de la date 5"/>
          <p:cNvSpPr>
            <a:spLocks noGrp="1"/>
          </p:cNvSpPr>
          <p:nvPr>
            <p:ph type="dt" sz="half" idx="10"/>
          </p:nvPr>
        </p:nvSpPr>
        <p:spPr/>
        <p:txBody>
          <a:bodyPr rtlCol="0"/>
          <a:lstStyle/>
          <a:p>
            <a:fld id="{2C267FE7-AF86-48D6-8B4B-23DDA5EB68E5}" type="datetimeFigureOut">
              <a:rPr lang="fr-FR" smtClean="0"/>
              <a:pPr/>
              <a:t>23/03/2015</a:t>
            </a:fld>
            <a:endParaRPr lang="fr-FR"/>
          </a:p>
        </p:txBody>
      </p:sp>
      <p:sp>
        <p:nvSpPr>
          <p:cNvPr id="7" name="Espace réservé du numéro de diapositive 6"/>
          <p:cNvSpPr>
            <a:spLocks noGrp="1"/>
          </p:cNvSpPr>
          <p:nvPr>
            <p:ph type="sldNum" sz="quarter" idx="11"/>
          </p:nvPr>
        </p:nvSpPr>
        <p:spPr/>
        <p:txBody>
          <a:bodyPr rtlCol="0"/>
          <a:lstStyle/>
          <a:p>
            <a:fld id="{B855D01C-D5C6-44AC-97B0-DDD82CA83BC0}"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p>
        </p:txBody>
      </p:sp>
    </p:spTree>
  </p:cSld>
  <p:clrMapOvr>
    <a:masterClrMapping/>
  </p:clrMapOvr>
  <p:transition>
    <p:dissolv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855D01C-D5C6-44AC-97B0-DDD82CA83BC0}" type="slidenum">
              <a:rPr lang="fr-FR" smtClean="0"/>
              <a:pPr/>
              <a:t>‹N°›</a:t>
            </a:fld>
            <a:endParaRPr lang="fr-FR"/>
          </a:p>
        </p:txBody>
      </p:sp>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11" name="Espace réservé du contenu 10"/>
          <p:cNvSpPr>
            <a:spLocks noGrp="1"/>
          </p:cNvSpPr>
          <p:nvPr>
            <p:ph sz="half" idx="1"/>
          </p:nvPr>
        </p:nvSpPr>
        <p:spPr>
          <a:xfrm>
            <a:off x="457200" y="1524000"/>
            <a:ext cx="4059936"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half" idx="2"/>
          </p:nvPr>
        </p:nvSpPr>
        <p:spPr>
          <a:xfrm>
            <a:off x="4648200" y="1524000"/>
            <a:ext cx="4059936"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transition>
    <p:dissolv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4"/>
          </p:nvPr>
        </p:nvSpPr>
        <p:spPr/>
        <p:txBody>
          <a:bodyPr rtlCol="0"/>
          <a:lstStyle/>
          <a:p>
            <a:fld id="{2C267FE7-AF86-48D6-8B4B-23DDA5EB68E5}" type="datetimeFigureOut">
              <a:rPr lang="fr-FR" smtClean="0"/>
              <a:pPr/>
              <a:t>23/03/2015</a:t>
            </a:fld>
            <a:endParaRPr lang="fr-FR"/>
          </a:p>
        </p:txBody>
      </p:sp>
      <p:sp>
        <p:nvSpPr>
          <p:cNvPr id="22" name="Espace réservé du numéro de diapositive 21"/>
          <p:cNvSpPr>
            <a:spLocks noGrp="1"/>
          </p:cNvSpPr>
          <p:nvPr>
            <p:ph type="sldNum" sz="quarter" idx="15"/>
          </p:nvPr>
        </p:nvSpPr>
        <p:spPr/>
        <p:txBody>
          <a:bodyPr rtlCol="0"/>
          <a:lstStyle/>
          <a:p>
            <a:fld id="{B855D01C-D5C6-44AC-97B0-DDD82CA83BC0}"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Espace réservé de la date 16"/>
          <p:cNvSpPr>
            <a:spLocks noGrp="1"/>
          </p:cNvSpPr>
          <p:nvPr>
            <p:ph type="dt" sz="half" idx="10"/>
          </p:nvPr>
        </p:nvSpPr>
        <p:spPr/>
        <p:txBody>
          <a:bodyPr rtlCol="0"/>
          <a:lstStyle/>
          <a:p>
            <a:fld id="{2C267FE7-AF86-48D6-8B4B-23DDA5EB68E5}" type="datetimeFigureOut">
              <a:rPr lang="fr-FR" smtClean="0"/>
              <a:pPr/>
              <a:t>23/03/2015</a:t>
            </a:fld>
            <a:endParaRPr lang="fr-FR"/>
          </a:p>
        </p:txBody>
      </p:sp>
      <p:sp>
        <p:nvSpPr>
          <p:cNvPr id="18" name="Espace réservé du numéro de diapositive 17"/>
          <p:cNvSpPr>
            <a:spLocks noGrp="1"/>
          </p:cNvSpPr>
          <p:nvPr>
            <p:ph type="sldNum" sz="quarter" idx="11"/>
          </p:nvPr>
        </p:nvSpPr>
        <p:spPr/>
        <p:txBody>
          <a:bodyPr rtlCol="0"/>
          <a:lstStyle/>
          <a:p>
            <a:fld id="{B855D01C-D5C6-44AC-97B0-DDD82CA83BC0}"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p>
        </p:txBody>
      </p:sp>
    </p:spTree>
  </p:cSld>
  <p:clrMapOvr>
    <a:masterClrMapping/>
  </p:clrMapOvr>
  <p:transition>
    <p:dissolv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8" name="Espace réservé de la date 27"/>
          <p:cNvSpPr>
            <a:spLocks noGrp="1"/>
          </p:cNvSpPr>
          <p:nvPr>
            <p:ph type="dt" sz="half" idx="10"/>
          </p:nvPr>
        </p:nvSpPr>
        <p:spPr/>
        <p:txBody>
          <a:bodyPr/>
          <a:lstStyle>
            <a:extLst/>
          </a:lstStyle>
          <a:p>
            <a:fld id="{2C267FE7-AF86-48D6-8B4B-23DDA5EB68E5}" type="datetimeFigureOut">
              <a:rPr lang="fr-FR" smtClean="0"/>
              <a:pPr/>
              <a:t>23/03/2015</a:t>
            </a:fld>
            <a:endParaRPr lang="fr-FR"/>
          </a:p>
        </p:txBody>
      </p:sp>
      <p:sp>
        <p:nvSpPr>
          <p:cNvPr id="17" name="Espace réservé du pied de page 16"/>
          <p:cNvSpPr>
            <a:spLocks noGrp="1"/>
          </p:cNvSpPr>
          <p:nvPr>
            <p:ph type="ftr" sz="quarter" idx="11"/>
          </p:nvPr>
        </p:nvSpPr>
        <p:spPr/>
        <p:txBody>
          <a:bodyPr/>
          <a:lstStyle>
            <a:extLst/>
          </a:lstStyle>
          <a:p>
            <a:endParaRPr lang="fr-FR"/>
          </a:p>
        </p:txBody>
      </p:sp>
      <p:sp>
        <p:nvSpPr>
          <p:cNvPr id="29" name="Espace réservé du numéro de diapositive 28"/>
          <p:cNvSpPr>
            <a:spLocks noGrp="1"/>
          </p:cNvSpPr>
          <p:nvPr>
            <p:ph type="sldNum" sz="quarter" idx="12"/>
          </p:nvPr>
        </p:nvSpPr>
        <p:spPr/>
        <p:txBody>
          <a:bodyPr/>
          <a:lstStyle>
            <a:extLst/>
          </a:lstStyle>
          <a:p>
            <a:fld id="{B855D01C-D5C6-44AC-97B0-DDD82CA83BC0}" type="slidenum">
              <a:rPr lang="fr-FR" smtClean="0"/>
              <a:pPr/>
              <a:t>‹N°›</a:t>
            </a:fld>
            <a:endParaRPr lang="fr-F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r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fr-FR" smtClean="0"/>
              <a:t>Cliquez pour modifier le style du titre</a:t>
            </a:r>
            <a:endParaRPr kumimoji="0" lang="en-US"/>
          </a:p>
        </p:txBody>
      </p:sp>
      <p:sp>
        <p:nvSpPr>
          <p:cNvPr id="9" name="Sous-titr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Cliquez pour modifier le style des sous-titres du masque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dissolv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14" name="Forme libre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orme libre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orme libre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orme libre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orme libre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orme libre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orme libre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orme libre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orme libre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orme libre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orme libre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orme libre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orme libre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orme libre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orme libre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Espace réservé du texte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extLst/>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B855D01C-D5C6-44AC-97B0-DDD82CA83BC0}" type="slidenum">
              <a:rPr lang="fr-FR" smtClean="0"/>
              <a:pPr/>
              <a:t>‹N°›</a:t>
            </a:fld>
            <a:endParaRPr lang="fr-F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fr-FR" smtClean="0"/>
              <a:t>Cliquez pour modifier le style du titre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dissolv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512064"/>
            <a:ext cx="8229600" cy="914400"/>
          </a:xfrm>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2C267FE7-AF86-48D6-8B4B-23DDA5EB68E5}" type="datetimeFigureOut">
              <a:rPr lang="fr-FR" smtClean="0"/>
              <a:pPr/>
              <a:t>23/03/2015</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504824" y="512064"/>
            <a:ext cx="7772400" cy="914400"/>
          </a:xfrm>
        </p:spPr>
        <p:txBody>
          <a:bodyPr anchor="t"/>
          <a:lstStyle>
            <a:lvl1pPr>
              <a:defRPr sz="4000"/>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fld id="{2C267FE7-AF86-48D6-8B4B-23DDA5EB68E5}" type="datetimeFigureOut">
              <a:rPr lang="fr-FR" smtClean="0"/>
              <a:pPr/>
              <a:t>23/03/2015</a:t>
            </a:fld>
            <a:endParaRPr lang="fr-FR"/>
          </a:p>
        </p:txBody>
      </p:sp>
      <p:sp>
        <p:nvSpPr>
          <p:cNvPr id="8" name="Espace réservé du pied de page 7"/>
          <p:cNvSpPr>
            <a:spLocks noGrp="1"/>
          </p:cNvSpPr>
          <p:nvPr>
            <p:ph type="ftr" sz="quarter" idx="11"/>
          </p:nvPr>
        </p:nvSpPr>
        <p:spPr/>
        <p:txBody>
          <a:bodyPr/>
          <a:lstStyle>
            <a:extLst/>
          </a:lstStyle>
          <a:p>
            <a:endParaRPr lang="fr-FR"/>
          </a:p>
        </p:txBody>
      </p:sp>
      <p:sp>
        <p:nvSpPr>
          <p:cNvPr id="9" name="Espace réservé du numéro de diapositive 8"/>
          <p:cNvSpPr>
            <a:spLocks noGrp="1"/>
          </p:cNvSpPr>
          <p:nvPr>
            <p:ph type="sldNum" sz="quarter" idx="12"/>
          </p:nvPr>
        </p:nvSpPr>
        <p:spPr/>
        <p:txBody>
          <a:bodyPr/>
          <a:lstStyle>
            <a:extLst/>
          </a:lstStyle>
          <a:p>
            <a:fld id="{B855D01C-D5C6-44AC-97B0-DDD82CA83BC0}" type="slidenum">
              <a:rPr lang="fr-FR" smtClean="0"/>
              <a:pPr/>
              <a:t>‹N°›</a:t>
            </a:fld>
            <a:endParaRPr lang="fr-F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p:dissolv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B855D01C-D5C6-44AC-97B0-DDD82CA83BC0}" type="slidenum">
              <a:rPr lang="fr-FR" smtClean="0"/>
              <a:pPr/>
              <a:t>‹N°›</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7" name="Espace réservé de la date 6"/>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3" name="Espace réservé du texte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32" name="Espace réservé du contenu 31"/>
          <p:cNvSpPr>
            <a:spLocks noGrp="1"/>
          </p:cNvSpPr>
          <p:nvPr>
            <p:ph sz="half" idx="2"/>
          </p:nvPr>
        </p:nvSpPr>
        <p:spPr>
          <a:xfrm>
            <a:off x="457200" y="2201896"/>
            <a:ext cx="4038600" cy="391363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34" name="Espace réservé du contenu 33"/>
          <p:cNvSpPr>
            <a:spLocks noGrp="1"/>
          </p:cNvSpPr>
          <p:nvPr>
            <p:ph sz="quarter" idx="4"/>
          </p:nvPr>
        </p:nvSpPr>
        <p:spPr>
          <a:xfrm>
            <a:off x="4649788" y="2201896"/>
            <a:ext cx="4038600" cy="391363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 name="Titre 1"/>
          <p:cNvSpPr>
            <a:spLocks noGrp="1"/>
          </p:cNvSpPr>
          <p:nvPr>
            <p:ph type="title"/>
          </p:nvPr>
        </p:nvSpPr>
        <p:spPr>
          <a:xfrm>
            <a:off x="457200" y="155448"/>
            <a:ext cx="8229600" cy="1143000"/>
          </a:xfrm>
        </p:spPr>
        <p:txBody>
          <a:bodyPr anchor="b" anchorCtr="0"/>
          <a:lstStyle>
            <a:lvl1pPr>
              <a:defRPr/>
            </a:lvl1pPr>
          </a:lstStyle>
          <a:p>
            <a:r>
              <a:rPr kumimoji="0" lang="fr-FR" smtClean="0"/>
              <a:t>Cliquez pour modifier le style du titre</a:t>
            </a:r>
            <a:endParaRPr kumimoji="0" lang="en-US"/>
          </a:p>
        </p:txBody>
      </p:sp>
      <p:sp>
        <p:nvSpPr>
          <p:cNvPr id="12" name="Espace réservé du texte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cxnSp>
        <p:nvCxnSpPr>
          <p:cNvPr id="10" name="Connecteur droit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dissolv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914400" y="512064"/>
            <a:ext cx="7772400" cy="914400"/>
          </a:xfrm>
        </p:spPr>
        <p:txBody>
          <a:bodyPr/>
          <a:lstStyle>
            <a:lvl1pPr>
              <a:defRPr sz="4000" cap="none" baseline="0"/>
            </a:lvl1pPr>
            <a:extLst/>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extLst/>
          </a:lstStyle>
          <a:p>
            <a:fld id="{2C267FE7-AF86-48D6-8B4B-23DDA5EB68E5}" type="datetimeFigureOut">
              <a:rPr lang="fr-FR" smtClean="0"/>
              <a:pPr/>
              <a:t>23/03/2015</a:t>
            </a:fld>
            <a:endParaRPr lang="fr-FR"/>
          </a:p>
        </p:txBody>
      </p:sp>
      <p:sp>
        <p:nvSpPr>
          <p:cNvPr id="4" name="Espace réservé du pied de page 3"/>
          <p:cNvSpPr>
            <a:spLocks noGrp="1"/>
          </p:cNvSpPr>
          <p:nvPr>
            <p:ph type="ftr" sz="quarter" idx="11"/>
          </p:nvPr>
        </p:nvSpPr>
        <p:spPr/>
        <p:txBody>
          <a:bodyPr/>
          <a:lstStyle>
            <a:extLst/>
          </a:lstStyle>
          <a:p>
            <a:endParaRPr lang="fr-FR"/>
          </a:p>
        </p:txBody>
      </p:sp>
      <p:sp>
        <p:nvSpPr>
          <p:cNvPr id="5" name="Espace réservé du numéro de diapositive 4"/>
          <p:cNvSpPr>
            <a:spLocks noGrp="1"/>
          </p:cNvSpPr>
          <p:nvPr>
            <p:ph type="sldNum" sz="quarter" idx="12"/>
          </p:nvPr>
        </p:nvSpPr>
        <p:spPr/>
        <p:txBody>
          <a:bodyPr/>
          <a:lstStyle>
            <a:extLst/>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extLst/>
          </a:lstStyle>
          <a:p>
            <a:fld id="{2C267FE7-AF86-48D6-8B4B-23DDA5EB68E5}" type="datetimeFigureOut">
              <a:rPr lang="fr-FR" smtClean="0"/>
              <a:pPr/>
              <a:t>23/03/2015</a:t>
            </a:fld>
            <a:endParaRPr lang="fr-FR"/>
          </a:p>
        </p:txBody>
      </p:sp>
      <p:sp>
        <p:nvSpPr>
          <p:cNvPr id="3" name="Espace réservé du pied de page 2"/>
          <p:cNvSpPr>
            <a:spLocks noGrp="1"/>
          </p:cNvSpPr>
          <p:nvPr>
            <p:ph type="ftr" sz="quarter" idx="11"/>
          </p:nvPr>
        </p:nvSpPr>
        <p:spPr/>
        <p:txBody>
          <a:bodyPr/>
          <a:lstStyle>
            <a:extLst/>
          </a:lstStyle>
          <a:p>
            <a:endParaRPr lang="fr-FR"/>
          </a:p>
        </p:txBody>
      </p:sp>
      <p:sp>
        <p:nvSpPr>
          <p:cNvPr id="4" name="Espace réservé du numéro de diapositive 3"/>
          <p:cNvSpPr>
            <a:spLocks noGrp="1"/>
          </p:cNvSpPr>
          <p:nvPr>
            <p:ph type="sldNum" sz="quarter" idx="12"/>
          </p:nvPr>
        </p:nvSpPr>
        <p:spPr/>
        <p:txBody>
          <a:bodyPr/>
          <a:lstStyle>
            <a:extLst/>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273050"/>
            <a:ext cx="8229600" cy="1162050"/>
          </a:xfrm>
        </p:spPr>
        <p:txBody>
          <a:bodyPr anchor="ctr"/>
          <a:lstStyle>
            <a:lvl1pPr algn="l">
              <a:buNone/>
              <a:defRPr sz="3600" b="0"/>
            </a:lvl1pPr>
            <a:extLst/>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2C267FE7-AF86-48D6-8B4B-23DDA5EB68E5}" type="datetimeFigureOut">
              <a:rPr lang="fr-FR" smtClean="0"/>
              <a:pPr/>
              <a:t>23/03/2015</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Connecteur droit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e 9"/>
          <p:cNvGrpSpPr/>
          <p:nvPr/>
        </p:nvGrpSpPr>
        <p:grpSpPr>
          <a:xfrm rot="5400000">
            <a:off x="8514581" y="1219200"/>
            <a:ext cx="132763" cy="128466"/>
            <a:chOff x="6668087" y="1297746"/>
            <a:chExt cx="161840" cy="156602"/>
          </a:xfrm>
        </p:grpSpPr>
        <p:cxnSp>
          <p:nvCxnSpPr>
            <p:cNvPr id="15" name="Connecteur droit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r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fr-FR" smtClean="0"/>
              <a:t>Cliquez sur l'icône pour ajouter une image</a:t>
            </a:r>
            <a:endParaRPr kumimoji="0" lang="en-US"/>
          </a:p>
        </p:txBody>
      </p:sp>
      <p:sp>
        <p:nvSpPr>
          <p:cNvPr id="4" name="Espace réservé du texte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fr-FR" smtClean="0"/>
              <a:t>Cliquez pour modifier les styles du texte du masque</a:t>
            </a:r>
          </a:p>
        </p:txBody>
      </p:sp>
      <p:grpSp>
        <p:nvGrpSpPr>
          <p:cNvPr id="14" name="Groupe 13"/>
          <p:cNvGrpSpPr/>
          <p:nvPr/>
        </p:nvGrpSpPr>
        <p:grpSpPr>
          <a:xfrm rot="5400000">
            <a:off x="8666981" y="1371600"/>
            <a:ext cx="132763" cy="128466"/>
            <a:chOff x="6668087" y="1297746"/>
            <a:chExt cx="161840" cy="156602"/>
          </a:xfrm>
        </p:grpSpPr>
        <p:cxnSp>
          <p:nvCxnSpPr>
            <p:cNvPr id="11" name="Connecteur droit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e 17"/>
          <p:cNvGrpSpPr/>
          <p:nvPr/>
        </p:nvGrpSpPr>
        <p:grpSpPr>
          <a:xfrm rot="5400000">
            <a:off x="8320088" y="1474763"/>
            <a:ext cx="132763" cy="128466"/>
            <a:chOff x="6668087" y="1297746"/>
            <a:chExt cx="161840" cy="156602"/>
          </a:xfrm>
        </p:grpSpPr>
        <p:cxnSp>
          <p:nvCxnSpPr>
            <p:cNvPr id="19" name="Connecteur droit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Espace réservé de la date 4"/>
          <p:cNvSpPr>
            <a:spLocks noGrp="1"/>
          </p:cNvSpPr>
          <p:nvPr>
            <p:ph type="dt" sz="half" idx="10"/>
          </p:nvPr>
        </p:nvSpPr>
        <p:spPr>
          <a:xfrm>
            <a:off x="6477000" y="55499"/>
            <a:ext cx="2133600" cy="365125"/>
          </a:xfrm>
        </p:spPr>
        <p:txBody>
          <a:bodyPr/>
          <a:lstStyle>
            <a:extLst/>
          </a:lstStyle>
          <a:p>
            <a:fld id="{2C267FE7-AF86-48D6-8B4B-23DDA5EB68E5}" type="datetimeFigureOut">
              <a:rPr lang="fr-FR" smtClean="0"/>
              <a:pPr/>
              <a:t>23/03/2015</a:t>
            </a:fld>
            <a:endParaRPr lang="fr-FR"/>
          </a:p>
        </p:txBody>
      </p:sp>
      <p:sp>
        <p:nvSpPr>
          <p:cNvPr id="6" name="Espace réservé du pied de page 5"/>
          <p:cNvSpPr>
            <a:spLocks noGrp="1"/>
          </p:cNvSpPr>
          <p:nvPr>
            <p:ph type="ftr" sz="quarter" idx="11"/>
          </p:nvPr>
        </p:nvSpPr>
        <p:spPr>
          <a:xfrm>
            <a:off x="914400" y="55499"/>
            <a:ext cx="5562600" cy="365125"/>
          </a:xfrm>
        </p:spPr>
        <p:txBody>
          <a:bodyPr/>
          <a:lstStyle>
            <a:extLst/>
          </a:lstStyle>
          <a:p>
            <a:endParaRPr lang="fr-FR"/>
          </a:p>
        </p:txBody>
      </p:sp>
      <p:sp>
        <p:nvSpPr>
          <p:cNvPr id="7" name="Espace réservé du numéro de diapositive 6"/>
          <p:cNvSpPr>
            <a:spLocks noGrp="1"/>
          </p:cNvSpPr>
          <p:nvPr>
            <p:ph type="sldNum" sz="quarter" idx="12"/>
          </p:nvPr>
        </p:nvSpPr>
        <p:spPr>
          <a:xfrm>
            <a:off x="8610600" y="55499"/>
            <a:ext cx="457200" cy="365125"/>
          </a:xfrm>
        </p:spPr>
        <p:txBody>
          <a:bodyPr/>
          <a:lstStyle>
            <a:extLst/>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981200" cy="5851525"/>
          </a:xfrm>
        </p:spPr>
        <p:txBody>
          <a:bodyPr vert="eaVert" anchor="ctr"/>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609600" y="274639"/>
            <a:ext cx="5867400" cy="5851525"/>
          </a:xfrm>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855D01C-D5C6-44AC-97B0-DDD82CA83BC0}" type="slidenum">
              <a:rPr lang="fr-FR" smtClean="0"/>
              <a:pPr/>
              <a:t>‹N°›</a:t>
            </a:fld>
            <a:endParaRPr lang="fr-FR"/>
          </a:p>
        </p:txBody>
      </p:sp>
      <p:sp>
        <p:nvSpPr>
          <p:cNvPr id="2" name="Titre 1"/>
          <p:cNvSpPr>
            <a:spLocks noGrp="1"/>
          </p:cNvSpPr>
          <p:nvPr>
            <p:ph type="title"/>
          </p:nvPr>
        </p:nvSpPr>
        <p:spPr/>
        <p:txBody>
          <a:bodyPr/>
          <a:lstStyle/>
          <a:p>
            <a:r>
              <a:rPr kumimoji="0" lang="fr-FR" smtClean="0"/>
              <a:t>Cliquez pour modifier le style du titre</a:t>
            </a:r>
            <a:endParaRPr kumimoji="0" lang="en-US"/>
          </a:p>
        </p:txBody>
      </p:sp>
    </p:spTree>
  </p:cSld>
  <p:clrMapOvr>
    <a:masterClrMapping/>
  </p:clrMapOvr>
  <p:transition>
    <p:dissolv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855D01C-D5C6-44AC-97B0-DDD82CA83BC0}" type="slidenum">
              <a:rPr lang="fr-FR" smtClean="0"/>
              <a:pPr/>
              <a:t>‹N°›</a:t>
            </a:fld>
            <a:endParaRPr lang="fr-FR"/>
          </a:p>
        </p:txBody>
      </p:sp>
    </p:spTree>
  </p:cSld>
  <p:clrMapOvr>
    <a:masterClrMapping/>
  </p:clrMapOvr>
  <p:transition>
    <p:dissolv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9" name="Espace réservé du contenu 28"/>
          <p:cNvSpPr>
            <a:spLocks noGrp="1"/>
          </p:cNvSpPr>
          <p:nvPr>
            <p:ph sz="quarter" idx="1"/>
          </p:nvPr>
        </p:nvSpPr>
        <p:spPr>
          <a:xfrm>
            <a:off x="457200" y="457200"/>
            <a:ext cx="6248400" cy="5715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3" name="Espace réservé du texte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31" name="Titr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fr-FR" smtClean="0"/>
              <a:t>Cliquez pour modifier le style du titre</a:t>
            </a:r>
            <a:endParaRPr kumimoji="0" lang="en-US"/>
          </a:p>
        </p:txBody>
      </p:sp>
      <p:sp>
        <p:nvSpPr>
          <p:cNvPr id="8" name="Espace réservé de la date 7"/>
          <p:cNvSpPr>
            <a:spLocks noGrp="1"/>
          </p:cNvSpPr>
          <p:nvPr>
            <p:ph type="dt" sz="half" idx="14"/>
          </p:nvPr>
        </p:nvSpPr>
        <p:spPr/>
        <p:txBody>
          <a:bodyPr/>
          <a:lstStyle/>
          <a:p>
            <a:fld id="{2C267FE7-AF86-48D6-8B4B-23DDA5EB68E5}" type="datetimeFigureOut">
              <a:rPr lang="fr-FR" smtClean="0"/>
              <a:pPr/>
              <a:t>23/03/2015</a:t>
            </a:fld>
            <a:endParaRPr lang="fr-FR"/>
          </a:p>
        </p:txBody>
      </p:sp>
      <p:sp>
        <p:nvSpPr>
          <p:cNvPr id="9" name="Espace réservé du numéro de diapositive 8"/>
          <p:cNvSpPr>
            <a:spLocks noGrp="1"/>
          </p:cNvSpPr>
          <p:nvPr>
            <p:ph type="sldNum" sz="quarter" idx="15"/>
          </p:nvPr>
        </p:nvSpPr>
        <p:spPr/>
        <p:txBody>
          <a:bodyPr/>
          <a:lstStyle/>
          <a:p>
            <a:fld id="{B855D01C-D5C6-44AC-97B0-DDD82CA83BC0}" type="slidenum">
              <a:rPr lang="fr-FR" smtClean="0"/>
              <a:pPr/>
              <a:t>‹N°›</a:t>
            </a:fld>
            <a:endParaRPr lang="fr-FR"/>
          </a:p>
        </p:txBody>
      </p:sp>
      <p:sp>
        <p:nvSpPr>
          <p:cNvPr id="10" name="Espace réservé du pied de page 9"/>
          <p:cNvSpPr>
            <a:spLocks noGrp="1"/>
          </p:cNvSpPr>
          <p:nvPr>
            <p:ph type="ftr" sz="quarter" idx="16"/>
          </p:nvPr>
        </p:nvSpPr>
        <p:spPr/>
        <p:txBody>
          <a:bodyPr/>
          <a:lstStyle/>
          <a:p>
            <a:endParaRPr lang="fr-FR"/>
          </a:p>
        </p:txBody>
      </p:sp>
    </p:spTree>
  </p:cSld>
  <p:clrMapOvr>
    <a:masterClrMapping/>
  </p:clrMapOvr>
  <p:transition>
    <p:dissolv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fr-FR" smtClean="0"/>
              <a:t>Cliquez sur l'icône pour ajouter une image</a:t>
            </a:r>
            <a:endParaRPr kumimoji="0" lang="en-US"/>
          </a:p>
        </p:txBody>
      </p:sp>
      <p:sp>
        <p:nvSpPr>
          <p:cNvPr id="4" name="Espace réservé du texte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8" name="Espace réservé de la date 7"/>
          <p:cNvSpPr>
            <a:spLocks noGrp="1"/>
          </p:cNvSpPr>
          <p:nvPr>
            <p:ph type="dt" sz="half" idx="10"/>
          </p:nvPr>
        </p:nvSpPr>
        <p:spPr/>
        <p:txBody>
          <a:bodyPr/>
          <a:lstStyle/>
          <a:p>
            <a:fld id="{2C267FE7-AF86-48D6-8B4B-23DDA5EB68E5}" type="datetimeFigureOut">
              <a:rPr lang="fr-FR" smtClean="0"/>
              <a:pPr/>
              <a:t>23/03/2015</a:t>
            </a:fld>
            <a:endParaRPr lang="fr-FR"/>
          </a:p>
        </p:txBody>
      </p:sp>
      <p:sp>
        <p:nvSpPr>
          <p:cNvPr id="9" name="Espace réservé du numéro de diapositive 8"/>
          <p:cNvSpPr>
            <a:spLocks noGrp="1"/>
          </p:cNvSpPr>
          <p:nvPr>
            <p:ph type="sldNum" sz="quarter" idx="11"/>
          </p:nvPr>
        </p:nvSpPr>
        <p:spPr/>
        <p:txBody>
          <a:bodyPr/>
          <a:lstStyle/>
          <a:p>
            <a:fld id="{B855D01C-D5C6-44AC-97B0-DDD82CA83BC0}" type="slidenum">
              <a:rPr lang="fr-FR" smtClean="0"/>
              <a:pPr/>
              <a:t>‹N°›</a:t>
            </a:fld>
            <a:endParaRPr lang="fr-FR"/>
          </a:p>
        </p:txBody>
      </p:sp>
      <p:sp>
        <p:nvSpPr>
          <p:cNvPr id="10" name="Espace réservé du pied de page 9"/>
          <p:cNvSpPr>
            <a:spLocks noGrp="1"/>
          </p:cNvSpPr>
          <p:nvPr>
            <p:ph type="ftr" sz="quarter" idx="12"/>
          </p:nvPr>
        </p:nvSpPr>
        <p:spPr/>
        <p:txBody>
          <a:bodyPr/>
          <a:lstStyle/>
          <a:p>
            <a:endParaRPr lang="fr-FR"/>
          </a:p>
        </p:txBody>
      </p:sp>
    </p:spTree>
  </p:cSld>
  <p:clrMapOvr>
    <a:masterClrMapping/>
  </p:clrMapOvr>
  <p:transition>
    <p:dissolv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Espace réservé du texte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24" name="Espace réservé de la date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2C267FE7-AF86-48D6-8B4B-23DDA5EB68E5}" type="datetimeFigureOut">
              <a:rPr lang="fr-FR" smtClean="0"/>
              <a:pPr/>
              <a:t>23/03/2015</a:t>
            </a:fld>
            <a:endParaRPr lang="fr-FR"/>
          </a:p>
        </p:txBody>
      </p:sp>
      <p:sp>
        <p:nvSpPr>
          <p:cNvPr id="10" name="Espace réservé du pied de page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fr-FR"/>
          </a:p>
        </p:txBody>
      </p:sp>
      <p:sp>
        <p:nvSpPr>
          <p:cNvPr id="22" name="Espace réservé du numéro de diapositive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855D01C-D5C6-44AC-97B0-DDD82CA83BC0}" type="slidenum">
              <a:rPr lang="fr-FR" smtClean="0"/>
              <a:pPr/>
              <a:t>‹N°›</a:t>
            </a:fld>
            <a:endParaRPr lang="fr-FR"/>
          </a:p>
        </p:txBody>
      </p:sp>
      <p:sp>
        <p:nvSpPr>
          <p:cNvPr id="5" name="Espace réservé du titre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fr-FR" smtClean="0"/>
              <a:t>Cliquez pour modifier le style du titre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dissolve/>
  </p:transition>
  <p:timing>
    <p:tnLst>
      <p:par>
        <p:cTn id="1" dur="indefinite" restart="never" nodeType="tmRoot"/>
      </p:par>
    </p:tnLst>
  </p:timing>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Espace réservé du texte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1" name="Espace réservé de la date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2C267FE7-AF86-48D6-8B4B-23DDA5EB68E5}" type="datetimeFigureOut">
              <a:rPr lang="fr-FR" smtClean="0"/>
              <a:pPr/>
              <a:t>23/03/2015</a:t>
            </a:fld>
            <a:endParaRPr lang="fr-FR"/>
          </a:p>
        </p:txBody>
      </p:sp>
      <p:sp>
        <p:nvSpPr>
          <p:cNvPr id="28" name="Espace réservé du pied de page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fr-FR"/>
          </a:p>
        </p:txBody>
      </p:sp>
      <p:sp>
        <p:nvSpPr>
          <p:cNvPr id="5" name="Espace réservé du numéro de diapositive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855D01C-D5C6-44AC-97B0-DDD82CA83BC0}" type="slidenum">
              <a:rPr lang="fr-FR" smtClean="0"/>
              <a:pPr/>
              <a:t>‹N°›</a:t>
            </a:fld>
            <a:endParaRPr lang="fr-FR"/>
          </a:p>
        </p:txBody>
      </p:sp>
      <p:sp>
        <p:nvSpPr>
          <p:cNvPr id="10" name="Espace réservé du titre 9"/>
          <p:cNvSpPr>
            <a:spLocks noGrp="1"/>
          </p:cNvSpPr>
          <p:nvPr>
            <p:ph type="title"/>
          </p:nvPr>
        </p:nvSpPr>
        <p:spPr>
          <a:xfrm>
            <a:off x="304800" y="457200"/>
            <a:ext cx="8686800" cy="838200"/>
          </a:xfrm>
          <a:prstGeom prst="rect">
            <a:avLst/>
          </a:prstGeom>
        </p:spPr>
        <p:txBody>
          <a:bodyPr vert="horz" anchor="ctr">
            <a:normAutofit/>
          </a:bodyPr>
          <a:lstStyle/>
          <a:p>
            <a:r>
              <a:rPr kumimoji="0" lang="fr-FR" smtClean="0"/>
              <a:t>Cliquez pour modifier le style du titre</a:t>
            </a:r>
            <a:endParaRPr kumimoji="0" lang="en-US"/>
          </a:p>
        </p:txBody>
      </p:sp>
      <p:sp>
        <p:nvSpPr>
          <p:cNvPr id="9" name="Connecteur droit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cteur droit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dissolve/>
  </p:transition>
  <p:timing>
    <p:tnLst>
      <p:par>
        <p:cTn id="1" dur="indefinite" restart="never" nodeType="tmRoot"/>
      </p:par>
    </p:tnLst>
  </p:timing>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5D01C-D5C6-44AC-97B0-DDD82CA83BC0}"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dissolv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2C267FE7-AF86-48D6-8B4B-23DDA5EB68E5}" type="datetimeFigureOut">
              <a:rPr lang="fr-FR" smtClean="0"/>
              <a:pPr/>
              <a:t>23/03/2015</a:t>
            </a:fld>
            <a:endParaRPr lang="fr-F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855D01C-D5C6-44AC-97B0-DDD82CA83BC0}"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dissolve/>
  </p:transition>
  <p:timing>
    <p:tnLst>
      <p:par>
        <p:cTn id="1" dur="indefinite" restart="never" nodeType="tmRoot"/>
      </p:par>
    </p:tnLst>
  </p:timing>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Espace réservé du titre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2C267FE7-AF86-48D6-8B4B-23DDA5EB68E5}" type="datetimeFigureOut">
              <a:rPr lang="fr-FR" smtClean="0"/>
              <a:pPr/>
              <a:t>23/03/2015</a:t>
            </a:fld>
            <a:endParaRPr lang="fr-FR"/>
          </a:p>
        </p:txBody>
      </p:sp>
      <p:sp>
        <p:nvSpPr>
          <p:cNvPr id="3" name="Espace réservé du pied de page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fr-FR"/>
          </a:p>
        </p:txBody>
      </p:sp>
      <p:sp>
        <p:nvSpPr>
          <p:cNvPr id="23" name="Espace réservé du numéro de diapositive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B855D01C-D5C6-44AC-97B0-DDD82CA83BC0}" type="slidenum">
              <a:rPr lang="fr-FR" smtClean="0"/>
              <a:pPr/>
              <a:t>‹N°›</a:t>
            </a:fld>
            <a:endParaRPr lang="fr-FR"/>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dissolve/>
  </p:transition>
  <p:timing>
    <p:tnLst>
      <p:par>
        <p:cTn id="1" dur="indefinite" restart="never" nodeType="tmRoot"/>
      </p:par>
    </p:tnLst>
  </p:timing>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267FE7-AF86-48D6-8B4B-23DDA5EB68E5}" type="datetimeFigureOut">
              <a:rPr lang="fr-FR" smtClean="0"/>
              <a:pPr/>
              <a:t>23/03/2015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5D01C-D5C6-44AC-97B0-DDD82CA83BC0}"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dissolv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12.wmf"/></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wmf"/><Relationship Id="rId1" Type="http://schemas.openxmlformats.org/officeDocument/2006/relationships/slideLayout" Target="../slideLayouts/slideLayout26.xml"/><Relationship Id="rId5" Type="http://schemas.openxmlformats.org/officeDocument/2006/relationships/image" Target="../media/image20.png"/><Relationship Id="rId4" Type="http://schemas.openxmlformats.org/officeDocument/2006/relationships/image" Target="../media/image17.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5000"/>
            <a:lum/>
          </a:blip>
          <a:srcRect/>
          <a:stretch>
            <a:fillRect t="-13000" b="-13000"/>
          </a:stretch>
        </a:blip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483768" y="5733256"/>
            <a:ext cx="6400800" cy="792088"/>
          </a:xfrm>
        </p:spPr>
        <p:txBody>
          <a:bodyPr/>
          <a:lstStyle/>
          <a:p>
            <a:pPr algn="r"/>
            <a:r>
              <a:rPr lang="fr-FR" i="1" dirty="0" smtClean="0">
                <a:solidFill>
                  <a:srgbClr val="0070C0"/>
                </a:solidFill>
              </a:rPr>
              <a:t>Nicolas VERBOIS</a:t>
            </a:r>
          </a:p>
          <a:p>
            <a:pPr algn="r"/>
            <a:r>
              <a:rPr lang="fr-FR" i="1" dirty="0" smtClean="0">
                <a:solidFill>
                  <a:srgbClr val="0070C0"/>
                </a:solidFill>
              </a:rPr>
              <a:t>PAF 2013-2014</a:t>
            </a:r>
            <a:endParaRPr lang="fr-FR" i="1" dirty="0">
              <a:solidFill>
                <a:srgbClr val="0070C0"/>
              </a:solidFill>
            </a:endParaRPr>
          </a:p>
        </p:txBody>
      </p:sp>
      <p:sp>
        <p:nvSpPr>
          <p:cNvPr id="2" name="Titre 1"/>
          <p:cNvSpPr>
            <a:spLocks noGrp="1"/>
          </p:cNvSpPr>
          <p:nvPr>
            <p:ph type="ctrTitle"/>
          </p:nvPr>
        </p:nvSpPr>
        <p:spPr>
          <a:xfrm>
            <a:off x="827584" y="1340768"/>
            <a:ext cx="7772400" cy="1899642"/>
          </a:xfrm>
          <a:effectLst>
            <a:outerShdw blurRad="50800" dist="38100" dir="13500000" algn="br" rotWithShape="0">
              <a:prstClr val="black">
                <a:alpha val="40000"/>
              </a:prstClr>
            </a:outerShdw>
          </a:effectLst>
        </p:spPr>
        <p:txBody>
          <a:bodyPr>
            <a:normAutofit fontScale="90000"/>
          </a:bodyPr>
          <a:lstStyle/>
          <a:p>
            <a:r>
              <a:rPr lang="fr-FR" sz="5400" b="1" i="1" dirty="0" smtClean="0">
                <a:solidFill>
                  <a:srgbClr val="0070C0"/>
                </a:solidFill>
                <a:latin typeface="Comic Sans MS" pitchFamily="66" charset="0"/>
              </a:rPr>
              <a:t>Enseigner la</a:t>
            </a:r>
            <a:br>
              <a:rPr lang="fr-FR" sz="5400" b="1" i="1" dirty="0" smtClean="0">
                <a:solidFill>
                  <a:srgbClr val="0070C0"/>
                </a:solidFill>
                <a:latin typeface="Comic Sans MS" pitchFamily="66" charset="0"/>
              </a:rPr>
            </a:br>
            <a:r>
              <a:rPr lang="fr-FR" sz="5400" b="1" i="1" dirty="0" smtClean="0">
                <a:solidFill>
                  <a:srgbClr val="0070C0"/>
                </a:solidFill>
                <a:latin typeface="Comic Sans MS" pitchFamily="66" charset="0"/>
              </a:rPr>
              <a:t>Course d’Orientation</a:t>
            </a:r>
            <a:br>
              <a:rPr lang="fr-FR" sz="5400" b="1" i="1" dirty="0" smtClean="0">
                <a:solidFill>
                  <a:srgbClr val="0070C0"/>
                </a:solidFill>
                <a:latin typeface="Comic Sans MS" pitchFamily="66" charset="0"/>
              </a:rPr>
            </a:br>
            <a:r>
              <a:rPr lang="fr-FR" sz="5400" b="1" i="1" dirty="0" smtClean="0">
                <a:solidFill>
                  <a:srgbClr val="0070C0"/>
                </a:solidFill>
                <a:latin typeface="Comic Sans MS" pitchFamily="66" charset="0"/>
              </a:rPr>
              <a:t/>
            </a:r>
            <a:br>
              <a:rPr lang="fr-FR" sz="5400" b="1" i="1" dirty="0" smtClean="0">
                <a:solidFill>
                  <a:srgbClr val="0070C0"/>
                </a:solidFill>
                <a:latin typeface="Comic Sans MS" pitchFamily="66" charset="0"/>
              </a:rPr>
            </a:br>
            <a:r>
              <a:rPr lang="fr-FR" sz="5400" b="1" i="1" dirty="0" smtClean="0">
                <a:solidFill>
                  <a:srgbClr val="0070C0"/>
                </a:solidFill>
                <a:latin typeface="Comic Sans MS" pitchFamily="66" charset="0"/>
              </a:rPr>
              <a:t>Au collège</a:t>
            </a:r>
            <a:endParaRPr lang="fr-FR" sz="5400" b="1" i="1" dirty="0">
              <a:solidFill>
                <a:srgbClr val="0070C0"/>
              </a:solidFill>
              <a:latin typeface="Comic Sans MS" pitchFamily="66" charset="0"/>
            </a:endParaRPr>
          </a:p>
        </p:txBody>
      </p:sp>
      <p:sp>
        <p:nvSpPr>
          <p:cNvPr id="4" name="Rectangle 3"/>
          <p:cNvSpPr/>
          <p:nvPr/>
        </p:nvSpPr>
        <p:spPr>
          <a:xfrm>
            <a:off x="1834767" y="3717032"/>
            <a:ext cx="5710218" cy="1569660"/>
          </a:xfrm>
          <a:prstGeom prst="rect">
            <a:avLst/>
          </a:prstGeom>
          <a:noFill/>
        </p:spPr>
        <p:txBody>
          <a:bodyPr wrap="none" lIns="91440" tIns="45720" rIns="91440" bIns="45720">
            <a:spAutoFit/>
            <a:scene3d>
              <a:camera prst="orthographicFront"/>
              <a:lightRig rig="soft" dir="tl">
                <a:rot lat="0" lon="0" rev="0"/>
              </a:lightRig>
            </a:scene3d>
            <a:sp3d extrusionH="57150" contourW="25400" prstMaterial="matte">
              <a:bevelT w="63500" prst="slope"/>
              <a:bevelB w="82550" h="63500" prst="hardEdge"/>
              <a:extrusionClr>
                <a:srgbClr val="FF0000"/>
              </a:extrusionClr>
              <a:contourClr>
                <a:schemeClr val="accent2">
                  <a:tint val="20000"/>
                </a:schemeClr>
              </a:contourClr>
            </a:sp3d>
          </a:bodyPr>
          <a:lstStyle/>
          <a:p>
            <a:pPr algn="ctr"/>
            <a:r>
              <a:rPr lang="fr-FR" sz="96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NIVEAU 2</a:t>
            </a:r>
            <a:endParaRPr lang="fr-FR" sz="96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100" smtClean="0">
                <a:latin typeface="Comic Sans MS" pitchFamily="66" charset="0"/>
              </a:rPr>
              <a:t>A la fin du cycle </a:t>
            </a:r>
            <a:r>
              <a:rPr lang="fr-FR" b="1" u="sng" smtClean="0">
                <a:solidFill>
                  <a:srgbClr val="0070C0"/>
                </a:solidFill>
                <a:latin typeface="Comic Sans MS" pitchFamily="66" charset="0"/>
              </a:rPr>
              <a:t>nv2</a:t>
            </a:r>
            <a:r>
              <a:rPr lang="fr-FR" smtClean="0">
                <a:latin typeface="Comic Sans MS" pitchFamily="66" charset="0"/>
              </a:rPr>
              <a:t>, </a:t>
            </a:r>
            <a:r>
              <a:rPr lang="fr-FR" sz="3100" smtClean="0">
                <a:latin typeface="Comic Sans MS" pitchFamily="66" charset="0"/>
              </a:rPr>
              <a:t>le</a:t>
            </a:r>
            <a:r>
              <a:rPr lang="fr-FR" smtClean="0">
                <a:latin typeface="Comic Sans MS" pitchFamily="66" charset="0"/>
              </a:rPr>
              <a:t> </a:t>
            </a:r>
            <a:r>
              <a:rPr lang="fr-FR" b="1" u="sng" smtClean="0">
                <a:solidFill>
                  <a:srgbClr val="0070C0"/>
                </a:solidFill>
                <a:latin typeface="Comic Sans MS" pitchFamily="66" charset="0"/>
              </a:rPr>
              <a:t>CTT</a:t>
            </a:r>
            <a:r>
              <a:rPr lang="fr-FR" b="1" u="sng" smtClean="0">
                <a:solidFill>
                  <a:schemeClr val="tx2">
                    <a:lumMod val="60000"/>
                    <a:lumOff val="40000"/>
                  </a:schemeClr>
                </a:solidFill>
                <a:latin typeface="Comic Sans MS" pitchFamily="66" charset="0"/>
              </a:rPr>
              <a:t> </a:t>
            </a:r>
            <a:r>
              <a:rPr lang="fr-FR" sz="1400" smtClean="0">
                <a:solidFill>
                  <a:schemeClr val="tx2">
                    <a:lumMod val="60000"/>
                    <a:lumOff val="40000"/>
                  </a:schemeClr>
                </a:solidFill>
                <a:latin typeface="Comic Sans MS" pitchFamily="66" charset="0"/>
              </a:rPr>
              <a:t>(coureur tout-terrain)</a:t>
            </a:r>
            <a:endParaRPr lang="fr-FR" sz="1400" dirty="0">
              <a:solidFill>
                <a:schemeClr val="tx2">
                  <a:lumMod val="60000"/>
                  <a:lumOff val="40000"/>
                </a:schemeClr>
              </a:solidFill>
              <a:latin typeface="Comic Sans MS" pitchFamily="66" charset="0"/>
            </a:endParaRPr>
          </a:p>
        </p:txBody>
      </p:sp>
      <p:sp>
        <p:nvSpPr>
          <p:cNvPr id="3" name="Espace réservé du contenu 2"/>
          <p:cNvSpPr>
            <a:spLocks noGrp="1"/>
          </p:cNvSpPr>
          <p:nvPr>
            <p:ph sz="half" idx="1"/>
          </p:nvPr>
        </p:nvSpPr>
        <p:spPr>
          <a:xfrm>
            <a:off x="457200" y="1600200"/>
            <a:ext cx="8291264" cy="4997152"/>
          </a:xfrm>
        </p:spPr>
        <p:txBody>
          <a:bodyPr>
            <a:normAutofit/>
          </a:bodyPr>
          <a:lstStyle/>
          <a:p>
            <a:pPr lvl="0"/>
            <a:r>
              <a:rPr lang="fr-FR" smtClean="0"/>
              <a:t>Comme pour le niveau 1, pratique en sécurité, se déplace grâce aux routes, chemins, sentiers et objets particuliers.</a:t>
            </a:r>
          </a:p>
          <a:p>
            <a:pPr lvl="0">
              <a:buNone/>
            </a:pPr>
            <a:endParaRPr lang="fr-FR" smtClean="0"/>
          </a:p>
          <a:p>
            <a:pPr lvl="0"/>
            <a:r>
              <a:rPr lang="fr-FR" smtClean="0"/>
              <a:t>Il utilise également </a:t>
            </a:r>
            <a:r>
              <a:rPr lang="fr-FR" u="sng" smtClean="0"/>
              <a:t>les éléments simples de relief </a:t>
            </a:r>
            <a:r>
              <a:rPr lang="fr-FR" smtClean="0"/>
              <a:t>(fossé, butte…) </a:t>
            </a:r>
            <a:r>
              <a:rPr lang="fr-FR" u="sng" smtClean="0"/>
              <a:t>et de végétation</a:t>
            </a:r>
            <a:r>
              <a:rPr lang="fr-FR" smtClean="0"/>
              <a:t> (limite de végétation, arbre particulier…) pour se repérer.</a:t>
            </a:r>
          </a:p>
          <a:p>
            <a:pPr lvl="0">
              <a:buNone/>
            </a:pPr>
            <a:endParaRPr lang="fr-FR" smtClean="0"/>
          </a:p>
          <a:p>
            <a:pPr lvl="0"/>
            <a:r>
              <a:rPr lang="fr-FR" smtClean="0"/>
              <a:t>Il doit être </a:t>
            </a:r>
            <a:r>
              <a:rPr lang="fr-FR" u="sng" smtClean="0"/>
              <a:t>rapide</a:t>
            </a:r>
            <a:r>
              <a:rPr lang="fr-FR" smtClean="0"/>
              <a:t> en </a:t>
            </a:r>
            <a:r>
              <a:rPr lang="fr-FR" u="sng" smtClean="0"/>
              <a:t>gérant ses allures</a:t>
            </a:r>
            <a:r>
              <a:rPr lang="fr-FR" smtClean="0"/>
              <a:t> en fonction du terrain et du moment du déplacement.</a:t>
            </a:r>
          </a:p>
          <a:p>
            <a:pPr>
              <a:buNone/>
            </a:pPr>
            <a:endParaRPr lang="fr-FR" dirty="0"/>
          </a:p>
        </p:txBody>
      </p:sp>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1600200"/>
            <a:ext cx="8291264" cy="4997152"/>
          </a:xfrm>
        </p:spPr>
        <p:txBody>
          <a:bodyPr>
            <a:normAutofit/>
          </a:bodyPr>
          <a:lstStyle/>
          <a:p>
            <a:pPr lvl="0"/>
            <a:endParaRPr lang="fr-FR" dirty="0" smtClean="0"/>
          </a:p>
          <a:p>
            <a:pPr lvl="0">
              <a:buNone/>
            </a:pPr>
            <a:endParaRPr lang="fr-FR" dirty="0" smtClean="0"/>
          </a:p>
          <a:p>
            <a:pPr lvl="0"/>
            <a:endParaRPr lang="fr-FR" dirty="0" smtClean="0"/>
          </a:p>
          <a:p>
            <a:pPr lvl="0">
              <a:buNone/>
            </a:pPr>
            <a:endParaRPr lang="fr-FR" dirty="0" smtClean="0"/>
          </a:p>
          <a:p>
            <a:pPr lvl="0"/>
            <a:endParaRPr lang="fr-FR" dirty="0" smtClean="0"/>
          </a:p>
          <a:p>
            <a:pPr lvl="0">
              <a:buNone/>
            </a:pPr>
            <a:endParaRPr lang="fr-FR" dirty="0" smtClean="0"/>
          </a:p>
          <a:p>
            <a:pPr lvl="0"/>
            <a:endParaRPr lang="fr-FR" dirty="0" smtClean="0"/>
          </a:p>
          <a:p>
            <a:pPr>
              <a:buNone/>
            </a:pPr>
            <a:endParaRPr lang="fr-FR" dirty="0"/>
          </a:p>
        </p:txBody>
      </p:sp>
      <p:pic>
        <p:nvPicPr>
          <p:cNvPr id="5" name="Image 4" descr="C:\Users\sev\Desktop\complete nv2018.jpg"/>
          <p:cNvPicPr/>
          <p:nvPr/>
        </p:nvPicPr>
        <p:blipFill>
          <a:blip r:embed="rId3" cstate="print"/>
          <a:srcRect l="33607" t="6596" b="54930"/>
          <a:stretch>
            <a:fillRect/>
          </a:stretch>
        </p:blipFill>
        <p:spPr bwMode="auto">
          <a:xfrm>
            <a:off x="395536" y="332656"/>
            <a:ext cx="8604448" cy="6192688"/>
          </a:xfrm>
          <a:prstGeom prst="rect">
            <a:avLst/>
          </a:prstGeom>
          <a:noFill/>
          <a:ln w="9525">
            <a:noFill/>
            <a:miter lim="800000"/>
            <a:headEnd/>
            <a:tailEnd/>
          </a:ln>
        </p:spPr>
      </p:pic>
      <p:sp>
        <p:nvSpPr>
          <p:cNvPr id="4" name="Ellipse 3"/>
          <p:cNvSpPr/>
          <p:nvPr/>
        </p:nvSpPr>
        <p:spPr>
          <a:xfrm>
            <a:off x="2843808" y="3933056"/>
            <a:ext cx="360040" cy="360040"/>
          </a:xfrm>
          <a:prstGeom prst="ellipse">
            <a:avLst/>
          </a:prstGeom>
          <a:noFill/>
          <a:ln w="508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79512" y="188640"/>
            <a:ext cx="2448272" cy="2031325"/>
          </a:xfrm>
          <a:prstGeom prst="rect">
            <a:avLst/>
          </a:prstGeom>
          <a:solidFill>
            <a:srgbClr val="FFFF00"/>
          </a:solidFill>
          <a:ln>
            <a:gradFill>
              <a:gsLst>
                <a:gs pos="0">
                  <a:schemeClr val="accent5">
                    <a:lumMod val="50000"/>
                  </a:schemeClr>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pPr>
              <a:buFont typeface="Arial" pitchFamily="34" charset="0"/>
              <a:buChar char="•"/>
            </a:pPr>
            <a:r>
              <a:rPr lang="fr-FR" dirty="0" smtClean="0"/>
              <a:t>En groupe, il doit trouver des balises situées à 4-5 points de décision (250m). </a:t>
            </a:r>
          </a:p>
          <a:p>
            <a:pPr>
              <a:buFont typeface="Arial" pitchFamily="34" charset="0"/>
              <a:buChar char="•"/>
            </a:pPr>
            <a:r>
              <a:rPr lang="fr-FR" dirty="0" smtClean="0"/>
              <a:t>Balises  également proches d’éléments de </a:t>
            </a:r>
            <a:r>
              <a:rPr lang="fr-FR" u="sng" dirty="0" smtClean="0"/>
              <a:t>reliefs</a:t>
            </a:r>
            <a:r>
              <a:rPr lang="fr-FR" dirty="0" smtClean="0"/>
              <a:t> ou de </a:t>
            </a:r>
            <a:r>
              <a:rPr lang="fr-FR" u="sng" dirty="0" smtClean="0"/>
              <a:t>végétation</a:t>
            </a:r>
            <a:r>
              <a:rPr lang="fr-FR" dirty="0" smtClean="0"/>
              <a:t>.</a:t>
            </a:r>
          </a:p>
        </p:txBody>
      </p:sp>
      <p:pic>
        <p:nvPicPr>
          <p:cNvPr id="7" name="Picture 2" descr="C:\Users\sev\AppData\Local\Microsoft\Windows\Temporary Internet Files\Content.IE5\1CBJI68B\MC900434403[2].wmf"/>
          <p:cNvPicPr>
            <a:picLocks noChangeAspect="1" noChangeArrowheads="1"/>
          </p:cNvPicPr>
          <p:nvPr/>
        </p:nvPicPr>
        <p:blipFill>
          <a:blip r:embed="rId4" cstate="print"/>
          <a:srcRect/>
          <a:stretch>
            <a:fillRect/>
          </a:stretch>
        </p:blipFill>
        <p:spPr bwMode="auto">
          <a:xfrm>
            <a:off x="5436096" y="3717032"/>
            <a:ext cx="360040" cy="504392"/>
          </a:xfrm>
          <a:prstGeom prst="rect">
            <a:avLst/>
          </a:prstGeom>
          <a:noFill/>
        </p:spPr>
      </p:pic>
      <p:sp>
        <p:nvSpPr>
          <p:cNvPr id="8" name="Triangle isocèle 7"/>
          <p:cNvSpPr/>
          <p:nvPr/>
        </p:nvSpPr>
        <p:spPr>
          <a:xfrm>
            <a:off x="4788024" y="1484784"/>
            <a:ext cx="360040" cy="360040"/>
          </a:xfrm>
          <a:prstGeom prst="triangle">
            <a:avLst/>
          </a:prstGeom>
          <a:noFill/>
          <a:ln w="508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2843808" y="4293096"/>
            <a:ext cx="360040" cy="369332"/>
          </a:xfrm>
          <a:prstGeom prst="rect">
            <a:avLst/>
          </a:prstGeom>
          <a:noFill/>
        </p:spPr>
        <p:txBody>
          <a:bodyPr wrap="square" rtlCol="0">
            <a:spAutoFit/>
          </a:bodyPr>
          <a:lstStyle/>
          <a:p>
            <a:r>
              <a:rPr lang="fr-FR" dirty="0" smtClean="0">
                <a:solidFill>
                  <a:srgbClr val="FF0000"/>
                </a:solidFill>
                <a:effectLst>
                  <a:outerShdw blurRad="38100" dist="38100" dir="2700000" algn="tl">
                    <a:srgbClr val="000000">
                      <a:alpha val="43137"/>
                    </a:srgbClr>
                  </a:outerShdw>
                </a:effectLst>
              </a:rPr>
              <a:t>1</a:t>
            </a:r>
            <a:endParaRPr lang="fr-FR" dirty="0">
              <a:solidFill>
                <a:srgbClr val="FF0000"/>
              </a:solidFill>
              <a:effectLst>
                <a:outerShdw blurRad="38100" dist="38100" dir="2700000" algn="tl">
                  <a:srgbClr val="000000">
                    <a:alpha val="43137"/>
                  </a:srgbClr>
                </a:outerShdw>
              </a:effectLst>
            </a:endParaRPr>
          </a:p>
        </p:txBody>
      </p:sp>
      <p:sp>
        <p:nvSpPr>
          <p:cNvPr id="10" name="Ellipse 9"/>
          <p:cNvSpPr/>
          <p:nvPr/>
        </p:nvSpPr>
        <p:spPr>
          <a:xfrm>
            <a:off x="5148064" y="4365104"/>
            <a:ext cx="360040" cy="360040"/>
          </a:xfrm>
          <a:prstGeom prst="ellipse">
            <a:avLst/>
          </a:prstGeom>
          <a:noFill/>
          <a:ln w="508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6804248" y="3356992"/>
            <a:ext cx="360040" cy="360040"/>
          </a:xfrm>
          <a:prstGeom prst="ellipse">
            <a:avLst/>
          </a:prstGeom>
          <a:noFill/>
          <a:ln w="508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7092280" y="1268760"/>
            <a:ext cx="360040" cy="360040"/>
          </a:xfrm>
          <a:prstGeom prst="ellipse">
            <a:avLst/>
          </a:prstGeom>
          <a:noFill/>
          <a:ln w="508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5580112" y="4509120"/>
            <a:ext cx="360040" cy="369332"/>
          </a:xfrm>
          <a:prstGeom prst="rect">
            <a:avLst/>
          </a:prstGeom>
          <a:noFill/>
        </p:spPr>
        <p:txBody>
          <a:bodyPr wrap="square" rtlCol="0">
            <a:spAutoFit/>
          </a:bodyPr>
          <a:lstStyle/>
          <a:p>
            <a:r>
              <a:rPr lang="fr-FR" dirty="0" smtClean="0">
                <a:solidFill>
                  <a:srgbClr val="FF0000"/>
                </a:solidFill>
                <a:effectLst>
                  <a:outerShdw blurRad="38100" dist="38100" dir="2700000" algn="tl">
                    <a:srgbClr val="000000">
                      <a:alpha val="43137"/>
                    </a:srgbClr>
                  </a:outerShdw>
                </a:effectLst>
              </a:rPr>
              <a:t>2</a:t>
            </a:r>
            <a:endParaRPr lang="fr-FR" dirty="0">
              <a:solidFill>
                <a:srgbClr val="FF0000"/>
              </a:solidFill>
              <a:effectLst>
                <a:outerShdw blurRad="38100" dist="38100" dir="2700000" algn="tl">
                  <a:srgbClr val="000000">
                    <a:alpha val="43137"/>
                  </a:srgbClr>
                </a:outerShdw>
              </a:effectLst>
            </a:endParaRPr>
          </a:p>
        </p:txBody>
      </p:sp>
      <p:sp>
        <p:nvSpPr>
          <p:cNvPr id="14" name="ZoneTexte 13"/>
          <p:cNvSpPr txBox="1"/>
          <p:nvPr/>
        </p:nvSpPr>
        <p:spPr>
          <a:xfrm>
            <a:off x="6732240" y="2996952"/>
            <a:ext cx="360040" cy="369332"/>
          </a:xfrm>
          <a:prstGeom prst="rect">
            <a:avLst/>
          </a:prstGeom>
          <a:noFill/>
        </p:spPr>
        <p:txBody>
          <a:bodyPr wrap="square" rtlCol="0">
            <a:spAutoFit/>
          </a:bodyPr>
          <a:lstStyle/>
          <a:p>
            <a:r>
              <a:rPr lang="fr-FR" dirty="0" smtClean="0">
                <a:solidFill>
                  <a:srgbClr val="FF0000"/>
                </a:solidFill>
                <a:effectLst>
                  <a:outerShdw blurRad="38100" dist="38100" dir="2700000" algn="tl">
                    <a:srgbClr val="000000">
                      <a:alpha val="43137"/>
                    </a:srgbClr>
                  </a:outerShdw>
                </a:effectLst>
              </a:rPr>
              <a:t>3</a:t>
            </a:r>
            <a:endParaRPr lang="fr-FR" dirty="0">
              <a:solidFill>
                <a:srgbClr val="FF0000"/>
              </a:solidFill>
              <a:effectLst>
                <a:outerShdw blurRad="38100" dist="38100" dir="2700000" algn="tl">
                  <a:srgbClr val="000000">
                    <a:alpha val="43137"/>
                  </a:srgbClr>
                </a:outerShdw>
              </a:effectLst>
            </a:endParaRPr>
          </a:p>
        </p:txBody>
      </p:sp>
      <p:sp>
        <p:nvSpPr>
          <p:cNvPr id="15" name="ZoneTexte 14"/>
          <p:cNvSpPr txBox="1"/>
          <p:nvPr/>
        </p:nvSpPr>
        <p:spPr>
          <a:xfrm>
            <a:off x="7452320" y="1268760"/>
            <a:ext cx="360040" cy="369332"/>
          </a:xfrm>
          <a:prstGeom prst="rect">
            <a:avLst/>
          </a:prstGeom>
          <a:noFill/>
        </p:spPr>
        <p:txBody>
          <a:bodyPr wrap="square" rtlCol="0">
            <a:spAutoFit/>
          </a:bodyPr>
          <a:lstStyle/>
          <a:p>
            <a:r>
              <a:rPr lang="fr-FR" dirty="0" smtClean="0">
                <a:solidFill>
                  <a:srgbClr val="FF0000"/>
                </a:solidFill>
                <a:effectLst>
                  <a:outerShdw blurRad="38100" dist="38100" dir="2700000" algn="tl">
                    <a:srgbClr val="000000">
                      <a:alpha val="43137"/>
                    </a:srgbClr>
                  </a:outerShdw>
                </a:effectLst>
              </a:rPr>
              <a:t>4</a:t>
            </a:r>
            <a:endParaRPr lang="fr-FR" dirty="0">
              <a:solidFill>
                <a:srgbClr val="FF0000"/>
              </a:solidFill>
              <a:effectLst>
                <a:outerShdw blurRad="38100" dist="38100" dir="2700000" algn="tl">
                  <a:srgbClr val="000000">
                    <a:alpha val="43137"/>
                  </a:srgbClr>
                </a:outerShdw>
              </a:effectLst>
            </a:endParaRPr>
          </a:p>
        </p:txBody>
      </p:sp>
      <p:sp>
        <p:nvSpPr>
          <p:cNvPr id="17" name="ZoneTexte 16"/>
          <p:cNvSpPr txBox="1"/>
          <p:nvPr/>
        </p:nvSpPr>
        <p:spPr>
          <a:xfrm>
            <a:off x="539552" y="3356992"/>
            <a:ext cx="2448272" cy="2862322"/>
          </a:xfrm>
          <a:prstGeom prst="rect">
            <a:avLst/>
          </a:prstGeom>
          <a:solidFill>
            <a:schemeClr val="accent1">
              <a:lumMod val="40000"/>
              <a:lumOff val="60000"/>
            </a:schemeClr>
          </a:solidFill>
        </p:spPr>
        <p:txBody>
          <a:bodyPr wrap="square" rtlCol="0">
            <a:spAutoFit/>
          </a:bodyPr>
          <a:lstStyle/>
          <a:p>
            <a:r>
              <a:rPr lang="fr-FR" b="1" u="sng" dirty="0" smtClean="0">
                <a:solidFill>
                  <a:srgbClr val="FF0000"/>
                </a:solidFill>
              </a:rPr>
              <a:t>Ce qui change au niveau orientation:</a:t>
            </a:r>
          </a:p>
          <a:p>
            <a:pPr>
              <a:buFont typeface="Arial" pitchFamily="34" charset="0"/>
              <a:buChar char="•"/>
            </a:pPr>
            <a:r>
              <a:rPr lang="fr-FR" dirty="0" smtClean="0"/>
              <a:t>Doit quitter les axes principaux en choisissant un </a:t>
            </a:r>
            <a:r>
              <a:rPr lang="fr-FR" u="sng" dirty="0" smtClean="0"/>
              <a:t>point d’attaque</a:t>
            </a:r>
            <a:r>
              <a:rPr lang="fr-FR" dirty="0" smtClean="0"/>
              <a:t> sûr et proche du poste </a:t>
            </a:r>
            <a:r>
              <a:rPr lang="fr-FR" i="1" dirty="0" smtClean="0">
                <a:solidFill>
                  <a:schemeClr val="accent2">
                    <a:lumMod val="75000"/>
                  </a:schemeClr>
                </a:solidFill>
              </a:rPr>
              <a:t>(ici ce sera l’atelier sportif pour se diriger vers la limite de végétation).</a:t>
            </a:r>
          </a:p>
        </p:txBody>
      </p:sp>
      <p:cxnSp>
        <p:nvCxnSpPr>
          <p:cNvPr id="20" name="Connecteur droit avec flèche 19"/>
          <p:cNvCxnSpPr/>
          <p:nvPr/>
        </p:nvCxnSpPr>
        <p:spPr>
          <a:xfrm>
            <a:off x="4932040" y="4149080"/>
            <a:ext cx="504056" cy="72008"/>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5580112" y="2060848"/>
            <a:ext cx="1008112" cy="1440160"/>
          </a:xfrm>
          <a:prstGeom prst="straightConnector1">
            <a:avLst/>
          </a:prstGeom>
          <a:ln w="635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V="1">
            <a:off x="2843808" y="4437112"/>
            <a:ext cx="2088232" cy="1152128"/>
          </a:xfrm>
          <a:prstGeom prst="straightConnector1">
            <a:avLst/>
          </a:prstGeom>
          <a:ln w="635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3131840" y="332656"/>
            <a:ext cx="2448272" cy="1754326"/>
          </a:xfrm>
          <a:prstGeom prst="rect">
            <a:avLst/>
          </a:prstGeom>
          <a:solidFill>
            <a:schemeClr val="accent1">
              <a:lumMod val="40000"/>
              <a:lumOff val="60000"/>
            </a:schemeClr>
          </a:solidFill>
        </p:spPr>
        <p:txBody>
          <a:bodyPr wrap="square" rtlCol="0">
            <a:spAutoFit/>
          </a:bodyPr>
          <a:lstStyle/>
          <a:p>
            <a:r>
              <a:rPr lang="fr-FR" dirty="0" smtClean="0"/>
              <a:t>Au niveau de la construction de l’itinéraire, sur une grande partie du parcours, c’est </a:t>
            </a:r>
            <a:r>
              <a:rPr lang="fr-FR" b="1" u="sng" dirty="0" smtClean="0"/>
              <a:t>comme le GPS</a:t>
            </a:r>
            <a:r>
              <a:rPr lang="fr-FR" dirty="0" smtClean="0"/>
              <a:t>!</a:t>
            </a:r>
          </a:p>
        </p:txBody>
      </p:sp>
      <p:sp>
        <p:nvSpPr>
          <p:cNvPr id="18" name="ZoneTexte 17"/>
          <p:cNvSpPr txBox="1"/>
          <p:nvPr/>
        </p:nvSpPr>
        <p:spPr>
          <a:xfrm>
            <a:off x="3707904" y="188640"/>
            <a:ext cx="2448272" cy="4524315"/>
          </a:xfrm>
          <a:prstGeom prst="rect">
            <a:avLst/>
          </a:prstGeom>
          <a:solidFill>
            <a:schemeClr val="accent1">
              <a:lumMod val="40000"/>
              <a:lumOff val="60000"/>
            </a:schemeClr>
          </a:solidFill>
        </p:spPr>
        <p:txBody>
          <a:bodyPr wrap="square" rtlCol="0">
            <a:spAutoFit/>
          </a:bodyPr>
          <a:lstStyle/>
          <a:p>
            <a:r>
              <a:rPr lang="fr-FR" b="1" u="sng" dirty="0" smtClean="0">
                <a:solidFill>
                  <a:srgbClr val="FF0000"/>
                </a:solidFill>
              </a:rPr>
              <a:t>Ce qui change au niveau course:</a:t>
            </a:r>
          </a:p>
          <a:p>
            <a:pPr>
              <a:buFont typeface="Arial" pitchFamily="34" charset="0"/>
              <a:buChar char="•"/>
            </a:pPr>
            <a:r>
              <a:rPr lang="fr-FR" dirty="0" smtClean="0"/>
              <a:t>Court entre 2 points de décisions « sûrs »; ralentit voire s’arrête pour prendre une décision, vérifier.</a:t>
            </a:r>
          </a:p>
          <a:p>
            <a:pPr>
              <a:buFont typeface="Arial" pitchFamily="34" charset="0"/>
              <a:buChar char="•"/>
            </a:pPr>
            <a:r>
              <a:rPr lang="fr-FR" dirty="0" smtClean="0"/>
              <a:t>Etre rapide même en dehors des chemins (motricité spécifique, </a:t>
            </a:r>
            <a:r>
              <a:rPr lang="fr-FR" i="1" dirty="0" smtClean="0">
                <a:solidFill>
                  <a:schemeClr val="accent2">
                    <a:lumMod val="75000"/>
                  </a:schemeClr>
                </a:solidFill>
              </a:rPr>
              <a:t>ici par exemple progresser rapidement dans le fossé).</a:t>
            </a:r>
          </a:p>
          <a:p>
            <a:pPr>
              <a:buFont typeface="Arial" pitchFamily="34" charset="0"/>
              <a:buChar char="•"/>
            </a:pPr>
            <a:r>
              <a:rPr lang="fr-FR" dirty="0" smtClean="0"/>
              <a:t>Gestion de l’effort, lucidité si parcours plus long.</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6"/>
                                        </p:tgtEl>
                                        <p:attrNameLst>
                                          <p:attrName>ppt_x</p:attrName>
                                        </p:attrNameLst>
                                      </p:cBhvr>
                                      <p:tavLst>
                                        <p:tav tm="0">
                                          <p:val>
                                            <p:strVal val="ppt_x"/>
                                          </p:val>
                                        </p:tav>
                                        <p:tav tm="100000">
                                          <p:val>
                                            <p:strVal val="ppt_x"/>
                                          </p:val>
                                        </p:tav>
                                      </p:tavLst>
                                    </p:anim>
                                    <p:anim calcmode="lin" valueType="num">
                                      <p:cBhvr additive="base">
                                        <p:cTn id="25" dur="500"/>
                                        <p:tgtEl>
                                          <p:spTgt spid="16"/>
                                        </p:tgtEl>
                                        <p:attrNameLst>
                                          <p:attrName>ppt_y</p:attrName>
                                        </p:attrNameLst>
                                      </p:cBhvr>
                                      <p:tavLst>
                                        <p:tav tm="0">
                                          <p:val>
                                            <p:strVal val="ppt_y"/>
                                          </p:val>
                                        </p:tav>
                                        <p:tav tm="100000">
                                          <p:val>
                                            <p:strVal val="1+ppt_h/2"/>
                                          </p:val>
                                        </p:tav>
                                      </p:tavLst>
                                    </p:anim>
                                    <p:set>
                                      <p:cBhvr>
                                        <p:cTn id="26" dur="1" fill="hold">
                                          <p:stCondLst>
                                            <p:cond delay="4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cTn>
                              </p:par>
                              <p:par>
                                <p:cTn id="51" presetID="2" presetClass="exit" presetSubtype="4" fill="hold" nodeType="withEffect">
                                  <p:stCondLst>
                                    <p:cond delay="0"/>
                                  </p:stCondLst>
                                  <p:childTnLst>
                                    <p:anim calcmode="lin" valueType="num">
                                      <p:cBhvr additive="base">
                                        <p:cTn id="52" dur="500"/>
                                        <p:tgtEl>
                                          <p:spTgt spid="23"/>
                                        </p:tgtEl>
                                        <p:attrNameLst>
                                          <p:attrName>ppt_x</p:attrName>
                                        </p:attrNameLst>
                                      </p:cBhvr>
                                      <p:tavLst>
                                        <p:tav tm="0">
                                          <p:val>
                                            <p:strVal val="ppt_x"/>
                                          </p:val>
                                        </p:tav>
                                        <p:tav tm="100000">
                                          <p:val>
                                            <p:strVal val="ppt_x"/>
                                          </p:val>
                                        </p:tav>
                                      </p:tavLst>
                                    </p:anim>
                                    <p:anim calcmode="lin" valueType="num">
                                      <p:cBhvr additive="base">
                                        <p:cTn id="53" dur="500"/>
                                        <p:tgtEl>
                                          <p:spTgt spid="23"/>
                                        </p:tgtEl>
                                        <p:attrNameLst>
                                          <p:attrName>ppt_y</p:attrName>
                                        </p:attrNameLst>
                                      </p:cBhvr>
                                      <p:tavLst>
                                        <p:tav tm="0">
                                          <p:val>
                                            <p:strVal val="ppt_y"/>
                                          </p:val>
                                        </p:tav>
                                        <p:tav tm="100000">
                                          <p:val>
                                            <p:strVal val="1+ppt_h/2"/>
                                          </p:val>
                                        </p:tav>
                                      </p:tavLst>
                                    </p:anim>
                                    <p:set>
                                      <p:cBhvr>
                                        <p:cTn id="54" dur="1" fill="hold">
                                          <p:stCondLst>
                                            <p:cond delay="499"/>
                                          </p:stCondLst>
                                        </p:cTn>
                                        <p:tgtEl>
                                          <p:spTgt spid="23"/>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0"/>
                                        </p:tgtEl>
                                        <p:attrNameLst>
                                          <p:attrName>ppt_x</p:attrName>
                                        </p:attrNameLst>
                                      </p:cBhvr>
                                      <p:tavLst>
                                        <p:tav tm="0">
                                          <p:val>
                                            <p:strVal val="ppt_x"/>
                                          </p:val>
                                        </p:tav>
                                        <p:tav tm="100000">
                                          <p:val>
                                            <p:strVal val="ppt_x"/>
                                          </p:val>
                                        </p:tav>
                                      </p:tavLst>
                                    </p:anim>
                                    <p:anim calcmode="lin" valueType="num">
                                      <p:cBhvr additive="base">
                                        <p:cTn id="57" dur="500"/>
                                        <p:tgtEl>
                                          <p:spTgt spid="20"/>
                                        </p:tgtEl>
                                        <p:attrNameLst>
                                          <p:attrName>ppt_y</p:attrName>
                                        </p:attrNameLst>
                                      </p:cBhvr>
                                      <p:tavLst>
                                        <p:tav tm="0">
                                          <p:val>
                                            <p:strVal val="ppt_y"/>
                                          </p:val>
                                        </p:tav>
                                        <p:tav tm="100000">
                                          <p:val>
                                            <p:strVal val="1+ppt_h/2"/>
                                          </p:val>
                                        </p:tav>
                                      </p:tavLst>
                                    </p:anim>
                                    <p:set>
                                      <p:cBhvr>
                                        <p:cTn id="58" dur="1" fill="hold">
                                          <p:stCondLst>
                                            <p:cond delay="499"/>
                                          </p:stCondLst>
                                        </p:cTn>
                                        <p:tgtEl>
                                          <p:spTgt spid="20"/>
                                        </p:tgtEl>
                                        <p:attrNameLst>
                                          <p:attrName>style.visibility</p:attrName>
                                        </p:attrNameLst>
                                      </p:cBhvr>
                                      <p:to>
                                        <p:strVal val="hidden"/>
                                      </p:to>
                                    </p:set>
                                  </p:childTnLst>
                                </p:cTn>
                              </p:par>
                              <p:par>
                                <p:cTn id="59" presetID="2" presetClass="exit" presetSubtype="4" fill="hold" nodeType="withEffect">
                                  <p:stCondLst>
                                    <p:cond delay="0"/>
                                  </p:stCondLst>
                                  <p:childTnLst>
                                    <p:anim calcmode="lin" valueType="num">
                                      <p:cBhvr additive="base">
                                        <p:cTn id="60" dur="500"/>
                                        <p:tgtEl>
                                          <p:spTgt spid="7"/>
                                        </p:tgtEl>
                                        <p:attrNameLst>
                                          <p:attrName>ppt_x</p:attrName>
                                        </p:attrNameLst>
                                      </p:cBhvr>
                                      <p:tavLst>
                                        <p:tav tm="0">
                                          <p:val>
                                            <p:strVal val="ppt_x"/>
                                          </p:val>
                                        </p:tav>
                                        <p:tav tm="100000">
                                          <p:val>
                                            <p:strVal val="ppt_x"/>
                                          </p:val>
                                        </p:tav>
                                      </p:tavLst>
                                    </p:anim>
                                    <p:anim calcmode="lin" valueType="num">
                                      <p:cBhvr additive="base">
                                        <p:cTn id="61" dur="500"/>
                                        <p:tgtEl>
                                          <p:spTgt spid="7"/>
                                        </p:tgtEl>
                                        <p:attrNameLst>
                                          <p:attrName>ppt_y</p:attrName>
                                        </p:attrNameLst>
                                      </p:cBhvr>
                                      <p:tavLst>
                                        <p:tav tm="0">
                                          <p:val>
                                            <p:strVal val="ppt_y"/>
                                          </p:val>
                                        </p:tav>
                                        <p:tav tm="100000">
                                          <p:val>
                                            <p:strVal val="1+ppt_h/2"/>
                                          </p:val>
                                        </p:tav>
                                      </p:tavLst>
                                    </p:anim>
                                    <p:set>
                                      <p:cBhvr>
                                        <p:cTn id="62" dur="1" fill="hold">
                                          <p:stCondLst>
                                            <p:cond delay="499"/>
                                          </p:stCondLst>
                                        </p:cTn>
                                        <p:tgtEl>
                                          <p:spTgt spid="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grpId="1" nodeType="clickEffect">
                                  <p:stCondLst>
                                    <p:cond delay="0"/>
                                  </p:stCondLst>
                                  <p:childTnLst>
                                    <p:anim calcmode="lin" valueType="num">
                                      <p:cBhvr additive="base">
                                        <p:cTn id="76" dur="500"/>
                                        <p:tgtEl>
                                          <p:spTgt spid="18"/>
                                        </p:tgtEl>
                                        <p:attrNameLst>
                                          <p:attrName>ppt_x</p:attrName>
                                        </p:attrNameLst>
                                      </p:cBhvr>
                                      <p:tavLst>
                                        <p:tav tm="0">
                                          <p:val>
                                            <p:strVal val="ppt_x"/>
                                          </p:val>
                                        </p:tav>
                                        <p:tav tm="100000">
                                          <p:val>
                                            <p:strVal val="ppt_x"/>
                                          </p:val>
                                        </p:tav>
                                      </p:tavLst>
                                    </p:anim>
                                    <p:anim calcmode="lin" valueType="num">
                                      <p:cBhvr additive="base">
                                        <p:cTn id="77" dur="500"/>
                                        <p:tgtEl>
                                          <p:spTgt spid="18"/>
                                        </p:tgtEl>
                                        <p:attrNameLst>
                                          <p:attrName>ppt_y</p:attrName>
                                        </p:attrNameLst>
                                      </p:cBhvr>
                                      <p:tavLst>
                                        <p:tav tm="0">
                                          <p:val>
                                            <p:strVal val="ppt_y"/>
                                          </p:val>
                                        </p:tav>
                                        <p:tav tm="100000">
                                          <p:val>
                                            <p:strVal val="1+ppt_h/2"/>
                                          </p:val>
                                        </p:tav>
                                      </p:tavLst>
                                    </p:anim>
                                    <p:set>
                                      <p:cBhvr>
                                        <p:cTn id="78" dur="1" fill="hold">
                                          <p:stCondLst>
                                            <p:cond delay="499"/>
                                          </p:stCondLst>
                                        </p:cTn>
                                        <p:tgtEl>
                                          <p:spTgt spid="18"/>
                                        </p:tgtEl>
                                        <p:attrNameLst>
                                          <p:attrName>style.visibility</p:attrName>
                                        </p:attrNameLst>
                                      </p:cBhvr>
                                      <p:to>
                                        <p:strVal val="hidden"/>
                                      </p:to>
                                    </p:set>
                                  </p:childTnLst>
                                </p:cTn>
                              </p:par>
                              <p:par>
                                <p:cTn id="79" presetID="2" presetClass="exit" presetSubtype="4" fill="hold" nodeType="withEffect">
                                  <p:stCondLst>
                                    <p:cond delay="0"/>
                                  </p:stCondLst>
                                  <p:childTnLst>
                                    <p:anim calcmode="lin" valueType="num">
                                      <p:cBhvr additive="base">
                                        <p:cTn id="80" dur="500"/>
                                        <p:tgtEl>
                                          <p:spTgt spid="22"/>
                                        </p:tgtEl>
                                        <p:attrNameLst>
                                          <p:attrName>ppt_x</p:attrName>
                                        </p:attrNameLst>
                                      </p:cBhvr>
                                      <p:tavLst>
                                        <p:tav tm="0">
                                          <p:val>
                                            <p:strVal val="ppt_x"/>
                                          </p:val>
                                        </p:tav>
                                        <p:tav tm="100000">
                                          <p:val>
                                            <p:strVal val="ppt_x"/>
                                          </p:val>
                                        </p:tav>
                                      </p:tavLst>
                                    </p:anim>
                                    <p:anim calcmode="lin" valueType="num">
                                      <p:cBhvr additive="base">
                                        <p:cTn id="81" dur="500"/>
                                        <p:tgtEl>
                                          <p:spTgt spid="22"/>
                                        </p:tgtEl>
                                        <p:attrNameLst>
                                          <p:attrName>ppt_y</p:attrName>
                                        </p:attrNameLst>
                                      </p:cBhvr>
                                      <p:tavLst>
                                        <p:tav tm="0">
                                          <p:val>
                                            <p:strVal val="ppt_y"/>
                                          </p:val>
                                        </p:tav>
                                        <p:tav tm="100000">
                                          <p:val>
                                            <p:strVal val="1+ppt_h/2"/>
                                          </p:val>
                                        </p:tav>
                                      </p:tavLst>
                                    </p:anim>
                                    <p:set>
                                      <p:cBhvr>
                                        <p:cTn id="8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7" grpId="0" animBg="1"/>
      <p:bldP spid="17" grpId="1" animBg="1"/>
      <p:bldP spid="16" grpId="0" animBg="1"/>
      <p:bldP spid="16" grpId="1" animBg="1"/>
      <p:bldP spid="18" grpId="0" animBg="1"/>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332656"/>
            <a:ext cx="8229600" cy="5760640"/>
          </a:xfrm>
          <a:effectLst>
            <a:outerShdw blurRad="50800" dist="38100" dir="18900000" algn="bl" rotWithShape="0">
              <a:prstClr val="black">
                <a:alpha val="40000"/>
              </a:prstClr>
            </a:outerShdw>
          </a:effectLst>
        </p:spPr>
        <p:txBody>
          <a:bodyPr>
            <a:normAutofit/>
          </a:bodyPr>
          <a:lstStyle/>
          <a:p>
            <a:pPr algn="ctr"/>
            <a:r>
              <a:rPr lang="fr-FR" sz="6000" dirty="0" smtClean="0">
                <a:solidFill>
                  <a:srgbClr val="002060"/>
                </a:solidFill>
                <a:latin typeface="Forte" pitchFamily="66" charset="0"/>
              </a:rPr>
              <a:t>Comment construire son CYCLE nv2? </a:t>
            </a:r>
            <a:br>
              <a:rPr lang="fr-FR" sz="6000" dirty="0" smtClean="0">
                <a:solidFill>
                  <a:srgbClr val="002060"/>
                </a:solidFill>
                <a:latin typeface="Forte" pitchFamily="66" charset="0"/>
              </a:rPr>
            </a:br>
            <a:r>
              <a:rPr lang="fr-FR" sz="3100" dirty="0" smtClean="0">
                <a:solidFill>
                  <a:srgbClr val="002060"/>
                </a:solidFill>
                <a:latin typeface="Forte" pitchFamily="66" charset="0"/>
              </a:rPr>
              <a:t>Comment ne pas avoir l’impression de toujours proposer la même chose du début à la fin? Par quel « bout » attaquer?</a:t>
            </a:r>
            <a:r>
              <a:rPr lang="fr-FR" sz="3600" dirty="0" smtClean="0">
                <a:solidFill>
                  <a:srgbClr val="002060"/>
                </a:solidFill>
              </a:rPr>
              <a:t/>
            </a:r>
            <a:br>
              <a:rPr lang="fr-FR" sz="3600" dirty="0" smtClean="0">
                <a:solidFill>
                  <a:srgbClr val="002060"/>
                </a:solidFill>
              </a:rPr>
            </a:br>
            <a:r>
              <a:rPr lang="fr-FR" sz="2800" dirty="0" smtClean="0">
                <a:solidFill>
                  <a:srgbClr val="002060"/>
                </a:solidFill>
              </a:rPr>
              <a:t/>
            </a:r>
            <a:br>
              <a:rPr lang="fr-FR" sz="2800" dirty="0" smtClean="0">
                <a:solidFill>
                  <a:srgbClr val="002060"/>
                </a:solidFill>
              </a:rPr>
            </a:br>
            <a:r>
              <a:rPr lang="fr-FR" sz="2800" dirty="0" smtClean="0">
                <a:solidFill>
                  <a:srgbClr val="002060"/>
                </a:solidFill>
              </a:rPr>
              <a:t>-&gt; </a:t>
            </a:r>
            <a:r>
              <a:rPr lang="fr-FR" sz="2800" i="1" u="sng" dirty="0" smtClean="0">
                <a:solidFill>
                  <a:srgbClr val="002060"/>
                </a:solidFill>
              </a:rPr>
              <a:t>enjeux</a:t>
            </a:r>
            <a:r>
              <a:rPr lang="fr-FR" sz="2800" dirty="0" smtClean="0">
                <a:solidFill>
                  <a:srgbClr val="002060"/>
                </a:solidFill>
              </a:rPr>
              <a:t>: construire progressivement la compétence de l’élève; proposer une évolution, stimulante pour l’élève…</a:t>
            </a:r>
            <a:endParaRPr lang="fr-FR" sz="2800" b="1" dirty="0">
              <a:solidFill>
                <a:srgbClr val="002060"/>
              </a:solidFill>
              <a:latin typeface="Forte" pitchFamily="66" charset="0"/>
            </a:endParaRPr>
          </a:p>
        </p:txBody>
      </p:sp>
      <p:pic>
        <p:nvPicPr>
          <p:cNvPr id="5" name="Picture 1" descr="C:\Users\sev\AppData\Local\Microsoft\Windows\Temporary Internet Files\Content.IE5\1CBJI68B\MM900288870[1].gif"/>
          <p:cNvPicPr>
            <a:picLocks noChangeAspect="1" noChangeArrowheads="1" noCrop="1"/>
          </p:cNvPicPr>
          <p:nvPr/>
        </p:nvPicPr>
        <p:blipFill>
          <a:blip r:embed="rId3" cstate="print"/>
          <a:srcRect/>
          <a:stretch>
            <a:fillRect/>
          </a:stretch>
        </p:blipFill>
        <p:spPr bwMode="auto">
          <a:xfrm>
            <a:off x="323528" y="260648"/>
            <a:ext cx="1029642" cy="1346455"/>
          </a:xfrm>
          <a:prstGeom prst="rect">
            <a:avLst/>
          </a:prstGeom>
          <a:noFill/>
        </p:spPr>
      </p:pic>
      <p:pic>
        <p:nvPicPr>
          <p:cNvPr id="6" name="Picture 1" descr="C:\Users\sev\AppData\Local\Microsoft\Windows\Temporary Internet Files\Content.IE5\1CBJI68B\MM900288870[1].gif"/>
          <p:cNvPicPr>
            <a:picLocks noChangeAspect="1" noChangeArrowheads="1" noCrop="1"/>
          </p:cNvPicPr>
          <p:nvPr/>
        </p:nvPicPr>
        <p:blipFill>
          <a:blip r:embed="rId3" cstate="print"/>
          <a:srcRect/>
          <a:stretch>
            <a:fillRect/>
          </a:stretch>
        </p:blipFill>
        <p:spPr bwMode="auto">
          <a:xfrm>
            <a:off x="7812360" y="188640"/>
            <a:ext cx="1029642" cy="1346455"/>
          </a:xfrm>
          <a:prstGeom prst="rect">
            <a:avLst/>
          </a:prstGeom>
          <a:noFill/>
        </p:spPr>
      </p:pic>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501008"/>
            <a:ext cx="8229600" cy="2625155"/>
          </a:xfrm>
        </p:spPr>
        <p:txBody>
          <a:bodyPr>
            <a:normAutofit/>
          </a:bodyPr>
          <a:lstStyle/>
          <a:p>
            <a:pPr>
              <a:buNone/>
            </a:pPr>
            <a:endParaRPr lang="fr-FR" sz="4000" dirty="0" smtClean="0">
              <a:latin typeface="Comic Sans MS" pitchFamily="66" charset="0"/>
            </a:endParaRPr>
          </a:p>
          <a:p>
            <a:r>
              <a:rPr lang="fr-FR" sz="4000" dirty="0" smtClean="0">
                <a:latin typeface="Comic Sans MS" pitchFamily="66" charset="0"/>
              </a:rPr>
              <a:t>Avant de répondre… petit </a:t>
            </a:r>
            <a:r>
              <a:rPr lang="fr-FR" sz="4000" b="1" u="sng" dirty="0" smtClean="0">
                <a:latin typeface="Comic Sans MS" pitchFamily="66" charset="0"/>
              </a:rPr>
              <a:t>mode d’emploi</a:t>
            </a:r>
            <a:r>
              <a:rPr lang="fr-FR" sz="4000" dirty="0" smtClean="0">
                <a:latin typeface="Comic Sans MS" pitchFamily="66" charset="0"/>
              </a:rPr>
              <a:t>…</a:t>
            </a:r>
            <a:endParaRPr lang="fr-FR" sz="4000" dirty="0">
              <a:latin typeface="Comic Sans MS" pitchFamily="66" charset="0"/>
            </a:endParaRPr>
          </a:p>
        </p:txBody>
      </p:sp>
      <p:sp>
        <p:nvSpPr>
          <p:cNvPr id="2" name="Titre 1"/>
          <p:cNvSpPr>
            <a:spLocks noGrp="1"/>
          </p:cNvSpPr>
          <p:nvPr>
            <p:ph type="title"/>
          </p:nvPr>
        </p:nvSpPr>
        <p:spPr>
          <a:xfrm>
            <a:off x="457200" y="1124744"/>
            <a:ext cx="8229600" cy="1152128"/>
          </a:xfrm>
        </p:spPr>
        <p:txBody>
          <a:bodyPr/>
          <a:lstStyle/>
          <a:p>
            <a:endParaRPr lang="fr-FR" i="1" u="sng" dirty="0">
              <a:latin typeface="Comic Sans MS" pitchFamily="66" charset="0"/>
            </a:endParaRPr>
          </a:p>
        </p:txBody>
      </p:sp>
      <p:pic>
        <p:nvPicPr>
          <p:cNvPr id="4" name="Picture 2" descr="C:\Users\nico\AppData\Local\Microsoft\Windows\Temporary Internet Files\Content.IE5\QDBDG5AM\MC900282176[2].wmf"/>
          <p:cNvPicPr>
            <a:picLocks noChangeAspect="1" noChangeArrowheads="1"/>
          </p:cNvPicPr>
          <p:nvPr/>
        </p:nvPicPr>
        <p:blipFill>
          <a:blip r:embed="rId3" cstate="print"/>
          <a:srcRect/>
          <a:stretch>
            <a:fillRect/>
          </a:stretch>
        </p:blipFill>
        <p:spPr bwMode="auto">
          <a:xfrm>
            <a:off x="2987824" y="548679"/>
            <a:ext cx="1728192" cy="3053547"/>
          </a:xfrm>
          <a:prstGeom prst="rect">
            <a:avLst/>
          </a:prstGeom>
          <a:noFill/>
        </p:spPr>
      </p:pic>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31640" y="476672"/>
            <a:ext cx="7355160" cy="5649491"/>
          </a:xfrm>
        </p:spPr>
        <p:txBody>
          <a:bodyPr>
            <a:normAutofit fontScale="92500" lnSpcReduction="20000"/>
          </a:bodyPr>
          <a:lstStyle/>
          <a:p>
            <a:r>
              <a:rPr lang="fr-FR" sz="4000" dirty="0" smtClean="0">
                <a:latin typeface="Comic Sans MS" pitchFamily="66" charset="0"/>
              </a:rPr>
              <a:t>1) couper le cycle en </a:t>
            </a:r>
            <a:r>
              <a:rPr lang="fr-FR" sz="5200" b="1" i="1" u="sng" dirty="0" smtClean="0">
                <a:solidFill>
                  <a:srgbClr val="FF0000"/>
                </a:solidFill>
                <a:latin typeface="Comic Sans MS" pitchFamily="66" charset="0"/>
              </a:rPr>
              <a:t>petites étapes</a:t>
            </a:r>
            <a:r>
              <a:rPr lang="fr-FR" sz="5200" dirty="0" smtClean="0">
                <a:solidFill>
                  <a:srgbClr val="FF0000"/>
                </a:solidFill>
                <a:latin typeface="Comic Sans MS" pitchFamily="66" charset="0"/>
              </a:rPr>
              <a:t> </a:t>
            </a:r>
            <a:r>
              <a:rPr lang="fr-FR" sz="4000" dirty="0" smtClean="0">
                <a:latin typeface="Comic Sans MS" pitchFamily="66" charset="0"/>
              </a:rPr>
              <a:t>d’apprentissage (constat -&gt; objectifs).</a:t>
            </a:r>
          </a:p>
          <a:p>
            <a:pPr>
              <a:buNone/>
            </a:pPr>
            <a:endParaRPr lang="fr-FR" sz="4000" dirty="0" smtClean="0">
              <a:latin typeface="Comic Sans MS" pitchFamily="66" charset="0"/>
            </a:endParaRPr>
          </a:p>
          <a:p>
            <a:r>
              <a:rPr lang="fr-FR" sz="4000" dirty="0" smtClean="0">
                <a:latin typeface="Comic Sans MS" pitchFamily="66" charset="0"/>
              </a:rPr>
              <a:t>2) les </a:t>
            </a:r>
            <a:r>
              <a:rPr lang="fr-FR" sz="4000" u="sng" dirty="0" smtClean="0">
                <a:solidFill>
                  <a:srgbClr val="0070C0"/>
                </a:solidFill>
                <a:latin typeface="Comic Sans MS" pitchFamily="66" charset="0"/>
              </a:rPr>
              <a:t>variables</a:t>
            </a:r>
            <a:r>
              <a:rPr lang="fr-FR" sz="4000" dirty="0" smtClean="0">
                <a:solidFill>
                  <a:srgbClr val="0070C0"/>
                </a:solidFill>
                <a:latin typeface="Comic Sans MS" pitchFamily="66" charset="0"/>
              </a:rPr>
              <a:t> </a:t>
            </a:r>
            <a:r>
              <a:rPr lang="fr-FR" sz="4000" dirty="0" smtClean="0">
                <a:latin typeface="Comic Sans MS" pitchFamily="66" charset="0"/>
              </a:rPr>
              <a:t>sur lesquelles jouer </a:t>
            </a:r>
            <a:r>
              <a:rPr lang="fr-FR" sz="2200" dirty="0" smtClean="0">
                <a:latin typeface="Comic Sans MS" pitchFamily="66" charset="0"/>
              </a:rPr>
              <a:t>(pour chaque petite étape).</a:t>
            </a:r>
          </a:p>
          <a:p>
            <a:pPr>
              <a:buNone/>
            </a:pPr>
            <a:endParaRPr lang="fr-FR" sz="4000" dirty="0" smtClean="0">
              <a:latin typeface="Comic Sans MS" pitchFamily="66" charset="0"/>
            </a:endParaRPr>
          </a:p>
          <a:p>
            <a:r>
              <a:rPr lang="fr-FR" sz="4000" dirty="0" smtClean="0">
                <a:latin typeface="Comic Sans MS" pitchFamily="66" charset="0"/>
              </a:rPr>
              <a:t>3) les </a:t>
            </a:r>
            <a:r>
              <a:rPr lang="fr-FR" sz="4000" u="sng" dirty="0" smtClean="0">
                <a:solidFill>
                  <a:srgbClr val="0070C0"/>
                </a:solidFill>
                <a:latin typeface="Comic Sans MS" pitchFamily="66" charset="0"/>
              </a:rPr>
              <a:t>SA</a:t>
            </a:r>
            <a:r>
              <a:rPr lang="fr-FR" sz="4000" dirty="0" smtClean="0">
                <a:latin typeface="Comic Sans MS" pitchFamily="66" charset="0"/>
              </a:rPr>
              <a:t> </a:t>
            </a:r>
            <a:r>
              <a:rPr lang="fr-FR" sz="2200" dirty="0" smtClean="0">
                <a:latin typeface="Comic Sans MS" pitchFamily="66" charset="0"/>
              </a:rPr>
              <a:t>(pour chaque petite étape).</a:t>
            </a:r>
          </a:p>
          <a:p>
            <a:pPr>
              <a:buNone/>
            </a:pPr>
            <a:endParaRPr lang="fr-FR" sz="4000" dirty="0" smtClean="0">
              <a:latin typeface="Comic Sans MS" pitchFamily="66" charset="0"/>
            </a:endParaRPr>
          </a:p>
          <a:p>
            <a:r>
              <a:rPr lang="fr-FR" sz="4000" dirty="0" smtClean="0">
                <a:latin typeface="Comic Sans MS" pitchFamily="66" charset="0"/>
              </a:rPr>
              <a:t>4) </a:t>
            </a:r>
            <a:r>
              <a:rPr lang="fr-FR" sz="4000" u="sng" dirty="0" smtClean="0">
                <a:solidFill>
                  <a:srgbClr val="0070C0"/>
                </a:solidFill>
                <a:latin typeface="Comic Sans MS" pitchFamily="66" charset="0"/>
              </a:rPr>
              <a:t>CE prioritaires</a:t>
            </a:r>
            <a:r>
              <a:rPr lang="fr-FR" sz="4000" dirty="0" smtClean="0">
                <a:solidFill>
                  <a:srgbClr val="0070C0"/>
                </a:solidFill>
                <a:latin typeface="Comic Sans MS" pitchFamily="66" charset="0"/>
              </a:rPr>
              <a:t> </a:t>
            </a:r>
            <a:r>
              <a:rPr lang="fr-FR" sz="4000" dirty="0" smtClean="0">
                <a:latin typeface="Comic Sans MS" pitchFamily="66" charset="0"/>
              </a:rPr>
              <a:t>et </a:t>
            </a:r>
            <a:r>
              <a:rPr lang="fr-FR" sz="4000" u="sng" dirty="0" smtClean="0">
                <a:solidFill>
                  <a:srgbClr val="0070C0"/>
                </a:solidFill>
                <a:latin typeface="Comic Sans MS" pitchFamily="66" charset="0"/>
              </a:rPr>
              <a:t>astuces</a:t>
            </a:r>
            <a:r>
              <a:rPr lang="fr-FR" sz="4000" dirty="0" smtClean="0">
                <a:latin typeface="Comic Sans MS" pitchFamily="66" charset="0"/>
              </a:rPr>
              <a:t>. </a:t>
            </a:r>
            <a:r>
              <a:rPr lang="fr-FR" sz="2200" dirty="0" smtClean="0">
                <a:latin typeface="Comic Sans MS" pitchFamily="66" charset="0"/>
              </a:rPr>
              <a:t>(pour chaque petite étape).</a:t>
            </a:r>
            <a:endParaRPr lang="fr-FR" sz="2200" dirty="0">
              <a:latin typeface="Comic Sans MS" pitchFamily="66" charset="0"/>
            </a:endParaRPr>
          </a:p>
        </p:txBody>
      </p:sp>
      <p:pic>
        <p:nvPicPr>
          <p:cNvPr id="4" name="Picture 2" descr="C:\Users\nico\AppData\Local\Microsoft\Windows\Temporary Internet Files\Content.IE5\QDBDG5AM\MC900282176[2].wmf"/>
          <p:cNvPicPr>
            <a:picLocks noChangeAspect="1" noChangeArrowheads="1"/>
          </p:cNvPicPr>
          <p:nvPr/>
        </p:nvPicPr>
        <p:blipFill>
          <a:blip r:embed="rId3" cstate="print"/>
          <a:srcRect/>
          <a:stretch>
            <a:fillRect/>
          </a:stretch>
        </p:blipFill>
        <p:spPr bwMode="auto">
          <a:xfrm>
            <a:off x="179512" y="260648"/>
            <a:ext cx="692815" cy="1224136"/>
          </a:xfrm>
          <a:prstGeom prst="rect">
            <a:avLst/>
          </a:prstGeom>
          <a:noFill/>
        </p:spPr>
      </p:pic>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196752"/>
            <a:ext cx="2962672" cy="4320479"/>
          </a:xfrm>
        </p:spPr>
        <p:txBody>
          <a:bodyPr>
            <a:normAutofit/>
          </a:bodyPr>
          <a:lstStyle/>
          <a:p>
            <a:pPr>
              <a:buNone/>
            </a:pPr>
            <a:r>
              <a:rPr lang="fr-FR" dirty="0" smtClean="0">
                <a:latin typeface="Comic Sans MS" pitchFamily="66" charset="0"/>
              </a:rPr>
              <a:t>Commençons par le début…</a:t>
            </a:r>
          </a:p>
          <a:p>
            <a:pPr>
              <a:buNone/>
            </a:pPr>
            <a:endParaRPr lang="fr-FR" dirty="0" smtClean="0">
              <a:latin typeface="Comic Sans MS" pitchFamily="66" charset="0"/>
            </a:endParaRPr>
          </a:p>
          <a:p>
            <a:pPr>
              <a:buNone/>
            </a:pPr>
            <a:r>
              <a:rPr lang="fr-FR" sz="4000" i="1" u="sng" dirty="0" smtClean="0">
                <a:latin typeface="Comic Sans MS" pitchFamily="66" charset="0"/>
              </a:rPr>
              <a:t>Début de cycle.</a:t>
            </a:r>
            <a:endParaRPr lang="fr-FR" sz="4000" dirty="0">
              <a:latin typeface="Comic Sans MS" pitchFamily="66" charset="0"/>
            </a:endParaRPr>
          </a:p>
        </p:txBody>
      </p:sp>
      <p:sp>
        <p:nvSpPr>
          <p:cNvPr id="5126" name="AutoShape 6"/>
          <p:cNvSpPr>
            <a:spLocks noChangeArrowheads="1"/>
          </p:cNvSpPr>
          <p:nvPr/>
        </p:nvSpPr>
        <p:spPr bwMode="auto">
          <a:xfrm rot="5400000">
            <a:off x="3461792" y="3099048"/>
            <a:ext cx="724024" cy="375816"/>
          </a:xfrm>
          <a:prstGeom prst="rightArrow">
            <a:avLst>
              <a:gd name="adj1" fmla="val 50000"/>
              <a:gd name="adj2" fmla="val 94736"/>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 name="Flèche droite rayée 5"/>
          <p:cNvSpPr/>
          <p:nvPr/>
        </p:nvSpPr>
        <p:spPr>
          <a:xfrm>
            <a:off x="395536" y="0"/>
            <a:ext cx="8424936" cy="908720"/>
          </a:xfrm>
          <a:prstGeom prst="strip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smtClean="0"/>
              <a:t>Niveau 2</a:t>
            </a:r>
            <a:endParaRPr lang="fr-FR" dirty="0"/>
          </a:p>
        </p:txBody>
      </p:sp>
      <p:sp>
        <p:nvSpPr>
          <p:cNvPr id="7" name="Bouée 6"/>
          <p:cNvSpPr/>
          <p:nvPr/>
        </p:nvSpPr>
        <p:spPr>
          <a:xfrm>
            <a:off x="1331640" y="188640"/>
            <a:ext cx="504056" cy="504056"/>
          </a:xfrm>
          <a:prstGeom prst="donu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aphicFrame>
        <p:nvGraphicFramePr>
          <p:cNvPr id="8" name="Tableau 7"/>
          <p:cNvGraphicFramePr>
            <a:graphicFrameLocks noGrp="1"/>
          </p:cNvGraphicFramePr>
          <p:nvPr/>
        </p:nvGraphicFramePr>
        <p:xfrm>
          <a:off x="4499992" y="836712"/>
          <a:ext cx="4248472" cy="2570376"/>
        </p:xfrm>
        <a:graphic>
          <a:graphicData uri="http://schemas.openxmlformats.org/drawingml/2006/table">
            <a:tbl>
              <a:tblPr firstRow="1" bandRow="1">
                <a:tableStyleId>{5C22544A-7EE6-4342-B048-85BDC9FD1C3A}</a:tableStyleId>
              </a:tblPr>
              <a:tblGrid>
                <a:gridCol w="4248472"/>
              </a:tblGrid>
              <a:tr h="375816">
                <a:tc>
                  <a:txBody>
                    <a:bodyPr/>
                    <a:lstStyle/>
                    <a:p>
                      <a:pPr algn="ctr"/>
                      <a:r>
                        <a:rPr lang="fr-FR" i="1" dirty="0" smtClean="0">
                          <a:solidFill>
                            <a:schemeClr val="tx1"/>
                          </a:solidFill>
                        </a:rPr>
                        <a:t>Début</a:t>
                      </a:r>
                      <a:r>
                        <a:rPr lang="fr-FR" i="1" baseline="0" dirty="0" smtClean="0">
                          <a:solidFill>
                            <a:schemeClr val="tx1"/>
                          </a:solidFill>
                        </a:rPr>
                        <a:t> de cycle</a:t>
                      </a:r>
                      <a:endParaRPr lang="fr-FR" i="1" dirty="0">
                        <a:solidFill>
                          <a:schemeClr val="tx1"/>
                        </a:solidFill>
                      </a:endParaRPr>
                    </a:p>
                  </a:txBody>
                  <a:tcPr>
                    <a:solidFill>
                      <a:srgbClr val="FFFF00"/>
                    </a:solidFill>
                  </a:tcPr>
                </a:tc>
              </a:tr>
              <a:tr h="1304032">
                <a:tc>
                  <a:txBody>
                    <a:bodyPr/>
                    <a:lstStyle/>
                    <a:p>
                      <a:r>
                        <a:rPr lang="fr-FR" sz="1600" b="1" i="1" u="sng" dirty="0" smtClean="0">
                          <a:solidFill>
                            <a:srgbClr val="FF0000"/>
                          </a:solidFill>
                          <a:latin typeface="Comic Sans MS" pitchFamily="66" charset="0"/>
                        </a:rPr>
                        <a:t>L’HISTOIRE des élèves…</a:t>
                      </a:r>
                    </a:p>
                    <a:p>
                      <a:endParaRPr lang="fr-FR" sz="1000" dirty="0" smtClean="0">
                        <a:latin typeface="Comic Sans MS" pitchFamily="66" charset="0"/>
                      </a:endParaRPr>
                    </a:p>
                    <a:p>
                      <a:r>
                        <a:rPr lang="fr-FR" sz="1600" b="1" i="1" dirty="0" smtClean="0">
                          <a:solidFill>
                            <a:srgbClr val="FF0000"/>
                          </a:solidFill>
                          <a:latin typeface="Comic Sans MS" pitchFamily="66" charset="0"/>
                        </a:rPr>
                        <a:t>Où en sont-ils?</a:t>
                      </a:r>
                    </a:p>
                    <a:p>
                      <a:r>
                        <a:rPr lang="fr-FR" sz="1400" dirty="0" smtClean="0">
                          <a:latin typeface="Comic Sans MS" pitchFamily="66" charset="0"/>
                        </a:rPr>
                        <a:t>La</a:t>
                      </a:r>
                      <a:r>
                        <a:rPr lang="fr-FR" sz="1400" baseline="0" dirty="0" smtClean="0">
                          <a:latin typeface="Comic Sans MS" pitchFamily="66" charset="0"/>
                        </a:rPr>
                        <a:t> majorité possède les acquis d’un 1</a:t>
                      </a:r>
                      <a:r>
                        <a:rPr lang="fr-FR" sz="1400" baseline="30000" dirty="0" smtClean="0">
                          <a:latin typeface="Comic Sans MS" pitchFamily="66" charset="0"/>
                        </a:rPr>
                        <a:t>er</a:t>
                      </a:r>
                      <a:r>
                        <a:rPr lang="fr-FR" sz="1400" baseline="0" dirty="0" smtClean="0">
                          <a:latin typeface="Comic Sans MS" pitchFamily="66" charset="0"/>
                        </a:rPr>
                        <a:t> cycle: partent dans la bonne direction, se déplacent sur routes, chemins, sentiers.</a:t>
                      </a:r>
                      <a:endParaRPr lang="fr-FR" sz="1400" dirty="0" smtClean="0">
                        <a:latin typeface="Comic Sans MS" pitchFamily="66" charset="0"/>
                      </a:endParaRPr>
                    </a:p>
                    <a:p>
                      <a:endParaRPr lang="fr-FR" sz="1000" dirty="0" smtClean="0">
                        <a:latin typeface="Comic Sans MS" pitchFamily="66" charset="0"/>
                      </a:endParaRPr>
                    </a:p>
                    <a:p>
                      <a:r>
                        <a:rPr lang="fr-FR" sz="1600" b="1" i="1" dirty="0" smtClean="0">
                          <a:solidFill>
                            <a:srgbClr val="FF0000"/>
                          </a:solidFill>
                          <a:latin typeface="Comic Sans MS" pitchFamily="66" charset="0"/>
                        </a:rPr>
                        <a:t>Quels obstacles?</a:t>
                      </a:r>
                    </a:p>
                    <a:p>
                      <a:pPr>
                        <a:buFontTx/>
                        <a:buChar char="-"/>
                      </a:pPr>
                      <a:r>
                        <a:rPr lang="fr-FR" sz="1400" dirty="0" smtClean="0">
                          <a:latin typeface="Comic Sans MS" pitchFamily="66" charset="0"/>
                        </a:rPr>
                        <a:t>Manque de précision: points d’appuis non vérifiés.</a:t>
                      </a:r>
                      <a:endParaRPr lang="fr-FR" sz="1400" dirty="0">
                        <a:latin typeface="Comic Sans MS" pitchFamily="66" charset="0"/>
                      </a:endParaRPr>
                    </a:p>
                  </a:txBody>
                  <a:tcPr>
                    <a:solidFill>
                      <a:srgbClr val="FFFF00"/>
                    </a:solidFill>
                  </a:tcPr>
                </a:tc>
              </a:tr>
            </a:tbl>
          </a:graphicData>
        </a:graphic>
      </p:graphicFrame>
      <p:graphicFrame>
        <p:nvGraphicFramePr>
          <p:cNvPr id="9" name="Tableau 8"/>
          <p:cNvGraphicFramePr>
            <a:graphicFrameLocks noGrp="1"/>
          </p:cNvGraphicFramePr>
          <p:nvPr/>
        </p:nvGraphicFramePr>
        <p:xfrm>
          <a:off x="3203848" y="3717032"/>
          <a:ext cx="5352256" cy="3060720"/>
        </p:xfrm>
        <a:graphic>
          <a:graphicData uri="http://schemas.openxmlformats.org/drawingml/2006/table">
            <a:tbl>
              <a:tblPr firstRow="1" bandRow="1">
                <a:tableStyleId>{5C22544A-7EE6-4342-B048-85BDC9FD1C3A}</a:tableStyleId>
              </a:tblPr>
              <a:tblGrid>
                <a:gridCol w="5352256"/>
              </a:tblGrid>
              <a:tr h="591840">
                <a:tc>
                  <a:txBody>
                    <a:bodyPr/>
                    <a:lstStyle/>
                    <a:p>
                      <a:r>
                        <a:rPr lang="fr-FR" u="sng" dirty="0" smtClean="0">
                          <a:solidFill>
                            <a:srgbClr val="0070C0"/>
                          </a:solidFill>
                          <a:latin typeface="Comic Sans MS" pitchFamily="66" charset="0"/>
                        </a:rPr>
                        <a:t>      Donc </a:t>
                      </a:r>
                      <a:r>
                        <a:rPr lang="fr-FR" sz="2400" u="sng" dirty="0" smtClean="0">
                          <a:solidFill>
                            <a:srgbClr val="0070C0"/>
                          </a:solidFill>
                          <a:latin typeface="Comic Sans MS" pitchFamily="66" charset="0"/>
                        </a:rPr>
                        <a:t>OBJECTIFS:</a:t>
                      </a:r>
                      <a:endParaRPr lang="fr-FR" sz="2400" u="sng" dirty="0">
                        <a:solidFill>
                          <a:srgbClr val="0070C0"/>
                        </a:solidFill>
                        <a:latin typeface="Comic Sans MS" pitchFamily="66" charset="0"/>
                      </a:endParaRPr>
                    </a:p>
                  </a:txBody>
                  <a:tcPr>
                    <a:solidFill>
                      <a:schemeClr val="tx2">
                        <a:lumMod val="20000"/>
                        <a:lumOff val="80000"/>
                      </a:schemeClr>
                    </a:solidFill>
                  </a:tcPr>
                </a:tc>
              </a:tr>
              <a:tr h="2368102">
                <a:tc>
                  <a:txBody>
                    <a:bodyPr/>
                    <a:lstStyle/>
                    <a:p>
                      <a:pPr algn="ctr">
                        <a:buFont typeface="Wingdings" pitchFamily="2" charset="2"/>
                        <a:buNone/>
                      </a:pPr>
                      <a:r>
                        <a:rPr lang="fr-FR" sz="2400" b="1" u="sng" dirty="0" smtClean="0">
                          <a:latin typeface="Comic Sans MS" pitchFamily="66" charset="0"/>
                        </a:rPr>
                        <a:t>REVISION NIVEAU 1</a:t>
                      </a:r>
                    </a:p>
                    <a:p>
                      <a:pPr>
                        <a:buFont typeface="Wingdings" pitchFamily="2" charset="2"/>
                        <a:buChar char="Ø"/>
                      </a:pPr>
                      <a:r>
                        <a:rPr lang="fr-FR" u="sng" dirty="0" smtClean="0">
                          <a:latin typeface="Comic Sans MS" pitchFamily="66" charset="0"/>
                        </a:rPr>
                        <a:t>MOTEUR: </a:t>
                      </a:r>
                      <a:r>
                        <a:rPr lang="fr-FR" sz="1600" u="sng" dirty="0" smtClean="0">
                          <a:latin typeface="Comic Sans MS" pitchFamily="66" charset="0"/>
                        </a:rPr>
                        <a:t>Se déplacer </a:t>
                      </a:r>
                      <a:r>
                        <a:rPr lang="fr-FR" sz="1600" dirty="0" smtClean="0">
                          <a:latin typeface="Comic Sans MS" pitchFamily="66" charset="0"/>
                        </a:rPr>
                        <a:t>sur routes, chemins, sentiers et se servir </a:t>
                      </a:r>
                      <a:r>
                        <a:rPr lang="fr-FR" sz="1600" u="sng" dirty="0" smtClean="0">
                          <a:latin typeface="Comic Sans MS" pitchFamily="66" charset="0"/>
                        </a:rPr>
                        <a:t>d’objets particuliers comme point d’appui pour être précis</a:t>
                      </a:r>
                      <a:r>
                        <a:rPr lang="fr-FR" sz="1600" dirty="0" smtClean="0">
                          <a:latin typeface="Comic Sans MS" pitchFamily="66" charset="0"/>
                        </a:rPr>
                        <a:t>. Courir sur les lignes directrices pour gagner en rapidité.</a:t>
                      </a:r>
                      <a:endParaRPr lang="fr-FR" sz="1600" baseline="0" dirty="0" smtClean="0">
                        <a:latin typeface="Comic Sans MS" pitchFamily="66" charset="0"/>
                      </a:endParaRPr>
                    </a:p>
                    <a:p>
                      <a:pPr>
                        <a:buFont typeface="Wingdings" pitchFamily="2" charset="2"/>
                        <a:buNone/>
                      </a:pPr>
                      <a:endParaRPr lang="fr-FR" sz="1600" baseline="0" dirty="0" smtClean="0">
                        <a:latin typeface="Comic Sans MS" pitchFamily="66" charset="0"/>
                      </a:endParaRPr>
                    </a:p>
                    <a:p>
                      <a:pPr>
                        <a:buFont typeface="Wingdings" pitchFamily="2" charset="2"/>
                        <a:buChar char="Ø"/>
                      </a:pPr>
                      <a:r>
                        <a:rPr lang="fr-FR" u="sng" baseline="0" dirty="0" smtClean="0">
                          <a:latin typeface="Comic Sans MS" pitchFamily="66" charset="0"/>
                        </a:rPr>
                        <a:t>METHODO &amp; SOC</a:t>
                      </a:r>
                      <a:r>
                        <a:rPr lang="fr-FR" baseline="0" dirty="0" smtClean="0">
                          <a:latin typeface="Comic Sans MS" pitchFamily="66" charset="0"/>
                        </a:rPr>
                        <a:t>: </a:t>
                      </a:r>
                      <a:r>
                        <a:rPr lang="fr-FR" sz="1600" baseline="0" dirty="0" smtClean="0">
                          <a:latin typeface="Comic Sans MS" pitchFamily="66" charset="0"/>
                        </a:rPr>
                        <a:t>Construire une </a:t>
                      </a:r>
                      <a:r>
                        <a:rPr lang="fr-FR" sz="1600" b="1" u="sng" baseline="0" dirty="0" smtClean="0">
                          <a:latin typeface="Comic Sans MS" pitchFamily="66" charset="0"/>
                        </a:rPr>
                        <a:t>autonomie de fonctionnement</a:t>
                      </a:r>
                      <a:r>
                        <a:rPr lang="fr-FR" sz="1600" baseline="0" dirty="0" smtClean="0">
                          <a:latin typeface="Comic Sans MS" pitchFamily="66" charset="0"/>
                        </a:rPr>
                        <a:t> pour libérer le prof des tâches organisationnelles.</a:t>
                      </a:r>
                      <a:endParaRPr lang="fr-FR" sz="1600" dirty="0">
                        <a:latin typeface="Comic Sans MS" pitchFamily="66" charset="0"/>
                      </a:endParaRPr>
                    </a:p>
                  </a:txBody>
                  <a:tcPr>
                    <a:solidFill>
                      <a:schemeClr val="tx2">
                        <a:lumMod val="20000"/>
                        <a:lumOff val="80000"/>
                      </a:schemeClr>
                    </a:solidFill>
                  </a:tcPr>
                </a:tc>
              </a:tr>
            </a:tbl>
          </a:graphicData>
        </a:graphic>
      </p:graphicFrame>
      <p:pic>
        <p:nvPicPr>
          <p:cNvPr id="198657" name="Picture 1" descr="C:\Users\sev\AppData\Local\Microsoft\Windows\Temporary Internet Files\Content.IE5\70L5I441\MC900432670[1].png"/>
          <p:cNvPicPr>
            <a:picLocks noChangeAspect="1" noChangeArrowheads="1"/>
          </p:cNvPicPr>
          <p:nvPr/>
        </p:nvPicPr>
        <p:blipFill>
          <a:blip r:embed="rId3" cstate="print"/>
          <a:srcRect/>
          <a:stretch>
            <a:fillRect/>
          </a:stretch>
        </p:blipFill>
        <p:spPr bwMode="auto">
          <a:xfrm>
            <a:off x="3347864" y="3717032"/>
            <a:ext cx="494785" cy="494785"/>
          </a:xfrm>
          <a:prstGeom prst="rect">
            <a:avLst/>
          </a:prstGeom>
          <a:noFill/>
        </p:spPr>
      </p:pic>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98657"/>
                                        </p:tgtEl>
                                        <p:attrNameLst>
                                          <p:attrName>style.visibility</p:attrName>
                                        </p:attrNameLst>
                                      </p:cBhvr>
                                      <p:to>
                                        <p:strVal val="visible"/>
                                      </p:to>
                                    </p:set>
                                    <p:anim calcmode="lin" valueType="num">
                                      <p:cBhvr additive="base">
                                        <p:cTn id="11" dur="500" fill="hold"/>
                                        <p:tgtEl>
                                          <p:spTgt spid="198657"/>
                                        </p:tgtEl>
                                        <p:attrNameLst>
                                          <p:attrName>ppt_x</p:attrName>
                                        </p:attrNameLst>
                                      </p:cBhvr>
                                      <p:tavLst>
                                        <p:tav tm="0">
                                          <p:val>
                                            <p:strVal val="#ppt_x"/>
                                          </p:val>
                                        </p:tav>
                                        <p:tav tm="100000">
                                          <p:val>
                                            <p:strVal val="#ppt_x"/>
                                          </p:val>
                                        </p:tav>
                                      </p:tavLst>
                                    </p:anim>
                                    <p:anim calcmode="lin" valueType="num">
                                      <p:cBhvr additive="base">
                                        <p:cTn id="12" dur="500" fill="hold"/>
                                        <p:tgtEl>
                                          <p:spTgt spid="19865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aphicFrame>
        <p:nvGraphicFramePr>
          <p:cNvPr id="12" name="Tableau 11"/>
          <p:cNvGraphicFramePr>
            <a:graphicFrameLocks noGrp="1"/>
          </p:cNvGraphicFramePr>
          <p:nvPr/>
        </p:nvGraphicFramePr>
        <p:xfrm>
          <a:off x="179512" y="116632"/>
          <a:ext cx="2808312" cy="2646040"/>
        </p:xfrm>
        <a:graphic>
          <a:graphicData uri="http://schemas.openxmlformats.org/drawingml/2006/table">
            <a:tbl>
              <a:tblPr firstRow="1" bandRow="1">
                <a:tableStyleId>{5C22544A-7EE6-4342-B048-85BDC9FD1C3A}</a:tableStyleId>
              </a:tblPr>
              <a:tblGrid>
                <a:gridCol w="2808312"/>
              </a:tblGrid>
              <a:tr h="360040">
                <a:tc>
                  <a:txBody>
                    <a:bodyPr/>
                    <a:lstStyle/>
                    <a:p>
                      <a:r>
                        <a:rPr lang="fr-FR" sz="1200" u="sng" dirty="0" smtClean="0">
                          <a:solidFill>
                            <a:srgbClr val="0070C0"/>
                          </a:solidFill>
                          <a:latin typeface="Comic Sans MS" pitchFamily="66" charset="0"/>
                        </a:rPr>
                        <a:t>      Donc OBJECTIFS:</a:t>
                      </a:r>
                      <a:endParaRPr lang="fr-FR" sz="1200" u="sng" dirty="0">
                        <a:solidFill>
                          <a:srgbClr val="0070C0"/>
                        </a:solidFill>
                        <a:latin typeface="Comic Sans MS" pitchFamily="66" charset="0"/>
                      </a:endParaRPr>
                    </a:p>
                  </a:txBody>
                  <a:tcPr>
                    <a:solidFill>
                      <a:schemeClr val="tx2">
                        <a:lumMod val="20000"/>
                        <a:lumOff val="80000"/>
                      </a:schemeClr>
                    </a:solidFill>
                  </a:tcPr>
                </a:tc>
              </a:tr>
              <a:tr h="1368152">
                <a:tc>
                  <a:txBody>
                    <a:bodyPr/>
                    <a:lstStyle/>
                    <a:p>
                      <a:pPr algn="ctr">
                        <a:buFont typeface="Wingdings" pitchFamily="2" charset="2"/>
                        <a:buNone/>
                      </a:pPr>
                      <a:r>
                        <a:rPr lang="fr-FR" sz="1200" b="1" u="sng" dirty="0" smtClean="0">
                          <a:latin typeface="Comic Sans MS" pitchFamily="66" charset="0"/>
                        </a:rPr>
                        <a:t>REVISION NIVEAU 1</a:t>
                      </a:r>
                    </a:p>
                    <a:p>
                      <a:pPr>
                        <a:buFont typeface="Wingdings" pitchFamily="2" charset="2"/>
                        <a:buChar char="Ø"/>
                      </a:pPr>
                      <a:r>
                        <a:rPr lang="fr-FR" sz="1200" u="sng" dirty="0" smtClean="0">
                          <a:latin typeface="Comic Sans MS" pitchFamily="66" charset="0"/>
                        </a:rPr>
                        <a:t>MOTEUR: Se déplacer </a:t>
                      </a:r>
                      <a:r>
                        <a:rPr lang="fr-FR" sz="1200" dirty="0" smtClean="0">
                          <a:latin typeface="Comic Sans MS" pitchFamily="66" charset="0"/>
                        </a:rPr>
                        <a:t>sur routes, chemins, sentiers et se servir </a:t>
                      </a:r>
                      <a:r>
                        <a:rPr lang="fr-FR" sz="1200" u="sng" dirty="0" smtClean="0">
                          <a:latin typeface="Comic Sans MS" pitchFamily="66" charset="0"/>
                        </a:rPr>
                        <a:t>d’objets particuliers comme point d’appui pour être précis</a:t>
                      </a:r>
                      <a:r>
                        <a:rPr lang="fr-FR" sz="1200" dirty="0" smtClean="0">
                          <a:latin typeface="Comic Sans MS" pitchFamily="66" charset="0"/>
                        </a:rPr>
                        <a:t>. Courir sur les lignes directrices pour gagner en rapidité.</a:t>
                      </a:r>
                      <a:endParaRPr lang="fr-FR" sz="1200" baseline="0" dirty="0" smtClean="0">
                        <a:latin typeface="Comic Sans MS" pitchFamily="66" charset="0"/>
                      </a:endParaRPr>
                    </a:p>
                    <a:p>
                      <a:pPr>
                        <a:buFont typeface="Wingdings" pitchFamily="2" charset="2"/>
                        <a:buNone/>
                      </a:pPr>
                      <a:endParaRPr lang="fr-FR" sz="1200" baseline="0" dirty="0" smtClean="0">
                        <a:latin typeface="Comic Sans MS" pitchFamily="66" charset="0"/>
                      </a:endParaRPr>
                    </a:p>
                    <a:p>
                      <a:pPr>
                        <a:buFont typeface="Wingdings" pitchFamily="2" charset="2"/>
                        <a:buChar char="Ø"/>
                      </a:pPr>
                      <a:r>
                        <a:rPr lang="fr-FR" sz="1200" u="sng" baseline="0" dirty="0" smtClean="0">
                          <a:latin typeface="Comic Sans MS" pitchFamily="66" charset="0"/>
                        </a:rPr>
                        <a:t>METHODO &amp; SOC</a:t>
                      </a:r>
                      <a:r>
                        <a:rPr lang="fr-FR" sz="1200" baseline="0" dirty="0" smtClean="0">
                          <a:latin typeface="Comic Sans MS" pitchFamily="66" charset="0"/>
                        </a:rPr>
                        <a:t>: Construire une </a:t>
                      </a:r>
                      <a:r>
                        <a:rPr lang="fr-FR" sz="1200" b="1" u="sng" baseline="0" dirty="0" smtClean="0">
                          <a:latin typeface="Comic Sans MS" pitchFamily="66" charset="0"/>
                        </a:rPr>
                        <a:t>autonomie de fonctionnement</a:t>
                      </a:r>
                      <a:r>
                        <a:rPr lang="fr-FR" sz="1200" baseline="0" dirty="0" smtClean="0">
                          <a:latin typeface="Comic Sans MS" pitchFamily="66" charset="0"/>
                        </a:rPr>
                        <a:t> pour libérer le prof des tâches organisationnelles.</a:t>
                      </a:r>
                      <a:endParaRPr lang="fr-FR" sz="1200" dirty="0">
                        <a:latin typeface="Comic Sans MS" pitchFamily="66" charset="0"/>
                      </a:endParaRPr>
                    </a:p>
                  </a:txBody>
                  <a:tcPr>
                    <a:solidFill>
                      <a:schemeClr val="tx2">
                        <a:lumMod val="20000"/>
                        <a:lumOff val="80000"/>
                      </a:schemeClr>
                    </a:solidFill>
                  </a:tcPr>
                </a:tc>
              </a:tr>
            </a:tbl>
          </a:graphicData>
        </a:graphic>
      </p:graphicFrame>
      <p:sp>
        <p:nvSpPr>
          <p:cNvPr id="5126" name="AutoShape 6"/>
          <p:cNvSpPr>
            <a:spLocks noChangeArrowheads="1"/>
          </p:cNvSpPr>
          <p:nvPr/>
        </p:nvSpPr>
        <p:spPr bwMode="auto">
          <a:xfrm>
            <a:off x="2843808" y="764704"/>
            <a:ext cx="724024" cy="375816"/>
          </a:xfrm>
          <a:prstGeom prst="rightArrow">
            <a:avLst>
              <a:gd name="adj1" fmla="val 50000"/>
              <a:gd name="adj2" fmla="val 94736"/>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 name="ZoneTexte 6"/>
          <p:cNvSpPr txBox="1"/>
          <p:nvPr/>
        </p:nvSpPr>
        <p:spPr>
          <a:xfrm>
            <a:off x="3635896" y="332656"/>
            <a:ext cx="5040560" cy="707886"/>
          </a:xfrm>
          <a:prstGeom prst="rect">
            <a:avLst/>
          </a:prstGeom>
          <a:noFill/>
        </p:spPr>
        <p:txBody>
          <a:bodyPr wrap="square" rtlCol="0">
            <a:spAutoFit/>
          </a:bodyPr>
          <a:lstStyle/>
          <a:p>
            <a:r>
              <a:rPr lang="fr-FR" sz="2000" b="1" i="1" dirty="0" smtClean="0">
                <a:solidFill>
                  <a:srgbClr val="FF0000"/>
                </a:solidFill>
                <a:latin typeface="Comic Sans MS" pitchFamily="66" charset="0"/>
              </a:rPr>
              <a:t>Jouer sur les </a:t>
            </a:r>
            <a:r>
              <a:rPr lang="fr-FR" sz="4000" b="1" i="1" u="sng" dirty="0" smtClean="0">
                <a:solidFill>
                  <a:srgbClr val="FF0000"/>
                </a:solidFill>
                <a:latin typeface="Comic Sans MS" pitchFamily="66" charset="0"/>
              </a:rPr>
              <a:t>VARIABLES</a:t>
            </a:r>
            <a:endParaRPr lang="fr-FR" sz="4000" b="1" i="1" u="sng" dirty="0">
              <a:solidFill>
                <a:srgbClr val="FF0000"/>
              </a:solidFill>
              <a:latin typeface="Comic Sans MS" pitchFamily="66" charset="0"/>
            </a:endParaRPr>
          </a:p>
        </p:txBody>
      </p:sp>
      <p:pic>
        <p:nvPicPr>
          <p:cNvPr id="11" name="Picture 1" descr="C:\Users\sev\AppData\Local\Microsoft\Windows\Temporary Internet Files\Content.IE5\70L5I441\MC900432670[1].png"/>
          <p:cNvPicPr>
            <a:picLocks noChangeAspect="1" noChangeArrowheads="1"/>
          </p:cNvPicPr>
          <p:nvPr/>
        </p:nvPicPr>
        <p:blipFill>
          <a:blip r:embed="rId3" cstate="print"/>
          <a:srcRect/>
          <a:stretch>
            <a:fillRect/>
          </a:stretch>
        </p:blipFill>
        <p:spPr bwMode="auto">
          <a:xfrm>
            <a:off x="323528" y="116632"/>
            <a:ext cx="288032" cy="288032"/>
          </a:xfrm>
          <a:prstGeom prst="rect">
            <a:avLst/>
          </a:prstGeom>
          <a:noFill/>
        </p:spPr>
      </p:pic>
      <p:sp>
        <p:nvSpPr>
          <p:cNvPr id="13" name="Pensées 12"/>
          <p:cNvSpPr/>
          <p:nvPr/>
        </p:nvSpPr>
        <p:spPr>
          <a:xfrm>
            <a:off x="1187624" y="1772816"/>
            <a:ext cx="7056784" cy="4320480"/>
          </a:xfrm>
          <a:prstGeom prst="cloudCallout">
            <a:avLst>
              <a:gd name="adj1" fmla="val -31103"/>
              <a:gd name="adj2" fmla="val 4599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b="1" u="sng" dirty="0" smtClean="0">
                <a:solidFill>
                  <a:schemeClr val="tx1"/>
                </a:solidFill>
                <a:latin typeface="Comic Sans MS" pitchFamily="66" charset="0"/>
              </a:rPr>
              <a:t>LA CARTE: </a:t>
            </a:r>
          </a:p>
          <a:p>
            <a:endParaRPr lang="fr-FR" dirty="0" smtClean="0">
              <a:solidFill>
                <a:schemeClr val="tx1"/>
              </a:solidFill>
              <a:latin typeface="Comic Sans MS" pitchFamily="66" charset="0"/>
            </a:endParaRPr>
          </a:p>
          <a:p>
            <a:r>
              <a:rPr lang="fr-FR" sz="2800" dirty="0" smtClean="0">
                <a:solidFill>
                  <a:schemeClr val="tx1"/>
                </a:solidFill>
                <a:latin typeface="Comic Sans MS" pitchFamily="66" charset="0"/>
              </a:rPr>
              <a:t>- Carte </a:t>
            </a:r>
            <a:r>
              <a:rPr lang="fr-FR" sz="2800" b="1" u="sng" dirty="0" smtClean="0">
                <a:solidFill>
                  <a:schemeClr val="tx1"/>
                </a:solidFill>
                <a:latin typeface="Comic Sans MS" pitchFamily="66" charset="0"/>
              </a:rPr>
              <a:t>niveau 1: routes, chemins, sentiers, objets particuliers.</a:t>
            </a:r>
            <a:endParaRPr lang="fr-FR" sz="2800" dirty="0">
              <a:solidFill>
                <a:schemeClr val="tx1"/>
              </a:solidFill>
              <a:latin typeface="Comic Sans MS" pitchFamily="66" charset="0"/>
            </a:endParaRPr>
          </a:p>
        </p:txBody>
      </p:sp>
      <p:sp>
        <p:nvSpPr>
          <p:cNvPr id="14" name="Pensées 13"/>
          <p:cNvSpPr/>
          <p:nvPr/>
        </p:nvSpPr>
        <p:spPr>
          <a:xfrm>
            <a:off x="179512" y="908720"/>
            <a:ext cx="9144000" cy="5544616"/>
          </a:xfrm>
          <a:prstGeom prst="cloudCallout">
            <a:avLst>
              <a:gd name="adj1" fmla="val -31103"/>
              <a:gd name="adj2" fmla="val 4599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b="1" u="sng" dirty="0" smtClean="0">
                <a:solidFill>
                  <a:schemeClr val="tx1"/>
                </a:solidFill>
                <a:latin typeface="Comic Sans MS" pitchFamily="66" charset="0"/>
              </a:rPr>
              <a:t>Les POSTES: </a:t>
            </a:r>
          </a:p>
          <a:p>
            <a:endParaRPr lang="fr-FR" dirty="0" smtClean="0">
              <a:solidFill>
                <a:schemeClr val="tx1"/>
              </a:solidFill>
              <a:latin typeface="Comic Sans MS" pitchFamily="66" charset="0"/>
            </a:endParaRPr>
          </a:p>
          <a:p>
            <a:pPr>
              <a:buFontTx/>
              <a:buChar char="-"/>
            </a:pPr>
            <a:r>
              <a:rPr lang="fr-FR" sz="2800" u="sng" dirty="0" smtClean="0">
                <a:solidFill>
                  <a:schemeClr val="tx1"/>
                </a:solidFill>
                <a:latin typeface="Comic Sans MS" pitchFamily="66" charset="0"/>
              </a:rPr>
              <a:t>Intersections</a:t>
            </a:r>
            <a:r>
              <a:rPr lang="fr-FR" sz="2800" dirty="0" smtClean="0">
                <a:solidFill>
                  <a:schemeClr val="tx1"/>
                </a:solidFill>
                <a:latin typeface="Comic Sans MS" pitchFamily="66" charset="0"/>
              </a:rPr>
              <a:t> routes, chemins, sentiers. </a:t>
            </a:r>
          </a:p>
          <a:p>
            <a:pPr>
              <a:buFontTx/>
              <a:buChar char="-"/>
            </a:pPr>
            <a:r>
              <a:rPr lang="fr-FR" sz="2800" dirty="0" smtClean="0">
                <a:solidFill>
                  <a:schemeClr val="tx1"/>
                </a:solidFill>
                <a:latin typeface="Comic Sans MS" pitchFamily="66" charset="0"/>
              </a:rPr>
              <a:t>Sur des </a:t>
            </a:r>
            <a:r>
              <a:rPr lang="fr-FR" sz="2800" u="sng" dirty="0" smtClean="0">
                <a:solidFill>
                  <a:schemeClr val="tx1"/>
                </a:solidFill>
                <a:latin typeface="Comic Sans MS" pitchFamily="66" charset="0"/>
              </a:rPr>
              <a:t>objets particuliers</a:t>
            </a:r>
            <a:r>
              <a:rPr lang="fr-FR" sz="2800" dirty="0" smtClean="0">
                <a:solidFill>
                  <a:schemeClr val="tx1"/>
                </a:solidFill>
                <a:latin typeface="Comic Sans MS" pitchFamily="66" charset="0"/>
              </a:rPr>
              <a:t>.</a:t>
            </a:r>
          </a:p>
          <a:p>
            <a:pPr>
              <a:buFontTx/>
              <a:buChar char="-"/>
            </a:pPr>
            <a:r>
              <a:rPr lang="fr-FR" sz="2800" u="sng" dirty="0" smtClean="0">
                <a:solidFill>
                  <a:schemeClr val="tx1"/>
                </a:solidFill>
                <a:latin typeface="Comic Sans MS" pitchFamily="66" charset="0"/>
              </a:rPr>
              <a:t>2, 3, 4 </a:t>
            </a:r>
            <a:r>
              <a:rPr lang="fr-FR" sz="2800" dirty="0" smtClean="0">
                <a:solidFill>
                  <a:schemeClr val="tx1"/>
                </a:solidFill>
                <a:latin typeface="Comic Sans MS" pitchFamily="66" charset="0"/>
              </a:rPr>
              <a:t>points de décision.</a:t>
            </a:r>
          </a:p>
          <a:p>
            <a:pPr>
              <a:buFontTx/>
              <a:buChar char="-"/>
            </a:pPr>
            <a:r>
              <a:rPr lang="fr-FR" sz="2800" dirty="0" smtClean="0">
                <a:solidFill>
                  <a:schemeClr val="tx1"/>
                </a:solidFill>
                <a:latin typeface="Comic Sans MS" pitchFamily="66" charset="0"/>
              </a:rPr>
              <a:t>Parfois</a:t>
            </a:r>
            <a:r>
              <a:rPr lang="fr-FR" sz="2800" u="sng" dirty="0" smtClean="0">
                <a:solidFill>
                  <a:schemeClr val="tx1"/>
                </a:solidFill>
                <a:latin typeface="Comic Sans MS" pitchFamily="66" charset="0"/>
              </a:rPr>
              <a:t> proches les uns des autres </a:t>
            </a:r>
            <a:r>
              <a:rPr lang="fr-FR" sz="2800" dirty="0" smtClean="0">
                <a:solidFill>
                  <a:schemeClr val="tx1"/>
                </a:solidFill>
                <a:latin typeface="Comic Sans MS" pitchFamily="66" charset="0"/>
              </a:rPr>
              <a:t>(-&gt; précision).</a:t>
            </a:r>
            <a:endParaRPr lang="fr-FR" sz="2800" dirty="0">
              <a:solidFill>
                <a:schemeClr val="tx1"/>
              </a:solidFill>
              <a:latin typeface="Comic Sans MS" pitchFamily="66" charset="0"/>
            </a:endParaRPr>
          </a:p>
        </p:txBody>
      </p:sp>
      <p:sp>
        <p:nvSpPr>
          <p:cNvPr id="15" name="Pensées 14"/>
          <p:cNvSpPr/>
          <p:nvPr/>
        </p:nvSpPr>
        <p:spPr>
          <a:xfrm>
            <a:off x="-433064" y="476672"/>
            <a:ext cx="9577064" cy="6120680"/>
          </a:xfrm>
          <a:prstGeom prst="cloudCallout">
            <a:avLst>
              <a:gd name="adj1" fmla="val -31103"/>
              <a:gd name="adj2" fmla="val 4599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b="1" u="sng" dirty="0" smtClean="0">
                <a:solidFill>
                  <a:schemeClr val="tx1"/>
                </a:solidFill>
                <a:latin typeface="Comic Sans MS" pitchFamily="66" charset="0"/>
              </a:rPr>
              <a:t>PRESSION TEMPORELLE: </a:t>
            </a:r>
          </a:p>
          <a:p>
            <a:endParaRPr lang="fr-FR" dirty="0" smtClean="0">
              <a:solidFill>
                <a:schemeClr val="tx1"/>
              </a:solidFill>
              <a:latin typeface="Comic Sans MS" pitchFamily="66" charset="0"/>
            </a:endParaRPr>
          </a:p>
          <a:p>
            <a:r>
              <a:rPr lang="fr-FR" i="1" dirty="0" smtClean="0">
                <a:solidFill>
                  <a:schemeClr val="tx1"/>
                </a:solidFill>
                <a:latin typeface="Comic Sans MS" pitchFamily="66" charset="0"/>
              </a:rPr>
              <a:t>. </a:t>
            </a:r>
            <a:r>
              <a:rPr lang="fr-FR" b="1" i="1" u="sng" dirty="0" smtClean="0">
                <a:solidFill>
                  <a:schemeClr val="tx1"/>
                </a:solidFill>
                <a:latin typeface="Comic Sans MS" pitchFamily="66" charset="0"/>
              </a:rPr>
              <a:t>RQ</a:t>
            </a:r>
            <a:r>
              <a:rPr lang="fr-FR" i="1" dirty="0" smtClean="0">
                <a:solidFill>
                  <a:schemeClr val="tx1"/>
                </a:solidFill>
                <a:latin typeface="Comic Sans MS" pitchFamily="66" charset="0"/>
              </a:rPr>
              <a:t>: pour le nv1, dimension « temporelle » de l’activité se limitait souvent au respect des limites de temps. Pour le nv2, il faut former un élève rapide. Donc proposer une évolution de cette notion de vitesse.</a:t>
            </a:r>
          </a:p>
          <a:p>
            <a:pPr>
              <a:buFontTx/>
              <a:buChar char="-"/>
            </a:pPr>
            <a:r>
              <a:rPr lang="fr-FR" sz="2800" u="sng" dirty="0" smtClean="0">
                <a:solidFill>
                  <a:schemeClr val="tx1"/>
                </a:solidFill>
                <a:latin typeface="Comic Sans MS" pitchFamily="66" charset="0"/>
              </a:rPr>
              <a:t>Limite de temps </a:t>
            </a:r>
            <a:r>
              <a:rPr lang="fr-FR" sz="2800" dirty="0" smtClean="0">
                <a:solidFill>
                  <a:schemeClr val="tx1"/>
                </a:solidFill>
                <a:latin typeface="Comic Sans MS" pitchFamily="66" charset="0"/>
              </a:rPr>
              <a:t>à ne pas dépasser.</a:t>
            </a:r>
          </a:p>
          <a:p>
            <a:pPr>
              <a:buFontTx/>
              <a:buChar char="-"/>
            </a:pPr>
            <a:r>
              <a:rPr lang="fr-FR" sz="2800" dirty="0" smtClean="0">
                <a:solidFill>
                  <a:schemeClr val="tx1"/>
                </a:solidFill>
                <a:latin typeface="Comic Sans MS" pitchFamily="66" charset="0"/>
              </a:rPr>
              <a:t> Système de </a:t>
            </a:r>
            <a:r>
              <a:rPr lang="fr-FR" sz="2800" u="sng" dirty="0" smtClean="0">
                <a:solidFill>
                  <a:schemeClr val="tx1"/>
                </a:solidFill>
                <a:latin typeface="Comic Sans MS" pitchFamily="66" charset="0"/>
              </a:rPr>
              <a:t>défi, de compétition </a:t>
            </a:r>
            <a:r>
              <a:rPr lang="fr-FR" sz="2000" dirty="0" smtClean="0">
                <a:solidFill>
                  <a:schemeClr val="tx1"/>
                </a:solidFill>
                <a:latin typeface="Comic Sans MS" pitchFamily="66" charset="0"/>
              </a:rPr>
              <a:t>pour faire entrer les élèves dans cette dimension  « course ».</a:t>
            </a:r>
            <a:endParaRPr lang="fr-FR" sz="2000" dirty="0">
              <a:solidFill>
                <a:schemeClr val="tx1"/>
              </a:solidFill>
              <a:latin typeface="Comic Sans MS" pitchFamily="66" charset="0"/>
            </a:endParaRPr>
          </a:p>
        </p:txBody>
      </p:sp>
      <p:sp>
        <p:nvSpPr>
          <p:cNvPr id="16" name="Pensées 15"/>
          <p:cNvSpPr/>
          <p:nvPr/>
        </p:nvSpPr>
        <p:spPr>
          <a:xfrm>
            <a:off x="647056" y="1052736"/>
            <a:ext cx="8496944" cy="4824536"/>
          </a:xfrm>
          <a:prstGeom prst="cloudCallout">
            <a:avLst>
              <a:gd name="adj1" fmla="val -31103"/>
              <a:gd name="adj2" fmla="val 4599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b="1" u="sng" dirty="0" smtClean="0">
                <a:solidFill>
                  <a:schemeClr val="tx1"/>
                </a:solidFill>
                <a:latin typeface="Comic Sans MS" pitchFamily="66" charset="0"/>
              </a:rPr>
              <a:t>MILIEU d’évolution: </a:t>
            </a:r>
          </a:p>
          <a:p>
            <a:endParaRPr lang="fr-FR" dirty="0" smtClean="0">
              <a:solidFill>
                <a:schemeClr val="tx1"/>
              </a:solidFill>
              <a:latin typeface="Comic Sans MS" pitchFamily="66" charset="0"/>
            </a:endParaRPr>
          </a:p>
          <a:p>
            <a:r>
              <a:rPr lang="fr-FR" sz="2800" dirty="0" smtClean="0">
                <a:solidFill>
                  <a:schemeClr val="tx1"/>
                </a:solidFill>
                <a:latin typeface="Comic Sans MS" pitchFamily="66" charset="0"/>
              </a:rPr>
              <a:t>- Espace découvert, type parc urbain.</a:t>
            </a:r>
            <a:endParaRPr lang="fr-FR" sz="2800" dirty="0">
              <a:solidFill>
                <a:schemeClr val="tx1"/>
              </a:solidFill>
              <a:latin typeface="Comic Sans MS" pitchFamily="66" charset="0"/>
            </a:endParaRPr>
          </a:p>
        </p:txBody>
      </p:sp>
      <p:sp>
        <p:nvSpPr>
          <p:cNvPr id="17" name="Pensées 16"/>
          <p:cNvSpPr/>
          <p:nvPr/>
        </p:nvSpPr>
        <p:spPr>
          <a:xfrm>
            <a:off x="179512" y="980728"/>
            <a:ext cx="8639944" cy="5328592"/>
          </a:xfrm>
          <a:prstGeom prst="cloudCallout">
            <a:avLst>
              <a:gd name="adj1" fmla="val -31103"/>
              <a:gd name="adj2" fmla="val 4599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b="1" u="sng" dirty="0" smtClean="0">
                <a:solidFill>
                  <a:schemeClr val="tx1"/>
                </a:solidFill>
                <a:latin typeface="Comic Sans MS" pitchFamily="66" charset="0"/>
              </a:rPr>
              <a:t>L’ORGANISATION: </a:t>
            </a:r>
          </a:p>
          <a:p>
            <a:endParaRPr lang="fr-FR" dirty="0" smtClean="0">
              <a:solidFill>
                <a:schemeClr val="tx1"/>
              </a:solidFill>
              <a:latin typeface="Comic Sans MS" pitchFamily="66" charset="0"/>
            </a:endParaRPr>
          </a:p>
          <a:p>
            <a:pPr>
              <a:buFontTx/>
              <a:buChar char="-"/>
            </a:pPr>
            <a:r>
              <a:rPr lang="fr-FR" sz="2800" dirty="0" smtClean="0">
                <a:solidFill>
                  <a:schemeClr val="tx1"/>
                </a:solidFill>
                <a:latin typeface="Comic Sans MS" pitchFamily="66" charset="0"/>
              </a:rPr>
              <a:t>Auto-organisation idem niveau 1: l’élève choisit son parcours, se corrige, gère le tableau de départ.</a:t>
            </a:r>
          </a:p>
          <a:p>
            <a:pPr>
              <a:buFontTx/>
              <a:buChar char="-"/>
            </a:pPr>
            <a:endParaRPr lang="fr-FR" sz="2800" dirty="0">
              <a:solidFill>
                <a:schemeClr val="tx1"/>
              </a:solidFill>
              <a:latin typeface="Comic Sans MS" pitchFamily="66" charset="0"/>
            </a:endParaRP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1+ppt_h/2"/>
                                          </p:val>
                                        </p:tav>
                                      </p:tavLst>
                                    </p:anim>
                                    <p:set>
                                      <p:cBhvr>
                                        <p:cTn id="38" dur="1" fill="hold">
                                          <p:stCondLst>
                                            <p:cond delay="499"/>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6"/>
                                        </p:tgtEl>
                                        <p:attrNameLst>
                                          <p:attrName>ppt_x</p:attrName>
                                        </p:attrNameLst>
                                      </p:cBhvr>
                                      <p:tavLst>
                                        <p:tav tm="0">
                                          <p:val>
                                            <p:strVal val="ppt_x"/>
                                          </p:val>
                                        </p:tav>
                                        <p:tav tm="100000">
                                          <p:val>
                                            <p:strVal val="ppt_x"/>
                                          </p:val>
                                        </p:tav>
                                      </p:tavLst>
                                    </p:anim>
                                    <p:anim calcmode="lin" valueType="num">
                                      <p:cBhvr additive="base">
                                        <p:cTn id="49" dur="500"/>
                                        <p:tgtEl>
                                          <p:spTgt spid="16"/>
                                        </p:tgtEl>
                                        <p:attrNameLst>
                                          <p:attrName>ppt_y</p:attrName>
                                        </p:attrNameLst>
                                      </p:cBhvr>
                                      <p:tavLst>
                                        <p:tav tm="0">
                                          <p:val>
                                            <p:strVal val="ppt_y"/>
                                          </p:val>
                                        </p:tav>
                                        <p:tav tm="100000">
                                          <p:val>
                                            <p:strVal val="1+ppt_h/2"/>
                                          </p:val>
                                        </p:tav>
                                      </p:tavLst>
                                    </p:anim>
                                    <p:set>
                                      <p:cBhvr>
                                        <p:cTn id="50" dur="1" fill="hold">
                                          <p:stCondLst>
                                            <p:cond delay="499"/>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17"/>
                                        </p:tgtEl>
                                        <p:attrNameLst>
                                          <p:attrName>ppt_x</p:attrName>
                                        </p:attrNameLst>
                                      </p:cBhvr>
                                      <p:tavLst>
                                        <p:tav tm="0">
                                          <p:val>
                                            <p:strVal val="ppt_x"/>
                                          </p:val>
                                        </p:tav>
                                        <p:tav tm="100000">
                                          <p:val>
                                            <p:strVal val="ppt_x"/>
                                          </p:val>
                                        </p:tav>
                                      </p:tavLst>
                                    </p:anim>
                                    <p:anim calcmode="lin" valueType="num">
                                      <p:cBhvr additive="base">
                                        <p:cTn id="61" dur="500"/>
                                        <p:tgtEl>
                                          <p:spTgt spid="17"/>
                                        </p:tgtEl>
                                        <p:attrNameLst>
                                          <p:attrName>ppt_y</p:attrName>
                                        </p:attrNameLst>
                                      </p:cBhvr>
                                      <p:tavLst>
                                        <p:tav tm="0">
                                          <p:val>
                                            <p:strVal val="ppt_y"/>
                                          </p:val>
                                        </p:tav>
                                        <p:tav tm="100000">
                                          <p:val>
                                            <p:strVal val="1+ppt_h/2"/>
                                          </p:val>
                                        </p:tav>
                                      </p:tavLst>
                                    </p:anim>
                                    <p:set>
                                      <p:cBhvr>
                                        <p:cTn id="6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126" name="AutoShape 6"/>
          <p:cNvSpPr>
            <a:spLocks noChangeArrowheads="1"/>
          </p:cNvSpPr>
          <p:nvPr/>
        </p:nvSpPr>
        <p:spPr bwMode="auto">
          <a:xfrm>
            <a:off x="2843808" y="764704"/>
            <a:ext cx="724024" cy="375816"/>
          </a:xfrm>
          <a:prstGeom prst="rightArrow">
            <a:avLst>
              <a:gd name="adj1" fmla="val 50000"/>
              <a:gd name="adj2" fmla="val 94736"/>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 name="ZoneTexte 6"/>
          <p:cNvSpPr txBox="1"/>
          <p:nvPr/>
        </p:nvSpPr>
        <p:spPr>
          <a:xfrm>
            <a:off x="3923928" y="332656"/>
            <a:ext cx="4752528" cy="1446550"/>
          </a:xfrm>
          <a:prstGeom prst="rect">
            <a:avLst/>
          </a:prstGeom>
          <a:noFill/>
        </p:spPr>
        <p:txBody>
          <a:bodyPr wrap="square" rtlCol="0">
            <a:spAutoFit/>
          </a:bodyPr>
          <a:lstStyle/>
          <a:p>
            <a:r>
              <a:rPr lang="fr-FR" sz="4400" b="1" i="1" dirty="0" smtClean="0">
                <a:solidFill>
                  <a:srgbClr val="FF0000"/>
                </a:solidFill>
                <a:latin typeface="Comic Sans MS" pitchFamily="66" charset="0"/>
              </a:rPr>
              <a:t>Quelles</a:t>
            </a:r>
            <a:r>
              <a:rPr lang="fr-FR" sz="6000" b="1" i="1" dirty="0" smtClean="0">
                <a:solidFill>
                  <a:srgbClr val="FF0000"/>
                </a:solidFill>
                <a:latin typeface="Comic Sans MS" pitchFamily="66" charset="0"/>
              </a:rPr>
              <a:t> </a:t>
            </a:r>
            <a:r>
              <a:rPr lang="fr-FR" sz="8800" b="1" i="1" u="sng" dirty="0" smtClean="0">
                <a:solidFill>
                  <a:srgbClr val="FF0000"/>
                </a:solidFill>
                <a:latin typeface="Comic Sans MS" pitchFamily="66" charset="0"/>
              </a:rPr>
              <a:t>SA?</a:t>
            </a:r>
            <a:endParaRPr lang="fr-FR" sz="8800" b="1" i="1" u="sng" dirty="0">
              <a:solidFill>
                <a:srgbClr val="FF0000"/>
              </a:solidFill>
              <a:latin typeface="Comic Sans MS" pitchFamily="66" charset="0"/>
            </a:endParaRPr>
          </a:p>
        </p:txBody>
      </p:sp>
      <p:sp>
        <p:nvSpPr>
          <p:cNvPr id="9" name="Explosion 2 8"/>
          <p:cNvSpPr/>
          <p:nvPr/>
        </p:nvSpPr>
        <p:spPr>
          <a:xfrm>
            <a:off x="0" y="1916832"/>
            <a:ext cx="8496944" cy="508518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chemeClr val="accent2">
                    <a:lumMod val="75000"/>
                  </a:schemeClr>
                </a:solidFill>
                <a:latin typeface="Constantia" pitchFamily="18" charset="0"/>
              </a:rPr>
              <a:t>Les SA du niveau 1!</a:t>
            </a:r>
            <a:endParaRPr lang="fr-FR" sz="4800" b="1" i="1" dirty="0">
              <a:solidFill>
                <a:schemeClr val="accent2">
                  <a:lumMod val="75000"/>
                </a:schemeClr>
              </a:solidFill>
              <a:latin typeface="Constantia" pitchFamily="18" charset="0"/>
            </a:endParaRPr>
          </a:p>
        </p:txBody>
      </p:sp>
      <p:graphicFrame>
        <p:nvGraphicFramePr>
          <p:cNvPr id="14" name="Tableau 13"/>
          <p:cNvGraphicFramePr>
            <a:graphicFrameLocks noGrp="1"/>
          </p:cNvGraphicFramePr>
          <p:nvPr/>
        </p:nvGraphicFramePr>
        <p:xfrm>
          <a:off x="179512" y="116632"/>
          <a:ext cx="2808312" cy="2646040"/>
        </p:xfrm>
        <a:graphic>
          <a:graphicData uri="http://schemas.openxmlformats.org/drawingml/2006/table">
            <a:tbl>
              <a:tblPr firstRow="1" bandRow="1">
                <a:tableStyleId>{5C22544A-7EE6-4342-B048-85BDC9FD1C3A}</a:tableStyleId>
              </a:tblPr>
              <a:tblGrid>
                <a:gridCol w="2808312"/>
              </a:tblGrid>
              <a:tr h="360040">
                <a:tc>
                  <a:txBody>
                    <a:bodyPr/>
                    <a:lstStyle/>
                    <a:p>
                      <a:r>
                        <a:rPr lang="fr-FR" sz="1200" u="sng" dirty="0" smtClean="0">
                          <a:solidFill>
                            <a:srgbClr val="0070C0"/>
                          </a:solidFill>
                          <a:latin typeface="Comic Sans MS" pitchFamily="66" charset="0"/>
                        </a:rPr>
                        <a:t>      Donc OBJECTIFS:</a:t>
                      </a:r>
                      <a:endParaRPr lang="fr-FR" sz="1200" u="sng" dirty="0">
                        <a:solidFill>
                          <a:srgbClr val="0070C0"/>
                        </a:solidFill>
                        <a:latin typeface="Comic Sans MS" pitchFamily="66" charset="0"/>
                      </a:endParaRPr>
                    </a:p>
                  </a:txBody>
                  <a:tcPr>
                    <a:solidFill>
                      <a:schemeClr val="tx2">
                        <a:lumMod val="20000"/>
                        <a:lumOff val="80000"/>
                      </a:schemeClr>
                    </a:solidFill>
                  </a:tcPr>
                </a:tc>
              </a:tr>
              <a:tr h="1368152">
                <a:tc>
                  <a:txBody>
                    <a:bodyPr/>
                    <a:lstStyle/>
                    <a:p>
                      <a:pPr algn="ctr">
                        <a:buFont typeface="Wingdings" pitchFamily="2" charset="2"/>
                        <a:buNone/>
                      </a:pPr>
                      <a:r>
                        <a:rPr lang="fr-FR" sz="1200" b="1" u="sng" dirty="0" smtClean="0">
                          <a:latin typeface="Comic Sans MS" pitchFamily="66" charset="0"/>
                        </a:rPr>
                        <a:t>REVISION NIVEAU 1</a:t>
                      </a:r>
                    </a:p>
                    <a:p>
                      <a:pPr>
                        <a:buFont typeface="Wingdings" pitchFamily="2" charset="2"/>
                        <a:buChar char="Ø"/>
                      </a:pPr>
                      <a:r>
                        <a:rPr lang="fr-FR" sz="1200" u="sng" dirty="0" smtClean="0">
                          <a:latin typeface="Comic Sans MS" pitchFamily="66" charset="0"/>
                        </a:rPr>
                        <a:t>MOTEUR: Se déplacer </a:t>
                      </a:r>
                      <a:r>
                        <a:rPr lang="fr-FR" sz="1200" dirty="0" smtClean="0">
                          <a:latin typeface="Comic Sans MS" pitchFamily="66" charset="0"/>
                        </a:rPr>
                        <a:t>sur routes, chemins, sentiers et se servir </a:t>
                      </a:r>
                      <a:r>
                        <a:rPr lang="fr-FR" sz="1200" u="sng" dirty="0" smtClean="0">
                          <a:latin typeface="Comic Sans MS" pitchFamily="66" charset="0"/>
                        </a:rPr>
                        <a:t>d’objets particuliers comme point d’appui pour être précis</a:t>
                      </a:r>
                      <a:r>
                        <a:rPr lang="fr-FR" sz="1200" dirty="0" smtClean="0">
                          <a:latin typeface="Comic Sans MS" pitchFamily="66" charset="0"/>
                        </a:rPr>
                        <a:t>. Courir sur les lignes directrices pour gagner en rapidité.</a:t>
                      </a:r>
                      <a:endParaRPr lang="fr-FR" sz="1200" baseline="0" dirty="0" smtClean="0">
                        <a:latin typeface="Comic Sans MS" pitchFamily="66" charset="0"/>
                      </a:endParaRPr>
                    </a:p>
                    <a:p>
                      <a:pPr>
                        <a:buFont typeface="Wingdings" pitchFamily="2" charset="2"/>
                        <a:buNone/>
                      </a:pPr>
                      <a:endParaRPr lang="fr-FR" sz="1200" baseline="0" dirty="0" smtClean="0">
                        <a:latin typeface="Comic Sans MS" pitchFamily="66" charset="0"/>
                      </a:endParaRPr>
                    </a:p>
                    <a:p>
                      <a:pPr>
                        <a:buFont typeface="Wingdings" pitchFamily="2" charset="2"/>
                        <a:buChar char="Ø"/>
                      </a:pPr>
                      <a:r>
                        <a:rPr lang="fr-FR" sz="1200" u="sng" baseline="0" dirty="0" smtClean="0">
                          <a:latin typeface="Comic Sans MS" pitchFamily="66" charset="0"/>
                        </a:rPr>
                        <a:t>METHODO &amp; SOC</a:t>
                      </a:r>
                      <a:r>
                        <a:rPr lang="fr-FR" sz="1200" baseline="0" dirty="0" smtClean="0">
                          <a:latin typeface="Comic Sans MS" pitchFamily="66" charset="0"/>
                        </a:rPr>
                        <a:t>: Construire une </a:t>
                      </a:r>
                      <a:r>
                        <a:rPr lang="fr-FR" sz="1200" b="1" u="sng" baseline="0" dirty="0" smtClean="0">
                          <a:latin typeface="Comic Sans MS" pitchFamily="66" charset="0"/>
                        </a:rPr>
                        <a:t>autonomie de fonctionnement</a:t>
                      </a:r>
                      <a:r>
                        <a:rPr lang="fr-FR" sz="1200" baseline="0" dirty="0" smtClean="0">
                          <a:latin typeface="Comic Sans MS" pitchFamily="66" charset="0"/>
                        </a:rPr>
                        <a:t> pour libérer le prof des tâches organisationnelles.</a:t>
                      </a:r>
                      <a:endParaRPr lang="fr-FR" sz="1200" dirty="0">
                        <a:latin typeface="Comic Sans MS" pitchFamily="66" charset="0"/>
                      </a:endParaRPr>
                    </a:p>
                  </a:txBody>
                  <a:tcPr>
                    <a:solidFill>
                      <a:schemeClr val="tx2">
                        <a:lumMod val="20000"/>
                        <a:lumOff val="80000"/>
                      </a:schemeClr>
                    </a:solidFill>
                  </a:tcPr>
                </a:tc>
              </a:tr>
            </a:tbl>
          </a:graphicData>
        </a:graphic>
      </p:graphicFrame>
      <p:pic>
        <p:nvPicPr>
          <p:cNvPr id="15" name="Picture 1" descr="C:\Users\sev\AppData\Local\Microsoft\Windows\Temporary Internet Files\Content.IE5\70L5I441\MC900432670[1].png"/>
          <p:cNvPicPr>
            <a:picLocks noChangeAspect="1" noChangeArrowheads="1"/>
          </p:cNvPicPr>
          <p:nvPr/>
        </p:nvPicPr>
        <p:blipFill>
          <a:blip r:embed="rId3" cstate="print"/>
          <a:srcRect/>
          <a:stretch>
            <a:fillRect/>
          </a:stretch>
        </p:blipFill>
        <p:spPr bwMode="auto">
          <a:xfrm>
            <a:off x="323528" y="116632"/>
            <a:ext cx="288032" cy="288032"/>
          </a:xfrm>
          <a:prstGeom prst="rect">
            <a:avLst/>
          </a:prstGeom>
          <a:noFill/>
        </p:spPr>
      </p:pic>
      <p:sp>
        <p:nvSpPr>
          <p:cNvPr id="8" name="Explosion 2 7"/>
          <p:cNvSpPr/>
          <p:nvPr/>
        </p:nvSpPr>
        <p:spPr>
          <a:xfrm>
            <a:off x="-684584" y="-171400"/>
            <a:ext cx="11953328" cy="7920880"/>
          </a:xfrm>
          <a:prstGeom prst="irregularSeal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i="1" dirty="0" smtClean="0">
                <a:solidFill>
                  <a:srgbClr val="7030A0"/>
                </a:solidFill>
                <a:latin typeface="Constantia" pitchFamily="18" charset="0"/>
              </a:rPr>
              <a:t>+ des situations de </a:t>
            </a:r>
            <a:r>
              <a:rPr lang="fr-FR" sz="4000" b="1" i="1" u="sng" dirty="0" smtClean="0">
                <a:solidFill>
                  <a:srgbClr val="7030A0"/>
                </a:solidFill>
                <a:latin typeface="Constantia" pitchFamily="18" charset="0"/>
              </a:rPr>
              <a:t>compétition-vitesse </a:t>
            </a:r>
            <a:r>
              <a:rPr lang="fr-FR" sz="2000" b="1" i="1" dirty="0" smtClean="0">
                <a:solidFill>
                  <a:srgbClr val="7030A0"/>
                </a:solidFill>
                <a:latin typeface="Constantia" pitchFamily="18" charset="0"/>
              </a:rPr>
              <a:t>comme: </a:t>
            </a:r>
            <a:r>
              <a:rPr lang="fr-FR" sz="4000" b="1" i="1" dirty="0" smtClean="0">
                <a:solidFill>
                  <a:srgbClr val="7030A0"/>
                </a:solidFill>
                <a:latin typeface="Constantia" pitchFamily="18" charset="0"/>
              </a:rPr>
              <a:t>DUEL, COURSE POURSUITE, RELAIS, RELAIS MÉMOIRE </a:t>
            </a:r>
            <a:r>
              <a:rPr lang="fr-FR" sz="2000" b="1" i="1" dirty="0" smtClean="0">
                <a:solidFill>
                  <a:srgbClr val="7030A0"/>
                </a:solidFill>
                <a:latin typeface="Constantia" pitchFamily="18" charset="0"/>
              </a:rPr>
              <a:t>(</a:t>
            </a:r>
            <a:r>
              <a:rPr lang="fr-FR" sz="2000" b="1" i="1" dirty="0" err="1" smtClean="0">
                <a:solidFill>
                  <a:srgbClr val="7030A0"/>
                </a:solidFill>
                <a:latin typeface="Constantia" pitchFamily="18" charset="0"/>
              </a:rPr>
              <a:t>Cf</a:t>
            </a:r>
            <a:r>
              <a:rPr lang="fr-FR" sz="2000" b="1" i="1" dirty="0" smtClean="0">
                <a:solidFill>
                  <a:srgbClr val="7030A0"/>
                </a:solidFill>
                <a:latin typeface="Constantia" pitchFamily="18" charset="0"/>
              </a:rPr>
              <a:t> plus loin)</a:t>
            </a:r>
            <a:endParaRPr lang="fr-FR" sz="2000" b="1" dirty="0" smtClean="0">
              <a:solidFill>
                <a:srgbClr val="7030A0"/>
              </a:solidFill>
              <a:latin typeface="Constantia" pitchFamily="18" charset="0"/>
            </a:endParaRPr>
          </a:p>
        </p:txBody>
      </p:sp>
      <p:pic>
        <p:nvPicPr>
          <p:cNvPr id="10" name="Picture 2" descr="C:\Users\sev\AppData\Local\Microsoft\Windows\Temporary Internet Files\Content.IE5\70L5I441\MC900432628[1].png"/>
          <p:cNvPicPr>
            <a:picLocks noChangeAspect="1" noChangeArrowheads="1"/>
          </p:cNvPicPr>
          <p:nvPr/>
        </p:nvPicPr>
        <p:blipFill>
          <a:blip r:embed="rId4" cstate="print"/>
          <a:srcRect/>
          <a:stretch>
            <a:fillRect/>
          </a:stretch>
        </p:blipFill>
        <p:spPr bwMode="auto">
          <a:xfrm>
            <a:off x="1475656" y="3573016"/>
            <a:ext cx="1368152" cy="1368152"/>
          </a:xfrm>
          <a:prstGeom prst="rect">
            <a:avLst/>
          </a:prstGeom>
          <a:noFill/>
        </p:spPr>
      </p:pic>
      <p:sp>
        <p:nvSpPr>
          <p:cNvPr id="11" name="Explosion 2 10"/>
          <p:cNvSpPr/>
          <p:nvPr/>
        </p:nvSpPr>
        <p:spPr>
          <a:xfrm>
            <a:off x="0" y="980728"/>
            <a:ext cx="4968552" cy="3168352"/>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i="1" dirty="0" smtClean="0">
                <a:solidFill>
                  <a:schemeClr val="accent2">
                    <a:lumMod val="75000"/>
                  </a:schemeClr>
                </a:solidFill>
                <a:latin typeface="Constantia" pitchFamily="18" charset="0"/>
              </a:rPr>
              <a:t>Notamment, le </a:t>
            </a:r>
            <a:r>
              <a:rPr lang="fr-FR" b="1" i="1" dirty="0" smtClean="0">
                <a:solidFill>
                  <a:schemeClr val="accent2">
                    <a:lumMod val="75000"/>
                  </a:schemeClr>
                </a:solidFill>
                <a:latin typeface="Constantia" pitchFamily="18" charset="0"/>
              </a:rPr>
              <a:t>PHOTOGRAPHE</a:t>
            </a:r>
          </a:p>
          <a:p>
            <a:pPr algn="ctr"/>
            <a:r>
              <a:rPr lang="fr-FR" sz="1400" b="1" i="1" dirty="0" smtClean="0">
                <a:solidFill>
                  <a:schemeClr val="accent2">
                    <a:lumMod val="75000"/>
                  </a:schemeClr>
                </a:solidFill>
                <a:latin typeface="Constantia" pitchFamily="18" charset="0"/>
              </a:rPr>
              <a:t> pour la liaison carte-terrain</a:t>
            </a:r>
            <a:endParaRPr lang="fr-FR" sz="1400" b="1" i="1" dirty="0">
              <a:solidFill>
                <a:schemeClr val="accent2">
                  <a:lumMod val="75000"/>
                </a:schemeClr>
              </a:solidFill>
              <a:latin typeface="Constantia" pitchFamily="18" charset="0"/>
            </a:endParaRPr>
          </a:p>
        </p:txBody>
      </p:sp>
      <p:sp>
        <p:nvSpPr>
          <p:cNvPr id="12" name="Explosion 2 11"/>
          <p:cNvSpPr/>
          <p:nvPr/>
        </p:nvSpPr>
        <p:spPr>
          <a:xfrm>
            <a:off x="4788024" y="836712"/>
            <a:ext cx="4968552" cy="3168352"/>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i="1" dirty="0" smtClean="0">
                <a:solidFill>
                  <a:schemeClr val="accent2">
                    <a:lumMod val="75000"/>
                  </a:schemeClr>
                </a:solidFill>
                <a:latin typeface="Constantia" pitchFamily="18" charset="0"/>
              </a:rPr>
              <a:t>Notamment, le </a:t>
            </a:r>
            <a:r>
              <a:rPr lang="fr-FR" b="1" i="1" dirty="0" smtClean="0">
                <a:solidFill>
                  <a:schemeClr val="accent2">
                    <a:lumMod val="75000"/>
                  </a:schemeClr>
                </a:solidFill>
                <a:latin typeface="Constantia" pitchFamily="18" charset="0"/>
              </a:rPr>
              <a:t>ROAD-BOOK</a:t>
            </a:r>
          </a:p>
          <a:p>
            <a:pPr algn="ctr"/>
            <a:r>
              <a:rPr lang="fr-FR" sz="1400" b="1" i="1" dirty="0" smtClean="0">
                <a:solidFill>
                  <a:schemeClr val="accent2">
                    <a:lumMod val="75000"/>
                  </a:schemeClr>
                </a:solidFill>
                <a:latin typeface="Constantia" pitchFamily="18" charset="0"/>
              </a:rPr>
              <a:t> pour la construction du « GPS » (routes, chemins, intersections)</a:t>
            </a:r>
            <a:endParaRPr lang="fr-FR" sz="1400" b="1" i="1" dirty="0">
              <a:solidFill>
                <a:schemeClr val="accent2">
                  <a:lumMod val="75000"/>
                </a:schemeClr>
              </a:solidFill>
              <a:latin typeface="Constantia" pitchFamily="18" charset="0"/>
            </a:endParaRPr>
          </a:p>
        </p:txBody>
      </p:sp>
      <p:sp>
        <p:nvSpPr>
          <p:cNvPr id="13" name="Explosion 2 12"/>
          <p:cNvSpPr/>
          <p:nvPr/>
        </p:nvSpPr>
        <p:spPr>
          <a:xfrm>
            <a:off x="0" y="3689648"/>
            <a:ext cx="4968552" cy="3168352"/>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i="1" dirty="0" smtClean="0">
                <a:solidFill>
                  <a:schemeClr val="accent2">
                    <a:lumMod val="75000"/>
                  </a:schemeClr>
                </a:solidFill>
                <a:latin typeface="Constantia" pitchFamily="18" charset="0"/>
              </a:rPr>
              <a:t>Notamment, le </a:t>
            </a:r>
            <a:r>
              <a:rPr lang="fr-FR" b="1" i="1" dirty="0" smtClean="0">
                <a:solidFill>
                  <a:schemeClr val="accent2">
                    <a:lumMod val="75000"/>
                  </a:schemeClr>
                </a:solidFill>
                <a:latin typeface="Constantia" pitchFamily="18" charset="0"/>
              </a:rPr>
              <a:t>SUIVI d’ITINERAIRE</a:t>
            </a:r>
          </a:p>
          <a:p>
            <a:pPr algn="ctr"/>
            <a:r>
              <a:rPr lang="fr-FR" sz="1400" b="1" i="1" dirty="0" smtClean="0">
                <a:solidFill>
                  <a:schemeClr val="accent2">
                    <a:lumMod val="75000"/>
                  </a:schemeClr>
                </a:solidFill>
                <a:latin typeface="Constantia" pitchFamily="18" charset="0"/>
              </a:rPr>
              <a:t> pour la précision (les objets particuliers)</a:t>
            </a:r>
            <a:endParaRPr lang="fr-FR" sz="1400" b="1" i="1" dirty="0">
              <a:solidFill>
                <a:schemeClr val="accent2">
                  <a:lumMod val="75000"/>
                </a:schemeClr>
              </a:solidFill>
              <a:latin typeface="Constantia" pitchFamily="18" charset="0"/>
            </a:endParaRPr>
          </a:p>
        </p:txBody>
      </p:sp>
      <p:sp>
        <p:nvSpPr>
          <p:cNvPr id="16" name="Explosion 2 15"/>
          <p:cNvSpPr/>
          <p:nvPr/>
        </p:nvSpPr>
        <p:spPr>
          <a:xfrm>
            <a:off x="4572000" y="3689648"/>
            <a:ext cx="4968552" cy="3168352"/>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i="1" dirty="0" smtClean="0">
                <a:solidFill>
                  <a:schemeClr val="accent2">
                    <a:lumMod val="75000"/>
                  </a:schemeClr>
                </a:solidFill>
                <a:latin typeface="Constantia" pitchFamily="18" charset="0"/>
              </a:rPr>
              <a:t>Notamment, le </a:t>
            </a:r>
            <a:r>
              <a:rPr lang="fr-FR" b="1" i="1" dirty="0" smtClean="0">
                <a:solidFill>
                  <a:schemeClr val="accent2">
                    <a:lumMod val="75000"/>
                  </a:schemeClr>
                </a:solidFill>
                <a:latin typeface="Constantia" pitchFamily="18" charset="0"/>
              </a:rPr>
              <a:t>JE TE SUIS TU  ME SUIS, </a:t>
            </a:r>
          </a:p>
          <a:p>
            <a:pPr algn="ctr"/>
            <a:r>
              <a:rPr lang="fr-FR" sz="1400" b="1" i="1" dirty="0" smtClean="0">
                <a:solidFill>
                  <a:schemeClr val="accent2">
                    <a:lumMod val="75000"/>
                  </a:schemeClr>
                </a:solidFill>
                <a:latin typeface="Constantia" pitchFamily="18" charset="0"/>
              </a:rPr>
              <a:t> pour la construction de son itinéraire</a:t>
            </a:r>
            <a:endParaRPr lang="fr-FR" sz="1400" b="1" i="1" dirty="0">
              <a:solidFill>
                <a:schemeClr val="accent2">
                  <a:lumMod val="75000"/>
                </a:schemeClr>
              </a:solidFill>
              <a:latin typeface="Constantia" pitchFamily="18" charset="0"/>
            </a:endParaRP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9"/>
                                        </p:tgtEl>
                                        <p:attrNameLst>
                                          <p:attrName>ppt_x</p:attrName>
                                        </p:attrNameLst>
                                      </p:cBhvr>
                                      <p:tavLst>
                                        <p:tav tm="0">
                                          <p:val>
                                            <p:strVal val="ppt_x"/>
                                          </p:val>
                                        </p:tav>
                                        <p:tav tm="100000">
                                          <p:val>
                                            <p:strVal val="ppt_x"/>
                                          </p:val>
                                        </p:tav>
                                      </p:tavLst>
                                    </p:anim>
                                    <p:anim calcmode="lin" valueType="num">
                                      <p:cBhvr additive="base">
                                        <p:cTn id="13" dur="500"/>
                                        <p:tgtEl>
                                          <p:spTgt spid="9"/>
                                        </p:tgtEl>
                                        <p:attrNameLst>
                                          <p:attrName>ppt_y</p:attrName>
                                        </p:attrNameLst>
                                      </p:cBhvr>
                                      <p:tavLst>
                                        <p:tav tm="0">
                                          <p:val>
                                            <p:strVal val="ppt_y"/>
                                          </p:val>
                                        </p:tav>
                                        <p:tav tm="100000">
                                          <p:val>
                                            <p:strVal val="1+ppt_h/2"/>
                                          </p:val>
                                        </p:tav>
                                      </p:tavLst>
                                    </p:anim>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11"/>
                                        </p:tgtEl>
                                        <p:attrNameLst>
                                          <p:attrName>ppt_x</p:attrName>
                                        </p:attrNameLst>
                                      </p:cBhvr>
                                      <p:tavLst>
                                        <p:tav tm="0">
                                          <p:val>
                                            <p:strVal val="ppt_x"/>
                                          </p:val>
                                        </p:tav>
                                        <p:tav tm="100000">
                                          <p:val>
                                            <p:strVal val="ppt_x"/>
                                          </p:val>
                                        </p:tav>
                                      </p:tavLst>
                                    </p:anim>
                                    <p:anim calcmode="lin" valueType="num">
                                      <p:cBhvr additive="base">
                                        <p:cTn id="43" dur="500"/>
                                        <p:tgtEl>
                                          <p:spTgt spid="11"/>
                                        </p:tgtEl>
                                        <p:attrNameLst>
                                          <p:attrName>ppt_y</p:attrName>
                                        </p:attrNameLst>
                                      </p:cBhvr>
                                      <p:tavLst>
                                        <p:tav tm="0">
                                          <p:val>
                                            <p:strVal val="ppt_y"/>
                                          </p:val>
                                        </p:tav>
                                        <p:tav tm="100000">
                                          <p:val>
                                            <p:strVal val="1+ppt_h/2"/>
                                          </p:val>
                                        </p:tav>
                                      </p:tavLst>
                                    </p:anim>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2"/>
                                        </p:tgtEl>
                                        <p:attrNameLst>
                                          <p:attrName>ppt_x</p:attrName>
                                        </p:attrNameLst>
                                      </p:cBhvr>
                                      <p:tavLst>
                                        <p:tav tm="0">
                                          <p:val>
                                            <p:strVal val="ppt_x"/>
                                          </p:val>
                                        </p:tav>
                                        <p:tav tm="100000">
                                          <p:val>
                                            <p:strVal val="ppt_x"/>
                                          </p:val>
                                        </p:tav>
                                      </p:tavLst>
                                    </p:anim>
                                    <p:anim calcmode="lin" valueType="num">
                                      <p:cBhvr additive="base">
                                        <p:cTn id="49" dur="500"/>
                                        <p:tgtEl>
                                          <p:spTgt spid="12"/>
                                        </p:tgtEl>
                                        <p:attrNameLst>
                                          <p:attrName>ppt_y</p:attrName>
                                        </p:attrNameLst>
                                      </p:cBhvr>
                                      <p:tavLst>
                                        <p:tav tm="0">
                                          <p:val>
                                            <p:strVal val="ppt_y"/>
                                          </p:val>
                                        </p:tav>
                                        <p:tav tm="100000">
                                          <p:val>
                                            <p:strVal val="1+ppt_h/2"/>
                                          </p:val>
                                        </p:tav>
                                      </p:tavLst>
                                    </p:anim>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1" nodeType="clickEffect">
                                  <p:stCondLst>
                                    <p:cond delay="0"/>
                                  </p:stCondLst>
                                  <p:childTnLst>
                                    <p:anim calcmode="lin" valueType="num">
                                      <p:cBhvr additive="base">
                                        <p:cTn id="54" dur="500"/>
                                        <p:tgtEl>
                                          <p:spTgt spid="13"/>
                                        </p:tgtEl>
                                        <p:attrNameLst>
                                          <p:attrName>ppt_x</p:attrName>
                                        </p:attrNameLst>
                                      </p:cBhvr>
                                      <p:tavLst>
                                        <p:tav tm="0">
                                          <p:val>
                                            <p:strVal val="ppt_x"/>
                                          </p:val>
                                        </p:tav>
                                        <p:tav tm="100000">
                                          <p:val>
                                            <p:strVal val="ppt_x"/>
                                          </p:val>
                                        </p:tav>
                                      </p:tavLst>
                                    </p:anim>
                                    <p:anim calcmode="lin" valueType="num">
                                      <p:cBhvr additive="base">
                                        <p:cTn id="55" dur="500"/>
                                        <p:tgtEl>
                                          <p:spTgt spid="13"/>
                                        </p:tgtEl>
                                        <p:attrNameLst>
                                          <p:attrName>ppt_y</p:attrName>
                                        </p:attrNameLst>
                                      </p:cBhvr>
                                      <p:tavLst>
                                        <p:tav tm="0">
                                          <p:val>
                                            <p:strVal val="ppt_y"/>
                                          </p:val>
                                        </p:tav>
                                        <p:tav tm="100000">
                                          <p:val>
                                            <p:strVal val="1+ppt_h/2"/>
                                          </p:val>
                                        </p:tav>
                                      </p:tavLst>
                                    </p:anim>
                                    <p:set>
                                      <p:cBhvr>
                                        <p:cTn id="56" dur="1" fill="hold">
                                          <p:stCondLst>
                                            <p:cond delay="499"/>
                                          </p:stCondLst>
                                        </p:cTn>
                                        <p:tgtEl>
                                          <p:spTgt spid="1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16"/>
                                        </p:tgtEl>
                                        <p:attrNameLst>
                                          <p:attrName>ppt_x</p:attrName>
                                        </p:attrNameLst>
                                      </p:cBhvr>
                                      <p:tavLst>
                                        <p:tav tm="0">
                                          <p:val>
                                            <p:strVal val="ppt_x"/>
                                          </p:val>
                                        </p:tav>
                                        <p:tav tm="100000">
                                          <p:val>
                                            <p:strVal val="ppt_x"/>
                                          </p:val>
                                        </p:tav>
                                      </p:tavLst>
                                    </p:anim>
                                    <p:anim calcmode="lin" valueType="num">
                                      <p:cBhvr additive="base">
                                        <p:cTn id="61" dur="500"/>
                                        <p:tgtEl>
                                          <p:spTgt spid="16"/>
                                        </p:tgtEl>
                                        <p:attrNameLst>
                                          <p:attrName>ppt_y</p:attrName>
                                        </p:attrNameLst>
                                      </p:cBhvr>
                                      <p:tavLst>
                                        <p:tav tm="0">
                                          <p:val>
                                            <p:strVal val="ppt_y"/>
                                          </p:val>
                                        </p:tav>
                                        <p:tav tm="100000">
                                          <p:val>
                                            <p:strVal val="1+ppt_h/2"/>
                                          </p:val>
                                        </p:tav>
                                      </p:tavLst>
                                    </p:anim>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additive="base">
                                        <p:cTn id="67" dur="500" fill="hold"/>
                                        <p:tgtEl>
                                          <p:spTgt spid="8"/>
                                        </p:tgtEl>
                                        <p:attrNameLst>
                                          <p:attrName>ppt_x</p:attrName>
                                        </p:attrNameLst>
                                      </p:cBhvr>
                                      <p:tavLst>
                                        <p:tav tm="0">
                                          <p:val>
                                            <p:strVal val="#ppt_x"/>
                                          </p:val>
                                        </p:tav>
                                        <p:tav tm="100000">
                                          <p:val>
                                            <p:strVal val="#ppt_x"/>
                                          </p:val>
                                        </p:tav>
                                      </p:tavLst>
                                    </p:anim>
                                    <p:anim calcmode="lin" valueType="num">
                                      <p:cBhvr additive="base">
                                        <p:cTn id="68" dur="500" fill="hold"/>
                                        <p:tgtEl>
                                          <p:spTgt spid="8"/>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500" fill="hold"/>
                                        <p:tgtEl>
                                          <p:spTgt spid="10"/>
                                        </p:tgtEl>
                                        <p:attrNameLst>
                                          <p:attrName>ppt_x</p:attrName>
                                        </p:attrNameLst>
                                      </p:cBhvr>
                                      <p:tavLst>
                                        <p:tav tm="0">
                                          <p:val>
                                            <p:strVal val="#ppt_x"/>
                                          </p:val>
                                        </p:tav>
                                        <p:tav tm="100000">
                                          <p:val>
                                            <p:strVal val="#ppt_x"/>
                                          </p:val>
                                        </p:tav>
                                      </p:tavLst>
                                    </p:anim>
                                    <p:anim calcmode="lin" valueType="num">
                                      <p:cBhvr additive="base">
                                        <p:cTn id="7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grpId="1" nodeType="clickEffect">
                                  <p:stCondLst>
                                    <p:cond delay="0"/>
                                  </p:stCondLst>
                                  <p:childTnLst>
                                    <p:anim calcmode="lin" valueType="num">
                                      <p:cBhvr additive="base">
                                        <p:cTn id="76" dur="500"/>
                                        <p:tgtEl>
                                          <p:spTgt spid="8"/>
                                        </p:tgtEl>
                                        <p:attrNameLst>
                                          <p:attrName>ppt_x</p:attrName>
                                        </p:attrNameLst>
                                      </p:cBhvr>
                                      <p:tavLst>
                                        <p:tav tm="0">
                                          <p:val>
                                            <p:strVal val="ppt_x"/>
                                          </p:val>
                                        </p:tav>
                                        <p:tav tm="100000">
                                          <p:val>
                                            <p:strVal val="ppt_x"/>
                                          </p:val>
                                        </p:tav>
                                      </p:tavLst>
                                    </p:anim>
                                    <p:anim calcmode="lin" valueType="num">
                                      <p:cBhvr additive="base">
                                        <p:cTn id="77" dur="500"/>
                                        <p:tgtEl>
                                          <p:spTgt spid="8"/>
                                        </p:tgtEl>
                                        <p:attrNameLst>
                                          <p:attrName>ppt_y</p:attrName>
                                        </p:attrNameLst>
                                      </p:cBhvr>
                                      <p:tavLst>
                                        <p:tav tm="0">
                                          <p:val>
                                            <p:strVal val="ppt_y"/>
                                          </p:val>
                                        </p:tav>
                                        <p:tav tm="100000">
                                          <p:val>
                                            <p:strVal val="1+ppt_h/2"/>
                                          </p:val>
                                        </p:tav>
                                      </p:tavLst>
                                    </p:anim>
                                    <p:set>
                                      <p:cBhvr>
                                        <p:cTn id="78" dur="1" fill="hold">
                                          <p:stCondLst>
                                            <p:cond delay="499"/>
                                          </p:stCondLst>
                                        </p:cTn>
                                        <p:tgtEl>
                                          <p:spTgt spid="8"/>
                                        </p:tgtEl>
                                        <p:attrNameLst>
                                          <p:attrName>style.visibility</p:attrName>
                                        </p:attrNameLst>
                                      </p:cBhvr>
                                      <p:to>
                                        <p:strVal val="hidden"/>
                                      </p:to>
                                    </p:set>
                                  </p:childTnLst>
                                </p:cTn>
                              </p:par>
                              <p:par>
                                <p:cTn id="79" presetID="2" presetClass="exit" presetSubtype="4" fill="hold" nodeType="withEffect">
                                  <p:stCondLst>
                                    <p:cond delay="0"/>
                                  </p:stCondLst>
                                  <p:childTnLst>
                                    <p:anim calcmode="lin" valueType="num">
                                      <p:cBhvr additive="base">
                                        <p:cTn id="80" dur="500"/>
                                        <p:tgtEl>
                                          <p:spTgt spid="10"/>
                                        </p:tgtEl>
                                        <p:attrNameLst>
                                          <p:attrName>ppt_x</p:attrName>
                                        </p:attrNameLst>
                                      </p:cBhvr>
                                      <p:tavLst>
                                        <p:tav tm="0">
                                          <p:val>
                                            <p:strVal val="ppt_x"/>
                                          </p:val>
                                        </p:tav>
                                        <p:tav tm="100000">
                                          <p:val>
                                            <p:strVal val="ppt_x"/>
                                          </p:val>
                                        </p:tav>
                                      </p:tavLst>
                                    </p:anim>
                                    <p:anim calcmode="lin" valueType="num">
                                      <p:cBhvr additive="base">
                                        <p:cTn id="81" dur="500"/>
                                        <p:tgtEl>
                                          <p:spTgt spid="10"/>
                                        </p:tgtEl>
                                        <p:attrNameLst>
                                          <p:attrName>ppt_y</p:attrName>
                                        </p:attrNameLst>
                                      </p:cBhvr>
                                      <p:tavLst>
                                        <p:tav tm="0">
                                          <p:val>
                                            <p:strVal val="ppt_y"/>
                                          </p:val>
                                        </p:tav>
                                        <p:tav tm="100000">
                                          <p:val>
                                            <p:strVal val="1+ppt_h/2"/>
                                          </p:val>
                                        </p:tav>
                                      </p:tavLst>
                                    </p:anim>
                                    <p:set>
                                      <p:cBhvr>
                                        <p:cTn id="8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animBg="1"/>
      <p:bldP spid="8" grpId="1" animBg="1"/>
      <p:bldP spid="11" grpId="1" animBg="1"/>
      <p:bldP spid="12" grpId="0" animBg="1"/>
      <p:bldP spid="12" grpId="1" animBg="1"/>
      <p:bldP spid="13" grpId="0" animBg="1"/>
      <p:bldP spid="13" grpId="1" animBg="1"/>
      <p:bldP spid="16" grpId="0" animBg="1"/>
      <p:bldP spid="1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987824" y="274638"/>
            <a:ext cx="5698976" cy="1143000"/>
          </a:xfrm>
        </p:spPr>
        <p:txBody>
          <a:bodyPr>
            <a:normAutofit fontScale="90000"/>
          </a:bodyPr>
          <a:lstStyle/>
          <a:p>
            <a:r>
              <a:rPr lang="fr-FR" dirty="0" smtClean="0">
                <a:solidFill>
                  <a:schemeClr val="tx2">
                    <a:lumMod val="60000"/>
                    <a:lumOff val="40000"/>
                  </a:schemeClr>
                </a:solidFill>
                <a:latin typeface="Comic Sans MS" pitchFamily="66" charset="0"/>
              </a:rPr>
              <a:t>Les </a:t>
            </a:r>
            <a:r>
              <a:rPr lang="fr-FR" sz="8000" b="1" dirty="0" smtClean="0">
                <a:solidFill>
                  <a:schemeClr val="tx2">
                    <a:lumMod val="60000"/>
                    <a:lumOff val="40000"/>
                  </a:schemeClr>
                </a:solidFill>
                <a:latin typeface="Comic Sans MS" pitchFamily="66" charset="0"/>
              </a:rPr>
              <a:t>CE</a:t>
            </a:r>
            <a:r>
              <a:rPr lang="fr-FR" dirty="0" smtClean="0">
                <a:solidFill>
                  <a:schemeClr val="tx2">
                    <a:lumMod val="60000"/>
                    <a:lumOff val="40000"/>
                  </a:schemeClr>
                </a:solidFill>
                <a:latin typeface="Comic Sans MS" pitchFamily="66" charset="0"/>
              </a:rPr>
              <a:t> </a:t>
            </a:r>
            <a:r>
              <a:rPr lang="fr-FR" i="1" u="sng" dirty="0" smtClean="0">
                <a:solidFill>
                  <a:schemeClr val="tx2">
                    <a:lumMod val="60000"/>
                    <a:lumOff val="40000"/>
                  </a:schemeClr>
                </a:solidFill>
                <a:latin typeface="Comic Sans MS" pitchFamily="66" charset="0"/>
              </a:rPr>
              <a:t>prioritaires</a:t>
            </a:r>
            <a:endParaRPr lang="fr-FR" i="1" u="sng" dirty="0">
              <a:solidFill>
                <a:schemeClr val="tx2">
                  <a:lumMod val="60000"/>
                  <a:lumOff val="40000"/>
                </a:schemeClr>
              </a:solidFill>
              <a:latin typeface="Comic Sans MS" pitchFamily="66" charset="0"/>
            </a:endParaRPr>
          </a:p>
        </p:txBody>
      </p:sp>
      <p:sp>
        <p:nvSpPr>
          <p:cNvPr id="3" name="Espace réservé du contenu 2"/>
          <p:cNvSpPr>
            <a:spLocks noGrp="1"/>
          </p:cNvSpPr>
          <p:nvPr>
            <p:ph sz="half" idx="1"/>
          </p:nvPr>
        </p:nvSpPr>
        <p:spPr>
          <a:xfrm>
            <a:off x="457200" y="2060848"/>
            <a:ext cx="4038600" cy="4536504"/>
          </a:xfrm>
        </p:spPr>
        <p:txBody>
          <a:bodyPr>
            <a:normAutofit/>
          </a:bodyPr>
          <a:lstStyle/>
          <a:p>
            <a:pPr>
              <a:buNone/>
            </a:pPr>
            <a:endParaRPr lang="fr-FR" sz="1800" b="1" i="1" u="sng" dirty="0" smtClean="0"/>
          </a:p>
          <a:p>
            <a:pPr>
              <a:buNone/>
            </a:pPr>
            <a:endParaRPr lang="fr-FR" sz="1800" b="1" i="1" u="sng" dirty="0" smtClean="0"/>
          </a:p>
          <a:p>
            <a:pPr>
              <a:buNone/>
            </a:pPr>
            <a:endParaRPr lang="fr-FR" sz="1800" b="1" i="1" u="sng" dirty="0" smtClean="0"/>
          </a:p>
          <a:p>
            <a:pPr>
              <a:buNone/>
            </a:pPr>
            <a:r>
              <a:rPr lang="fr-FR" sz="1800" b="1" i="1" u="sng" dirty="0" smtClean="0"/>
              <a:t>Acquisitions principales:</a:t>
            </a:r>
          </a:p>
          <a:p>
            <a:pPr>
              <a:buNone/>
            </a:pPr>
            <a:endParaRPr lang="fr-FR" sz="1800" b="1" i="1" u="sng" dirty="0" smtClean="0"/>
          </a:p>
          <a:p>
            <a:pPr marL="0">
              <a:spcBef>
                <a:spcPts val="0"/>
              </a:spcBef>
              <a:buFont typeface="Wingdings" pitchFamily="2" charset="2"/>
              <a:buChar char="ü"/>
            </a:pPr>
            <a:r>
              <a:rPr lang="fr-FR" sz="2000" dirty="0" smtClean="0"/>
              <a:t>Idem niveau 1.</a:t>
            </a:r>
          </a:p>
          <a:p>
            <a:pPr marL="0">
              <a:spcBef>
                <a:spcPts val="0"/>
              </a:spcBef>
              <a:buNone/>
            </a:pPr>
            <a:endParaRPr lang="fr-FR" sz="2000" dirty="0" smtClean="0"/>
          </a:p>
          <a:p>
            <a:pPr marL="0">
              <a:spcBef>
                <a:spcPts val="0"/>
              </a:spcBef>
              <a:buFont typeface="Wingdings" pitchFamily="2" charset="2"/>
              <a:buChar char="ü"/>
            </a:pPr>
            <a:r>
              <a:rPr lang="fr-FR" sz="2000" dirty="0" smtClean="0"/>
              <a:t>Comprendre qu’en niveau 2, </a:t>
            </a:r>
            <a:r>
              <a:rPr lang="fr-FR" sz="2000" u="sng" dirty="0" smtClean="0"/>
              <a:t>il faudra courir (vite</a:t>
            </a:r>
            <a:r>
              <a:rPr lang="fr-FR" sz="2000" dirty="0" smtClean="0"/>
              <a:t>!.., plus vite qu’au niveau 1)  pour être performant, compétent.</a:t>
            </a:r>
          </a:p>
        </p:txBody>
      </p:sp>
      <p:sp>
        <p:nvSpPr>
          <p:cNvPr id="4" name="Espace réservé du contenu 3"/>
          <p:cNvSpPr>
            <a:spLocks noGrp="1"/>
          </p:cNvSpPr>
          <p:nvPr>
            <p:ph sz="half" idx="2"/>
          </p:nvPr>
        </p:nvSpPr>
        <p:spPr>
          <a:xfrm>
            <a:off x="5004048" y="1600200"/>
            <a:ext cx="3682752" cy="4853136"/>
          </a:xfrm>
        </p:spPr>
        <p:txBody>
          <a:bodyPr>
            <a:normAutofit/>
          </a:bodyPr>
          <a:lstStyle/>
          <a:p>
            <a:pPr marL="0">
              <a:spcBef>
                <a:spcPts val="0"/>
              </a:spcBef>
              <a:buNone/>
            </a:pPr>
            <a:r>
              <a:rPr lang="fr-FR" sz="3200" b="1" i="1" u="sng" dirty="0" smtClean="0">
                <a:solidFill>
                  <a:schemeClr val="accent3">
                    <a:lumMod val="50000"/>
                  </a:schemeClr>
                </a:solidFill>
                <a:latin typeface="Agency FB" pitchFamily="34" charset="0"/>
              </a:rPr>
              <a:t>        Petits trucs…</a:t>
            </a:r>
          </a:p>
          <a:p>
            <a:pPr marL="0">
              <a:spcBef>
                <a:spcPts val="0"/>
              </a:spcBef>
              <a:buNone/>
            </a:pPr>
            <a:endParaRPr lang="fr-FR" sz="2000" dirty="0" smtClean="0">
              <a:solidFill>
                <a:schemeClr val="accent3">
                  <a:lumMod val="50000"/>
                </a:schemeClr>
              </a:solidFill>
              <a:latin typeface="Agency FB" pitchFamily="34" charset="0"/>
            </a:endParaRPr>
          </a:p>
          <a:p>
            <a:pPr marL="0">
              <a:spcBef>
                <a:spcPts val="0"/>
              </a:spcBef>
              <a:buFont typeface="Courier New" pitchFamily="49" charset="0"/>
              <a:buChar char="o"/>
            </a:pPr>
            <a:r>
              <a:rPr lang="fr-FR" sz="2000" dirty="0" smtClean="0">
                <a:solidFill>
                  <a:schemeClr val="accent3">
                    <a:lumMod val="50000"/>
                  </a:schemeClr>
                </a:solidFill>
                <a:latin typeface="Agency FB" pitchFamily="34" charset="0"/>
              </a:rPr>
              <a:t>Idem niveau 1.</a:t>
            </a:r>
          </a:p>
          <a:p>
            <a:pPr marL="0">
              <a:spcBef>
                <a:spcPts val="0"/>
              </a:spcBef>
              <a:buNone/>
            </a:pPr>
            <a:endParaRPr lang="fr-FR" sz="2000" dirty="0" smtClean="0">
              <a:solidFill>
                <a:schemeClr val="accent3">
                  <a:lumMod val="50000"/>
                </a:schemeClr>
              </a:solidFill>
              <a:latin typeface="Agency FB" pitchFamily="34" charset="0"/>
            </a:endParaRPr>
          </a:p>
          <a:p>
            <a:pPr marL="0">
              <a:spcBef>
                <a:spcPts val="0"/>
              </a:spcBef>
              <a:buFont typeface="Courier New" pitchFamily="49" charset="0"/>
              <a:buChar char="o"/>
            </a:pPr>
            <a:r>
              <a:rPr lang="fr-FR" sz="2000" dirty="0" smtClean="0">
                <a:solidFill>
                  <a:schemeClr val="accent3">
                    <a:lumMod val="50000"/>
                  </a:schemeClr>
                </a:solidFill>
                <a:latin typeface="Agency FB" pitchFamily="34" charset="0"/>
              </a:rPr>
              <a:t>Des </a:t>
            </a:r>
            <a:r>
              <a:rPr lang="fr-FR" sz="2000" u="sng" dirty="0" smtClean="0">
                <a:solidFill>
                  <a:schemeClr val="accent3">
                    <a:lumMod val="50000"/>
                  </a:schemeClr>
                </a:solidFill>
                <a:latin typeface="Agency FB" pitchFamily="34" charset="0"/>
              </a:rPr>
              <a:t>situations de vitesse, de compétition</a:t>
            </a:r>
            <a:r>
              <a:rPr lang="fr-FR" sz="2000" dirty="0" smtClean="0">
                <a:solidFill>
                  <a:schemeClr val="accent3">
                    <a:lumMod val="50000"/>
                  </a:schemeClr>
                </a:solidFill>
                <a:latin typeface="Agency FB" pitchFamily="34" charset="0"/>
              </a:rPr>
              <a:t> pour « titiller » leur motivation, mais aussi pour leur montrer qu’en niveau 2, il y a un enjeu de vitesse important.</a:t>
            </a:r>
          </a:p>
          <a:p>
            <a:pPr marL="0">
              <a:spcBef>
                <a:spcPts val="0"/>
              </a:spcBef>
              <a:buNone/>
            </a:pPr>
            <a:endParaRPr lang="fr-FR" sz="1400" dirty="0">
              <a:solidFill>
                <a:schemeClr val="accent3">
                  <a:lumMod val="50000"/>
                </a:schemeClr>
              </a:solidFill>
              <a:latin typeface="Agency FB" pitchFamily="34" charset="0"/>
            </a:endParaRPr>
          </a:p>
        </p:txBody>
      </p:sp>
      <p:graphicFrame>
        <p:nvGraphicFramePr>
          <p:cNvPr id="5" name="Tableau 4"/>
          <p:cNvGraphicFramePr>
            <a:graphicFrameLocks noGrp="1"/>
          </p:cNvGraphicFramePr>
          <p:nvPr/>
        </p:nvGraphicFramePr>
        <p:xfrm>
          <a:off x="251520" y="332656"/>
          <a:ext cx="2448272" cy="1584176"/>
        </p:xfrm>
        <a:graphic>
          <a:graphicData uri="http://schemas.openxmlformats.org/drawingml/2006/table">
            <a:tbl>
              <a:tblPr firstRow="1" bandRow="1">
                <a:tableStyleId>{5C22544A-7EE6-4342-B048-85BDC9FD1C3A}</a:tableStyleId>
              </a:tblPr>
              <a:tblGrid>
                <a:gridCol w="2448272"/>
              </a:tblGrid>
              <a:tr h="316756">
                <a:tc>
                  <a:txBody>
                    <a:bodyPr/>
                    <a:lstStyle/>
                    <a:p>
                      <a:r>
                        <a:rPr lang="fr-FR" sz="1000" u="sng" dirty="0" smtClean="0">
                          <a:solidFill>
                            <a:srgbClr val="0070C0"/>
                          </a:solidFill>
                          <a:latin typeface="Comic Sans MS" pitchFamily="66" charset="0"/>
                        </a:rPr>
                        <a:t>      Donc OBJECTIFS:</a:t>
                      </a:r>
                      <a:endParaRPr lang="fr-FR" sz="1000" u="sng" dirty="0">
                        <a:solidFill>
                          <a:srgbClr val="0070C0"/>
                        </a:solidFill>
                        <a:latin typeface="Comic Sans MS" pitchFamily="66" charset="0"/>
                      </a:endParaRPr>
                    </a:p>
                  </a:txBody>
                  <a:tcPr>
                    <a:solidFill>
                      <a:schemeClr val="tx2">
                        <a:lumMod val="20000"/>
                        <a:lumOff val="80000"/>
                      </a:schemeClr>
                    </a:solidFill>
                  </a:tcPr>
                </a:tc>
              </a:tr>
              <a:tr h="1267420">
                <a:tc>
                  <a:txBody>
                    <a:bodyPr/>
                    <a:lstStyle/>
                    <a:p>
                      <a:pPr>
                        <a:buFont typeface="Wingdings" pitchFamily="2" charset="2"/>
                        <a:buChar char="Ø"/>
                      </a:pPr>
                      <a:r>
                        <a:rPr lang="fr-FR" sz="1000" u="sng" dirty="0" smtClean="0">
                          <a:latin typeface="Comic Sans MS" pitchFamily="66" charset="0"/>
                        </a:rPr>
                        <a:t>MOTEUR: </a:t>
                      </a:r>
                      <a:r>
                        <a:rPr lang="fr-FR" sz="1000" dirty="0" smtClean="0">
                          <a:latin typeface="Comic Sans MS" pitchFamily="66" charset="0"/>
                        </a:rPr>
                        <a:t>Orienter sa carte, se situer par</a:t>
                      </a:r>
                      <a:r>
                        <a:rPr lang="fr-FR" sz="1000" baseline="0" dirty="0" smtClean="0">
                          <a:latin typeface="Comic Sans MS" pitchFamily="66" charset="0"/>
                        </a:rPr>
                        <a:t> rapport à 3 indices, se déplacer à l’aide de la carte dans la bonne direction et s’arrêter à un point de décision.</a:t>
                      </a:r>
                    </a:p>
                    <a:p>
                      <a:pPr>
                        <a:buFont typeface="Wingdings" pitchFamily="2" charset="2"/>
                        <a:buChar char="Ø"/>
                      </a:pPr>
                      <a:r>
                        <a:rPr lang="fr-FR" sz="1000" u="sng" baseline="0" dirty="0" smtClean="0">
                          <a:latin typeface="Comic Sans MS" pitchFamily="66" charset="0"/>
                        </a:rPr>
                        <a:t>METHODO &amp; SOC</a:t>
                      </a:r>
                      <a:r>
                        <a:rPr lang="fr-FR" sz="1000" baseline="0" dirty="0" smtClean="0">
                          <a:latin typeface="Comic Sans MS" pitchFamily="66" charset="0"/>
                        </a:rPr>
                        <a:t>: Règles de sécurité.</a:t>
                      </a:r>
                      <a:endParaRPr lang="fr-FR" sz="1000" dirty="0">
                        <a:latin typeface="Comic Sans MS" pitchFamily="66" charset="0"/>
                      </a:endParaRPr>
                    </a:p>
                  </a:txBody>
                  <a:tcPr>
                    <a:solidFill>
                      <a:schemeClr val="tx2">
                        <a:lumMod val="20000"/>
                        <a:lumOff val="80000"/>
                      </a:schemeClr>
                    </a:solidFill>
                  </a:tcPr>
                </a:tc>
              </a:tr>
            </a:tbl>
          </a:graphicData>
        </a:graphic>
      </p:graphicFrame>
      <p:pic>
        <p:nvPicPr>
          <p:cNvPr id="6" name="Picture 1" descr="C:\Users\sev\AppData\Local\Microsoft\Windows\Temporary Internet Files\Content.IE5\70L5I441\MC900432670[1].png"/>
          <p:cNvPicPr>
            <a:picLocks noChangeAspect="1" noChangeArrowheads="1"/>
          </p:cNvPicPr>
          <p:nvPr/>
        </p:nvPicPr>
        <p:blipFill>
          <a:blip r:embed="rId2" cstate="print"/>
          <a:srcRect/>
          <a:stretch>
            <a:fillRect/>
          </a:stretch>
        </p:blipFill>
        <p:spPr bwMode="auto">
          <a:xfrm>
            <a:off x="323528" y="332656"/>
            <a:ext cx="288032" cy="288032"/>
          </a:xfrm>
          <a:prstGeom prst="rect">
            <a:avLst/>
          </a:prstGeom>
          <a:noFill/>
        </p:spPr>
      </p:pic>
      <p:pic>
        <p:nvPicPr>
          <p:cNvPr id="8" name="Picture 2" descr="C:\Users\sev\AppData\Local\Microsoft\Windows\Temporary Internet Files\Content.IE5\BEW51510\MC900441880[1].wmf"/>
          <p:cNvPicPr>
            <a:picLocks noChangeAspect="1" noChangeArrowheads="1"/>
          </p:cNvPicPr>
          <p:nvPr/>
        </p:nvPicPr>
        <p:blipFill>
          <a:blip r:embed="rId3" cstate="print"/>
          <a:srcRect/>
          <a:stretch>
            <a:fillRect/>
          </a:stretch>
        </p:blipFill>
        <p:spPr bwMode="auto">
          <a:xfrm>
            <a:off x="5148064" y="1484784"/>
            <a:ext cx="567755" cy="791758"/>
          </a:xfrm>
          <a:prstGeom prst="rect">
            <a:avLst/>
          </a:prstGeom>
          <a:noFill/>
        </p:spPr>
      </p:pic>
      <p:graphicFrame>
        <p:nvGraphicFramePr>
          <p:cNvPr id="9" name="Tableau 8"/>
          <p:cNvGraphicFramePr>
            <a:graphicFrameLocks noGrp="1"/>
          </p:cNvGraphicFramePr>
          <p:nvPr/>
        </p:nvGraphicFramePr>
        <p:xfrm>
          <a:off x="179512" y="116632"/>
          <a:ext cx="2808312" cy="2560320"/>
        </p:xfrm>
        <a:graphic>
          <a:graphicData uri="http://schemas.openxmlformats.org/drawingml/2006/table">
            <a:tbl>
              <a:tblPr firstRow="1" bandRow="1">
                <a:tableStyleId>{5C22544A-7EE6-4342-B048-85BDC9FD1C3A}</a:tableStyleId>
              </a:tblPr>
              <a:tblGrid>
                <a:gridCol w="2808312"/>
              </a:tblGrid>
              <a:tr h="205757">
                <a:tc>
                  <a:txBody>
                    <a:bodyPr/>
                    <a:lstStyle/>
                    <a:p>
                      <a:r>
                        <a:rPr lang="fr-FR" sz="1200" u="sng" dirty="0" smtClean="0">
                          <a:solidFill>
                            <a:srgbClr val="0070C0"/>
                          </a:solidFill>
                          <a:latin typeface="Comic Sans MS" pitchFamily="66" charset="0"/>
                        </a:rPr>
                        <a:t>      Donc OBJECTIFS:</a:t>
                      </a:r>
                      <a:endParaRPr lang="fr-FR" sz="1200" u="sng" dirty="0">
                        <a:solidFill>
                          <a:srgbClr val="0070C0"/>
                        </a:solidFill>
                        <a:latin typeface="Comic Sans MS" pitchFamily="66" charset="0"/>
                      </a:endParaRPr>
                    </a:p>
                  </a:txBody>
                  <a:tcPr>
                    <a:solidFill>
                      <a:schemeClr val="tx2">
                        <a:lumMod val="20000"/>
                        <a:lumOff val="80000"/>
                      </a:schemeClr>
                    </a:solidFill>
                  </a:tcPr>
                </a:tc>
              </a:tr>
              <a:tr h="1306411">
                <a:tc>
                  <a:txBody>
                    <a:bodyPr/>
                    <a:lstStyle/>
                    <a:p>
                      <a:pPr algn="ctr">
                        <a:buFont typeface="Wingdings" pitchFamily="2" charset="2"/>
                        <a:buNone/>
                      </a:pPr>
                      <a:r>
                        <a:rPr lang="fr-FR" sz="1200" b="1" u="sng" dirty="0" smtClean="0">
                          <a:latin typeface="Comic Sans MS" pitchFamily="66" charset="0"/>
                        </a:rPr>
                        <a:t>REVISION NIVEAU 1</a:t>
                      </a:r>
                    </a:p>
                    <a:p>
                      <a:pPr>
                        <a:buFont typeface="Wingdings" pitchFamily="2" charset="2"/>
                        <a:buChar char="Ø"/>
                      </a:pPr>
                      <a:r>
                        <a:rPr lang="fr-FR" sz="1200" u="sng" dirty="0" smtClean="0">
                          <a:latin typeface="Comic Sans MS" pitchFamily="66" charset="0"/>
                        </a:rPr>
                        <a:t>MOTEUR: Se déplacer </a:t>
                      </a:r>
                      <a:r>
                        <a:rPr lang="fr-FR" sz="1200" dirty="0" smtClean="0">
                          <a:latin typeface="Comic Sans MS" pitchFamily="66" charset="0"/>
                        </a:rPr>
                        <a:t>sur routes, chemins, sentiers et se servir </a:t>
                      </a:r>
                      <a:r>
                        <a:rPr lang="fr-FR" sz="1200" u="sng" dirty="0" smtClean="0">
                          <a:latin typeface="Comic Sans MS" pitchFamily="66" charset="0"/>
                        </a:rPr>
                        <a:t>d’objets particuliers comme point d’appui pour être précis</a:t>
                      </a:r>
                      <a:r>
                        <a:rPr lang="fr-FR" sz="1200" dirty="0" smtClean="0">
                          <a:latin typeface="Comic Sans MS" pitchFamily="66" charset="0"/>
                        </a:rPr>
                        <a:t>. Courir sur les lignes directrices pour gagner en rapidité.</a:t>
                      </a:r>
                      <a:endParaRPr lang="fr-FR" sz="1200" baseline="0" dirty="0" smtClean="0">
                        <a:latin typeface="Comic Sans MS" pitchFamily="66" charset="0"/>
                      </a:endParaRPr>
                    </a:p>
                    <a:p>
                      <a:pPr>
                        <a:buFont typeface="Wingdings" pitchFamily="2" charset="2"/>
                        <a:buNone/>
                      </a:pPr>
                      <a:endParaRPr lang="fr-FR" sz="1200" baseline="0" dirty="0" smtClean="0">
                        <a:latin typeface="Comic Sans MS" pitchFamily="66" charset="0"/>
                      </a:endParaRPr>
                    </a:p>
                    <a:p>
                      <a:pPr>
                        <a:buFont typeface="Wingdings" pitchFamily="2" charset="2"/>
                        <a:buChar char="Ø"/>
                      </a:pPr>
                      <a:r>
                        <a:rPr lang="fr-FR" sz="1200" u="sng" baseline="0" dirty="0" smtClean="0">
                          <a:latin typeface="Comic Sans MS" pitchFamily="66" charset="0"/>
                        </a:rPr>
                        <a:t>METHODO &amp; SOC</a:t>
                      </a:r>
                      <a:r>
                        <a:rPr lang="fr-FR" sz="1200" baseline="0" dirty="0" smtClean="0">
                          <a:latin typeface="Comic Sans MS" pitchFamily="66" charset="0"/>
                        </a:rPr>
                        <a:t>: Construire une </a:t>
                      </a:r>
                      <a:r>
                        <a:rPr lang="fr-FR" sz="1200" b="1" u="sng" baseline="0" dirty="0" smtClean="0">
                          <a:latin typeface="Comic Sans MS" pitchFamily="66" charset="0"/>
                        </a:rPr>
                        <a:t>autonomie de fonctionnement</a:t>
                      </a:r>
                      <a:r>
                        <a:rPr lang="fr-FR" sz="1200" baseline="0" dirty="0" smtClean="0">
                          <a:latin typeface="Comic Sans MS" pitchFamily="66" charset="0"/>
                        </a:rPr>
                        <a:t> pour libérer le prof des tâches organisationnelles.</a:t>
                      </a:r>
                      <a:endParaRPr lang="fr-FR" sz="1200" dirty="0">
                        <a:latin typeface="Comic Sans MS" pitchFamily="66" charset="0"/>
                      </a:endParaRPr>
                    </a:p>
                  </a:txBody>
                  <a:tcPr>
                    <a:solidFill>
                      <a:schemeClr val="tx2">
                        <a:lumMod val="20000"/>
                        <a:lumOff val="80000"/>
                      </a:schemeClr>
                    </a:solidFill>
                  </a:tcPr>
                </a:tc>
              </a:tr>
            </a:tbl>
          </a:graphicData>
        </a:graphic>
      </p:graphicFrame>
      <p:pic>
        <p:nvPicPr>
          <p:cNvPr id="10" name="Picture 1" descr="C:\Users\sev\AppData\Local\Microsoft\Windows\Temporary Internet Files\Content.IE5\70L5I441\MC900432670[1].png"/>
          <p:cNvPicPr>
            <a:picLocks noChangeAspect="1" noChangeArrowheads="1"/>
          </p:cNvPicPr>
          <p:nvPr/>
        </p:nvPicPr>
        <p:blipFill>
          <a:blip r:embed="rId2" cstate="print"/>
          <a:srcRect/>
          <a:stretch>
            <a:fillRect/>
          </a:stretch>
        </p:blipFill>
        <p:spPr bwMode="auto">
          <a:xfrm>
            <a:off x="323528" y="116632"/>
            <a:ext cx="288032" cy="288032"/>
          </a:xfrm>
          <a:prstGeom prst="rect">
            <a:avLst/>
          </a:prstGeom>
          <a:noFill/>
        </p:spPr>
      </p:pic>
      <p:sp>
        <p:nvSpPr>
          <p:cNvPr id="7" name="AutoShape 6"/>
          <p:cNvSpPr>
            <a:spLocks noChangeArrowheads="1"/>
          </p:cNvSpPr>
          <p:nvPr/>
        </p:nvSpPr>
        <p:spPr bwMode="auto">
          <a:xfrm>
            <a:off x="2555776" y="764704"/>
            <a:ext cx="724024" cy="375816"/>
          </a:xfrm>
          <a:prstGeom prst="rightArrow">
            <a:avLst>
              <a:gd name="adj1" fmla="val 50000"/>
              <a:gd name="adj2" fmla="val 94736"/>
            </a:avLst>
          </a:prstGeom>
          <a:solidFill>
            <a:schemeClr val="tx2">
              <a:lumMod val="60000"/>
              <a:lumOff val="4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2" name="Espace réservé du contenu 11"/>
          <p:cNvSpPr>
            <a:spLocks noGrp="1"/>
          </p:cNvSpPr>
          <p:nvPr>
            <p:ph sz="half" idx="2"/>
          </p:nvPr>
        </p:nvSpPr>
        <p:spPr>
          <a:xfrm>
            <a:off x="539552" y="620688"/>
            <a:ext cx="8147248" cy="5505475"/>
          </a:xfrm>
        </p:spPr>
        <p:txBody>
          <a:bodyPr/>
          <a:lstStyle/>
          <a:p>
            <a:pPr algn="ctr">
              <a:buNone/>
            </a:pPr>
            <a:r>
              <a:rPr lang="fr-FR" sz="6000" b="1" i="1" u="sng" dirty="0" smtClean="0">
                <a:solidFill>
                  <a:srgbClr val="7030A0"/>
                </a:solidFill>
              </a:rPr>
              <a:t>REMARQUE</a:t>
            </a:r>
          </a:p>
          <a:p>
            <a:pPr>
              <a:buNone/>
            </a:pPr>
            <a:endParaRPr lang="fr-FR" dirty="0" smtClean="0"/>
          </a:p>
          <a:p>
            <a:pPr>
              <a:buNone/>
            </a:pPr>
            <a:r>
              <a:rPr lang="fr-FR" dirty="0" smtClean="0"/>
              <a:t>A ce stade du cycle, on a le </a:t>
            </a:r>
            <a:r>
              <a:rPr lang="fr-FR" b="1" u="sng" dirty="0" smtClean="0">
                <a:solidFill>
                  <a:srgbClr val="7030A0"/>
                </a:solidFill>
              </a:rPr>
              <a:t>choix</a:t>
            </a:r>
            <a:r>
              <a:rPr lang="fr-FR" dirty="0" smtClean="0"/>
              <a:t> entre:</a:t>
            </a:r>
          </a:p>
          <a:p>
            <a:pPr>
              <a:buNone/>
            </a:pPr>
            <a:endParaRPr lang="fr-FR" sz="1200" dirty="0" smtClean="0"/>
          </a:p>
          <a:p>
            <a:pPr>
              <a:buFontTx/>
              <a:buChar char="-"/>
            </a:pPr>
            <a:r>
              <a:rPr lang="fr-FR" dirty="0" smtClean="0"/>
              <a:t>Travailler le </a:t>
            </a:r>
            <a:r>
              <a:rPr lang="fr-FR" b="1" u="sng" dirty="0" smtClean="0">
                <a:solidFill>
                  <a:srgbClr val="7030A0"/>
                </a:solidFill>
              </a:rPr>
              <a:t>RELIEF</a:t>
            </a:r>
            <a:r>
              <a:rPr lang="fr-FR" dirty="0" smtClean="0"/>
              <a:t> (combiné </a:t>
            </a:r>
            <a:r>
              <a:rPr lang="fr-FR" u="sng" dirty="0" smtClean="0"/>
              <a:t>par la suite</a:t>
            </a:r>
            <a:r>
              <a:rPr lang="fr-FR" dirty="0" smtClean="0"/>
              <a:t>, à la recherche de </a:t>
            </a:r>
            <a:r>
              <a:rPr lang="fr-FR" b="1" dirty="0" smtClean="0"/>
              <a:t>vitesse</a:t>
            </a:r>
            <a:r>
              <a:rPr lang="fr-FR" dirty="0" smtClean="0"/>
              <a:t>).</a:t>
            </a:r>
          </a:p>
          <a:p>
            <a:pPr>
              <a:buFontTx/>
              <a:buChar char="-"/>
            </a:pPr>
            <a:r>
              <a:rPr lang="fr-FR" dirty="0" smtClean="0"/>
              <a:t>Travailler la </a:t>
            </a:r>
            <a:r>
              <a:rPr lang="fr-FR" b="1" u="sng" dirty="0" smtClean="0">
                <a:solidFill>
                  <a:srgbClr val="7030A0"/>
                </a:solidFill>
              </a:rPr>
              <a:t>VEGETATION</a:t>
            </a:r>
            <a:r>
              <a:rPr lang="fr-FR" dirty="0" smtClean="0"/>
              <a:t> (combinée </a:t>
            </a:r>
            <a:r>
              <a:rPr lang="fr-FR" u="sng" dirty="0" smtClean="0"/>
              <a:t>par la suite</a:t>
            </a:r>
            <a:r>
              <a:rPr lang="fr-FR" dirty="0" smtClean="0"/>
              <a:t>, à la recherche de </a:t>
            </a:r>
            <a:r>
              <a:rPr lang="fr-FR" b="1" dirty="0" smtClean="0"/>
              <a:t>vitesse</a:t>
            </a:r>
            <a:r>
              <a:rPr lang="fr-FR" dirty="0" smtClean="0"/>
              <a:t>)</a:t>
            </a:r>
          </a:p>
          <a:p>
            <a:pPr>
              <a:buNone/>
            </a:pPr>
            <a:endParaRPr lang="fr-FR" sz="1200" dirty="0" smtClean="0"/>
          </a:p>
          <a:p>
            <a:pPr>
              <a:buNone/>
            </a:pPr>
            <a:r>
              <a:rPr lang="fr-FR" dirty="0" smtClean="0"/>
              <a:t>=&gt; Commencer par le plus facile… mais ça dépendra de votre lieu de pratique…</a:t>
            </a:r>
            <a:endParaRPr lang="fr-FR" dirty="0"/>
          </a:p>
        </p:txBody>
      </p:sp>
      <p:pic>
        <p:nvPicPr>
          <p:cNvPr id="303107" name="Picture 3" descr="C:\Users\sev\AppData\Local\Microsoft\Windows\Temporary Internet Files\Content.IE5\BEW51510\MC900424456[1].wmf"/>
          <p:cNvPicPr>
            <a:picLocks noChangeAspect="1" noChangeArrowheads="1"/>
          </p:cNvPicPr>
          <p:nvPr/>
        </p:nvPicPr>
        <p:blipFill>
          <a:blip r:embed="rId2" cstate="print"/>
          <a:srcRect/>
          <a:stretch>
            <a:fillRect/>
          </a:stretch>
        </p:blipFill>
        <p:spPr bwMode="auto">
          <a:xfrm>
            <a:off x="395536" y="0"/>
            <a:ext cx="1822450" cy="1876425"/>
          </a:xfrm>
          <a:prstGeom prst="rect">
            <a:avLst/>
          </a:prstGeom>
          <a:noFill/>
        </p:spPr>
      </p:pic>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CCFF"/>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a:buNone/>
            </a:pPr>
            <a:endParaRPr lang="fr-FR" sz="2800" dirty="0" smtClean="0">
              <a:solidFill>
                <a:srgbClr val="00B050"/>
              </a:solidFill>
              <a:latin typeface="Comic Sans MS" pitchFamily="66" charset="0"/>
            </a:endParaRPr>
          </a:p>
          <a:p>
            <a:r>
              <a:rPr lang="fr-FR" sz="2800" dirty="0" smtClean="0">
                <a:solidFill>
                  <a:srgbClr val="00B050"/>
                </a:solidFill>
                <a:latin typeface="Comic Sans MS" pitchFamily="66" charset="0"/>
              </a:rPr>
              <a:t>Propositions de cycles, de progression, de SA…</a:t>
            </a:r>
          </a:p>
          <a:p>
            <a:pPr lvl="2"/>
            <a:r>
              <a:rPr lang="fr-FR" dirty="0" smtClean="0">
                <a:solidFill>
                  <a:srgbClr val="00B050"/>
                </a:solidFill>
                <a:latin typeface="Comic Sans MS" pitchFamily="66" charset="0"/>
              </a:rPr>
              <a:t>SA </a:t>
            </a:r>
            <a:r>
              <a:rPr lang="fr-FR" b="1" u="sng" dirty="0" smtClean="0">
                <a:solidFill>
                  <a:srgbClr val="00B050"/>
                </a:solidFill>
                <a:latin typeface="Comic Sans MS" pitchFamily="66" charset="0"/>
              </a:rPr>
              <a:t>qui « marchent »</a:t>
            </a:r>
            <a:r>
              <a:rPr lang="fr-FR" dirty="0" smtClean="0">
                <a:solidFill>
                  <a:srgbClr val="00B050"/>
                </a:solidFill>
                <a:latin typeface="Comic Sans MS" pitchFamily="66" charset="0"/>
              </a:rPr>
              <a:t>… (même si parfois « chronophages »…)</a:t>
            </a:r>
          </a:p>
          <a:p>
            <a:pPr>
              <a:buNone/>
            </a:pPr>
            <a:endParaRPr lang="fr-FR" sz="2800" dirty="0" smtClean="0">
              <a:solidFill>
                <a:srgbClr val="00B050"/>
              </a:solidFill>
              <a:latin typeface="Comic Sans MS" pitchFamily="66" charset="0"/>
            </a:endParaRPr>
          </a:p>
          <a:p>
            <a:r>
              <a:rPr lang="fr-FR" sz="2800" dirty="0" smtClean="0">
                <a:solidFill>
                  <a:srgbClr val="00B050"/>
                </a:solidFill>
                <a:latin typeface="Comic Sans MS" pitchFamily="66" charset="0"/>
              </a:rPr>
              <a:t>Astuces concrètes qui fonctionnent! </a:t>
            </a:r>
            <a:endParaRPr lang="fr-FR" dirty="0" smtClean="0">
              <a:solidFill>
                <a:srgbClr val="00B050"/>
              </a:solidFill>
              <a:latin typeface="Comic Sans MS" pitchFamily="66" charset="0"/>
            </a:endParaRPr>
          </a:p>
          <a:p>
            <a:pPr>
              <a:buNone/>
            </a:pPr>
            <a:endParaRPr lang="fr-FR" dirty="0" smtClean="0">
              <a:solidFill>
                <a:schemeClr val="tx2">
                  <a:lumMod val="25000"/>
                </a:schemeClr>
              </a:solidFill>
              <a:latin typeface="Comic Sans MS" pitchFamily="66" charset="0"/>
            </a:endParaRPr>
          </a:p>
        </p:txBody>
      </p:sp>
      <p:sp>
        <p:nvSpPr>
          <p:cNvPr id="2" name="Titre 1"/>
          <p:cNvSpPr>
            <a:spLocks noGrp="1"/>
          </p:cNvSpPr>
          <p:nvPr>
            <p:ph type="title"/>
          </p:nvPr>
        </p:nvSpPr>
        <p:spPr>
          <a:effectLst>
            <a:outerShdw blurRad="50800" dist="38100" dir="18900000" algn="bl" rotWithShape="0">
              <a:prstClr val="black">
                <a:alpha val="40000"/>
              </a:prstClr>
            </a:outerShdw>
          </a:effectLst>
        </p:spPr>
        <p:txBody>
          <a:bodyPr>
            <a:normAutofit/>
          </a:bodyPr>
          <a:lstStyle/>
          <a:p>
            <a:pPr algn="ctr"/>
            <a:r>
              <a:rPr lang="fr-FR" sz="6000" b="1" u="sng" dirty="0" smtClean="0">
                <a:solidFill>
                  <a:srgbClr val="0070C0"/>
                </a:solidFill>
                <a:latin typeface="Comic Sans MS" pitchFamily="66" charset="0"/>
              </a:rPr>
              <a:t>Contenu du stage</a:t>
            </a:r>
            <a:endParaRPr lang="fr-FR" sz="6000" b="1" u="sng" dirty="0">
              <a:solidFill>
                <a:srgbClr val="0070C0"/>
              </a:solidFill>
              <a:latin typeface="Comic Sans MS" pitchFamily="66" charset="0"/>
            </a:endParaRPr>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196752"/>
            <a:ext cx="2962672" cy="4320479"/>
          </a:xfrm>
        </p:spPr>
        <p:txBody>
          <a:bodyPr>
            <a:normAutofit/>
          </a:bodyPr>
          <a:lstStyle/>
          <a:p>
            <a:pPr>
              <a:buNone/>
            </a:pPr>
            <a:endParaRPr lang="fr-FR" dirty="0" smtClean="0">
              <a:latin typeface="Comic Sans MS" pitchFamily="66" charset="0"/>
            </a:endParaRPr>
          </a:p>
          <a:p>
            <a:pPr>
              <a:buNone/>
            </a:pPr>
            <a:endParaRPr lang="fr-FR" dirty="0" smtClean="0">
              <a:latin typeface="Comic Sans MS" pitchFamily="66" charset="0"/>
            </a:endParaRPr>
          </a:p>
          <a:p>
            <a:pPr>
              <a:buNone/>
            </a:pPr>
            <a:r>
              <a:rPr lang="fr-FR" sz="4000" i="1" u="sng" dirty="0" smtClean="0">
                <a:latin typeface="Comic Sans MS" pitchFamily="66" charset="0"/>
              </a:rPr>
              <a:t>Milieu de cycle</a:t>
            </a:r>
            <a:endParaRPr lang="fr-FR" sz="4000" dirty="0">
              <a:latin typeface="Comic Sans MS" pitchFamily="66" charset="0"/>
            </a:endParaRPr>
          </a:p>
        </p:txBody>
      </p:sp>
      <p:sp>
        <p:nvSpPr>
          <p:cNvPr id="5126" name="AutoShape 6"/>
          <p:cNvSpPr>
            <a:spLocks noChangeArrowheads="1"/>
          </p:cNvSpPr>
          <p:nvPr/>
        </p:nvSpPr>
        <p:spPr bwMode="auto">
          <a:xfrm rot="5400000">
            <a:off x="3245768" y="3891136"/>
            <a:ext cx="724024" cy="375816"/>
          </a:xfrm>
          <a:prstGeom prst="rightArrow">
            <a:avLst>
              <a:gd name="adj1" fmla="val 50000"/>
              <a:gd name="adj2" fmla="val 94736"/>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 name="Flèche droite rayée 5"/>
          <p:cNvSpPr/>
          <p:nvPr/>
        </p:nvSpPr>
        <p:spPr>
          <a:xfrm>
            <a:off x="395536" y="0"/>
            <a:ext cx="8424936" cy="908720"/>
          </a:xfrm>
          <a:prstGeom prst="strip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smtClean="0"/>
              <a:t>Niveau 2</a:t>
            </a:r>
            <a:endParaRPr lang="fr-FR" dirty="0"/>
          </a:p>
        </p:txBody>
      </p:sp>
      <p:sp>
        <p:nvSpPr>
          <p:cNvPr id="7" name="Bouée 6"/>
          <p:cNvSpPr/>
          <p:nvPr/>
        </p:nvSpPr>
        <p:spPr>
          <a:xfrm>
            <a:off x="3707904" y="188640"/>
            <a:ext cx="504056" cy="504056"/>
          </a:xfrm>
          <a:prstGeom prst="donu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aphicFrame>
        <p:nvGraphicFramePr>
          <p:cNvPr id="8" name="Tableau 7"/>
          <p:cNvGraphicFramePr>
            <a:graphicFrameLocks noGrp="1"/>
          </p:cNvGraphicFramePr>
          <p:nvPr/>
        </p:nvGraphicFramePr>
        <p:xfrm>
          <a:off x="3851920" y="836712"/>
          <a:ext cx="4896544" cy="3210456"/>
        </p:xfrm>
        <a:graphic>
          <a:graphicData uri="http://schemas.openxmlformats.org/drawingml/2006/table">
            <a:tbl>
              <a:tblPr firstRow="1" bandRow="1">
                <a:tableStyleId>{5C22544A-7EE6-4342-B048-85BDC9FD1C3A}</a:tableStyleId>
              </a:tblPr>
              <a:tblGrid>
                <a:gridCol w="4896544"/>
              </a:tblGrid>
              <a:tr h="375816">
                <a:tc>
                  <a:txBody>
                    <a:bodyPr/>
                    <a:lstStyle/>
                    <a:p>
                      <a:pPr algn="ctr"/>
                      <a:r>
                        <a:rPr lang="fr-FR" i="1" dirty="0" smtClean="0">
                          <a:solidFill>
                            <a:schemeClr val="tx1"/>
                          </a:solidFill>
                        </a:rPr>
                        <a:t>Début</a:t>
                      </a:r>
                      <a:r>
                        <a:rPr lang="fr-FR" i="1" baseline="0" dirty="0" smtClean="0">
                          <a:solidFill>
                            <a:schemeClr val="tx1"/>
                          </a:solidFill>
                        </a:rPr>
                        <a:t> de cycle</a:t>
                      </a:r>
                      <a:endParaRPr lang="fr-FR" i="1" dirty="0">
                        <a:solidFill>
                          <a:schemeClr val="tx1"/>
                        </a:solidFill>
                      </a:endParaRPr>
                    </a:p>
                  </a:txBody>
                  <a:tcPr>
                    <a:solidFill>
                      <a:srgbClr val="FFFF00"/>
                    </a:solidFill>
                  </a:tcPr>
                </a:tc>
              </a:tr>
              <a:tr h="1304032">
                <a:tc>
                  <a:txBody>
                    <a:bodyPr/>
                    <a:lstStyle/>
                    <a:p>
                      <a:r>
                        <a:rPr lang="fr-FR" sz="1600" b="1" i="1" u="sng" dirty="0" smtClean="0">
                          <a:solidFill>
                            <a:srgbClr val="FF0000"/>
                          </a:solidFill>
                          <a:latin typeface="Comic Sans MS" pitchFamily="66" charset="0"/>
                        </a:rPr>
                        <a:t>L’HISTOIRE des élèves…</a:t>
                      </a:r>
                    </a:p>
                    <a:p>
                      <a:endParaRPr lang="fr-FR" sz="1000" dirty="0" smtClean="0">
                        <a:latin typeface="Comic Sans MS" pitchFamily="66" charset="0"/>
                      </a:endParaRPr>
                    </a:p>
                    <a:p>
                      <a:r>
                        <a:rPr lang="fr-FR" sz="1600" b="1" i="1" dirty="0" smtClean="0">
                          <a:solidFill>
                            <a:srgbClr val="FF0000"/>
                          </a:solidFill>
                          <a:latin typeface="Comic Sans MS" pitchFamily="66" charset="0"/>
                        </a:rPr>
                        <a:t>Où en sont-ils?</a:t>
                      </a:r>
                    </a:p>
                    <a:p>
                      <a:r>
                        <a:rPr lang="fr-FR" sz="1400" dirty="0" smtClean="0">
                          <a:latin typeface="Comic Sans MS" pitchFamily="66" charset="0"/>
                        </a:rPr>
                        <a:t>Se déplacent</a:t>
                      </a:r>
                      <a:r>
                        <a:rPr lang="fr-FR" sz="1400" baseline="0" dirty="0" smtClean="0">
                          <a:latin typeface="Comic Sans MS" pitchFamily="66" charset="0"/>
                        </a:rPr>
                        <a:t> sur les lignes directrices simples (</a:t>
                      </a:r>
                      <a:r>
                        <a:rPr lang="fr-FR" sz="1000" baseline="0" dirty="0" smtClean="0">
                          <a:latin typeface="Comic Sans MS" pitchFamily="66" charset="0"/>
                        </a:rPr>
                        <a:t>routes, chemins, sentiers</a:t>
                      </a:r>
                      <a:r>
                        <a:rPr lang="fr-FR" sz="1400" baseline="0" dirty="0" smtClean="0">
                          <a:latin typeface="Comic Sans MS" pitchFamily="66" charset="0"/>
                        </a:rPr>
                        <a:t>). Deviennent précis grâce à l’utilisation de points d’appuis (</a:t>
                      </a:r>
                      <a:r>
                        <a:rPr lang="fr-FR" sz="1000" baseline="0" dirty="0" smtClean="0">
                          <a:latin typeface="Comic Sans MS" pitchFamily="66" charset="0"/>
                        </a:rPr>
                        <a:t>comme les objets particuliers</a:t>
                      </a:r>
                      <a:r>
                        <a:rPr lang="fr-FR" sz="1400" baseline="0" dirty="0" smtClean="0">
                          <a:latin typeface="Comic Sans MS" pitchFamily="66" charset="0"/>
                        </a:rPr>
                        <a:t>).</a:t>
                      </a:r>
                      <a:endParaRPr lang="fr-FR" sz="1400" dirty="0" smtClean="0">
                        <a:latin typeface="Comic Sans MS" pitchFamily="66" charset="0"/>
                      </a:endParaRPr>
                    </a:p>
                    <a:p>
                      <a:endParaRPr lang="fr-FR" sz="1000" dirty="0" smtClean="0">
                        <a:latin typeface="Comic Sans MS" pitchFamily="66" charset="0"/>
                      </a:endParaRPr>
                    </a:p>
                    <a:p>
                      <a:r>
                        <a:rPr lang="fr-FR" sz="1600" b="1" i="1" dirty="0" smtClean="0">
                          <a:solidFill>
                            <a:srgbClr val="FF0000"/>
                          </a:solidFill>
                          <a:latin typeface="Comic Sans MS" pitchFamily="66" charset="0"/>
                        </a:rPr>
                        <a:t>Quels obstacles?</a:t>
                      </a:r>
                    </a:p>
                    <a:p>
                      <a:pPr>
                        <a:buFontTx/>
                        <a:buChar char="-"/>
                      </a:pPr>
                      <a:r>
                        <a:rPr lang="fr-FR" sz="1400" dirty="0" smtClean="0">
                          <a:latin typeface="Comic Sans MS" pitchFamily="66" charset="0"/>
                        </a:rPr>
                        <a:t>En difficulté</a:t>
                      </a:r>
                      <a:r>
                        <a:rPr lang="fr-FR" sz="1400" baseline="0" dirty="0" smtClean="0">
                          <a:latin typeface="Comic Sans MS" pitchFamily="66" charset="0"/>
                        </a:rPr>
                        <a:t> sur les balises placées en dehors des lignes directrices simples… nécessitant l’utilisation de repères plus fins comme la </a:t>
                      </a:r>
                      <a:r>
                        <a:rPr lang="fr-FR" sz="1400" b="1" u="sng" baseline="0" dirty="0" smtClean="0">
                          <a:latin typeface="Comic Sans MS" pitchFamily="66" charset="0"/>
                        </a:rPr>
                        <a:t>végétation</a:t>
                      </a:r>
                      <a:r>
                        <a:rPr lang="fr-FR" sz="1400" baseline="0" dirty="0" smtClean="0">
                          <a:latin typeface="Comic Sans MS" pitchFamily="66" charset="0"/>
                        </a:rPr>
                        <a:t>.</a:t>
                      </a:r>
                    </a:p>
                    <a:p>
                      <a:pPr>
                        <a:buFontTx/>
                        <a:buChar char="-"/>
                      </a:pPr>
                      <a:r>
                        <a:rPr lang="fr-FR" sz="1400" baseline="0" dirty="0" smtClean="0">
                          <a:latin typeface="Comic Sans MS" pitchFamily="66" charset="0"/>
                        </a:rPr>
                        <a:t>Démotivation.</a:t>
                      </a:r>
                    </a:p>
                    <a:p>
                      <a:pPr>
                        <a:buFontTx/>
                        <a:buChar char="-"/>
                      </a:pPr>
                      <a:r>
                        <a:rPr lang="fr-FR" sz="1400" baseline="0" dirty="0" smtClean="0">
                          <a:latin typeface="Comic Sans MS" pitchFamily="66" charset="0"/>
                        </a:rPr>
                        <a:t>N’analysent pas les erreurs.</a:t>
                      </a:r>
                      <a:endParaRPr lang="fr-FR" sz="1400" dirty="0">
                        <a:latin typeface="Comic Sans MS" pitchFamily="66" charset="0"/>
                      </a:endParaRPr>
                    </a:p>
                  </a:txBody>
                  <a:tcPr>
                    <a:solidFill>
                      <a:srgbClr val="FFFF00"/>
                    </a:solidFill>
                  </a:tcPr>
                </a:tc>
              </a:tr>
            </a:tbl>
          </a:graphicData>
        </a:graphic>
      </p:graphicFrame>
      <p:graphicFrame>
        <p:nvGraphicFramePr>
          <p:cNvPr id="9" name="Tableau 8"/>
          <p:cNvGraphicFramePr>
            <a:graphicFrameLocks noGrp="1"/>
          </p:cNvGraphicFramePr>
          <p:nvPr/>
        </p:nvGraphicFramePr>
        <p:xfrm>
          <a:off x="3203848" y="4658212"/>
          <a:ext cx="5352256" cy="2018762"/>
        </p:xfrm>
        <a:graphic>
          <a:graphicData uri="http://schemas.openxmlformats.org/drawingml/2006/table">
            <a:tbl>
              <a:tblPr firstRow="1" bandRow="1">
                <a:tableStyleId>{5C22544A-7EE6-4342-B048-85BDC9FD1C3A}</a:tableStyleId>
              </a:tblPr>
              <a:tblGrid>
                <a:gridCol w="5352256"/>
              </a:tblGrid>
              <a:tr h="390268">
                <a:tc>
                  <a:txBody>
                    <a:bodyPr/>
                    <a:lstStyle/>
                    <a:p>
                      <a:r>
                        <a:rPr lang="fr-FR" u="sng" dirty="0" smtClean="0">
                          <a:solidFill>
                            <a:srgbClr val="0070C0"/>
                          </a:solidFill>
                          <a:latin typeface="Comic Sans MS" pitchFamily="66" charset="0"/>
                        </a:rPr>
                        <a:t>      Donc </a:t>
                      </a:r>
                      <a:r>
                        <a:rPr lang="fr-FR" sz="2400" u="sng" dirty="0" smtClean="0">
                          <a:solidFill>
                            <a:srgbClr val="0070C0"/>
                          </a:solidFill>
                          <a:latin typeface="Comic Sans MS" pitchFamily="66" charset="0"/>
                        </a:rPr>
                        <a:t>OBJECTIFS:</a:t>
                      </a:r>
                      <a:endParaRPr lang="fr-FR" sz="2400" u="sng" dirty="0">
                        <a:solidFill>
                          <a:srgbClr val="0070C0"/>
                        </a:solidFill>
                        <a:latin typeface="Comic Sans MS" pitchFamily="66" charset="0"/>
                      </a:endParaRPr>
                    </a:p>
                  </a:txBody>
                  <a:tcPr>
                    <a:solidFill>
                      <a:schemeClr val="tx2">
                        <a:lumMod val="20000"/>
                        <a:lumOff val="80000"/>
                      </a:schemeClr>
                    </a:solidFill>
                  </a:tcPr>
                </a:tc>
              </a:tr>
              <a:tr h="1561562">
                <a:tc>
                  <a:txBody>
                    <a:bodyPr/>
                    <a:lstStyle/>
                    <a:p>
                      <a:pPr>
                        <a:buFont typeface="Wingdings" pitchFamily="2" charset="2"/>
                        <a:buChar char="Ø"/>
                      </a:pPr>
                      <a:r>
                        <a:rPr lang="fr-FR" u="sng" dirty="0" smtClean="0">
                          <a:latin typeface="Comic Sans MS" pitchFamily="66" charset="0"/>
                        </a:rPr>
                        <a:t>MOTEUR: </a:t>
                      </a:r>
                      <a:r>
                        <a:rPr lang="fr-FR" sz="1600" u="none" dirty="0" smtClean="0">
                          <a:latin typeface="Comic Sans MS" pitchFamily="66" charset="0"/>
                        </a:rPr>
                        <a:t>Se déplacer « aussi » grâce aux éléments de </a:t>
                      </a:r>
                      <a:r>
                        <a:rPr lang="fr-FR" sz="1600" b="1" u="sng" dirty="0" smtClean="0">
                          <a:latin typeface="Comic Sans MS" pitchFamily="66" charset="0"/>
                        </a:rPr>
                        <a:t>végétation</a:t>
                      </a:r>
                      <a:r>
                        <a:rPr lang="fr-FR" sz="1600" u="none" dirty="0" smtClean="0">
                          <a:latin typeface="Comic Sans MS" pitchFamily="66" charset="0"/>
                        </a:rPr>
                        <a:t>.</a:t>
                      </a:r>
                      <a:endParaRPr lang="fr-FR" sz="1600" u="none" baseline="0" dirty="0" smtClean="0">
                        <a:latin typeface="Comic Sans MS" pitchFamily="66" charset="0"/>
                      </a:endParaRPr>
                    </a:p>
                    <a:p>
                      <a:pPr>
                        <a:buFont typeface="Wingdings" pitchFamily="2" charset="2"/>
                        <a:buNone/>
                      </a:pPr>
                      <a:endParaRPr lang="fr-FR" sz="1600" baseline="0" dirty="0" smtClean="0">
                        <a:latin typeface="Comic Sans MS" pitchFamily="66" charset="0"/>
                      </a:endParaRPr>
                    </a:p>
                    <a:p>
                      <a:pPr>
                        <a:buFont typeface="Wingdings" pitchFamily="2" charset="2"/>
                        <a:buChar char="Ø"/>
                      </a:pPr>
                      <a:r>
                        <a:rPr lang="fr-FR" u="sng" baseline="0" dirty="0" smtClean="0">
                          <a:latin typeface="Comic Sans MS" pitchFamily="66" charset="0"/>
                        </a:rPr>
                        <a:t>METHODO &amp; SOC</a:t>
                      </a:r>
                      <a:r>
                        <a:rPr lang="fr-FR" baseline="0" dirty="0" smtClean="0">
                          <a:latin typeface="Comic Sans MS" pitchFamily="66" charset="0"/>
                        </a:rPr>
                        <a:t>: </a:t>
                      </a:r>
                      <a:r>
                        <a:rPr lang="fr-FR" sz="1600" baseline="0" dirty="0" smtClean="0">
                          <a:latin typeface="Comic Sans MS" pitchFamily="66" charset="0"/>
                        </a:rPr>
                        <a:t>Etre </a:t>
                      </a:r>
                      <a:r>
                        <a:rPr lang="fr-FR" sz="1600" b="1" u="sng" baseline="0" dirty="0" smtClean="0">
                          <a:latin typeface="Comic Sans MS" pitchFamily="66" charset="0"/>
                        </a:rPr>
                        <a:t>précis dans l’analyse </a:t>
                      </a:r>
                      <a:r>
                        <a:rPr lang="fr-FR" sz="1600" baseline="0" dirty="0" smtClean="0">
                          <a:latin typeface="Comic Sans MS" pitchFamily="66" charset="0"/>
                        </a:rPr>
                        <a:t>de ses erreurs.</a:t>
                      </a:r>
                      <a:endParaRPr lang="fr-FR" sz="1600" dirty="0">
                        <a:latin typeface="Comic Sans MS" pitchFamily="66" charset="0"/>
                      </a:endParaRPr>
                    </a:p>
                  </a:txBody>
                  <a:tcPr>
                    <a:solidFill>
                      <a:schemeClr val="tx2">
                        <a:lumMod val="20000"/>
                        <a:lumOff val="80000"/>
                      </a:schemeClr>
                    </a:solidFill>
                  </a:tcPr>
                </a:tc>
              </a:tr>
            </a:tbl>
          </a:graphicData>
        </a:graphic>
      </p:graphicFrame>
      <p:pic>
        <p:nvPicPr>
          <p:cNvPr id="198657" name="Picture 1" descr="C:\Users\sev\AppData\Local\Microsoft\Windows\Temporary Internet Files\Content.IE5\70L5I441\MC900432670[1].png"/>
          <p:cNvPicPr>
            <a:picLocks noChangeAspect="1" noChangeArrowheads="1"/>
          </p:cNvPicPr>
          <p:nvPr/>
        </p:nvPicPr>
        <p:blipFill>
          <a:blip r:embed="rId3" cstate="print"/>
          <a:srcRect/>
          <a:stretch>
            <a:fillRect/>
          </a:stretch>
        </p:blipFill>
        <p:spPr bwMode="auto">
          <a:xfrm>
            <a:off x="3347864" y="4581128"/>
            <a:ext cx="494785" cy="494785"/>
          </a:xfrm>
          <a:prstGeom prst="rect">
            <a:avLst/>
          </a:prstGeom>
          <a:noFill/>
        </p:spPr>
      </p:pic>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98657"/>
                                        </p:tgtEl>
                                        <p:attrNameLst>
                                          <p:attrName>style.visibility</p:attrName>
                                        </p:attrNameLst>
                                      </p:cBhvr>
                                      <p:to>
                                        <p:strVal val="visible"/>
                                      </p:to>
                                    </p:set>
                                    <p:anim calcmode="lin" valueType="num">
                                      <p:cBhvr additive="base">
                                        <p:cTn id="11" dur="500" fill="hold"/>
                                        <p:tgtEl>
                                          <p:spTgt spid="198657"/>
                                        </p:tgtEl>
                                        <p:attrNameLst>
                                          <p:attrName>ppt_x</p:attrName>
                                        </p:attrNameLst>
                                      </p:cBhvr>
                                      <p:tavLst>
                                        <p:tav tm="0">
                                          <p:val>
                                            <p:strVal val="#ppt_x"/>
                                          </p:val>
                                        </p:tav>
                                        <p:tav tm="100000">
                                          <p:val>
                                            <p:strVal val="#ppt_x"/>
                                          </p:val>
                                        </p:tav>
                                      </p:tavLst>
                                    </p:anim>
                                    <p:anim calcmode="lin" valueType="num">
                                      <p:cBhvr additive="base">
                                        <p:cTn id="12" dur="500" fill="hold"/>
                                        <p:tgtEl>
                                          <p:spTgt spid="19865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aphicFrame>
        <p:nvGraphicFramePr>
          <p:cNvPr id="18" name="Tableau 17"/>
          <p:cNvGraphicFramePr>
            <a:graphicFrameLocks noGrp="1"/>
          </p:cNvGraphicFramePr>
          <p:nvPr/>
        </p:nvGraphicFramePr>
        <p:xfrm>
          <a:off x="251520" y="116632"/>
          <a:ext cx="2448272" cy="1723116"/>
        </p:xfrm>
        <a:graphic>
          <a:graphicData uri="http://schemas.openxmlformats.org/drawingml/2006/table">
            <a:tbl>
              <a:tblPr firstRow="1" bandRow="1">
                <a:tableStyleId>{5C22544A-7EE6-4342-B048-85BDC9FD1C3A}</a:tableStyleId>
              </a:tblPr>
              <a:tblGrid>
                <a:gridCol w="2448272"/>
              </a:tblGrid>
              <a:tr h="344537">
                <a:tc>
                  <a:txBody>
                    <a:bodyPr/>
                    <a:lstStyle/>
                    <a:p>
                      <a:r>
                        <a:rPr lang="fr-FR" sz="1400" u="sng" dirty="0" smtClean="0">
                          <a:solidFill>
                            <a:srgbClr val="0070C0"/>
                          </a:solidFill>
                          <a:latin typeface="Comic Sans MS" pitchFamily="66" charset="0"/>
                        </a:rPr>
                        <a:t>      Donc OBJECTIFS:</a:t>
                      </a:r>
                      <a:endParaRPr lang="fr-FR" sz="1400" u="sng" dirty="0">
                        <a:solidFill>
                          <a:srgbClr val="0070C0"/>
                        </a:solidFill>
                        <a:latin typeface="Comic Sans MS" pitchFamily="66" charset="0"/>
                      </a:endParaRPr>
                    </a:p>
                  </a:txBody>
                  <a:tcPr>
                    <a:solidFill>
                      <a:schemeClr val="tx2">
                        <a:lumMod val="20000"/>
                        <a:lumOff val="80000"/>
                      </a:schemeClr>
                    </a:solidFill>
                  </a:tcPr>
                </a:tc>
              </a:tr>
              <a:tr h="1378579">
                <a:tc>
                  <a:txBody>
                    <a:bodyPr/>
                    <a:lstStyle/>
                    <a:p>
                      <a:pPr>
                        <a:buFont typeface="Wingdings" pitchFamily="2" charset="2"/>
                        <a:buChar char="Ø"/>
                      </a:pPr>
                      <a:r>
                        <a:rPr lang="fr-FR" sz="1400" u="sng" dirty="0" smtClean="0">
                          <a:latin typeface="Comic Sans MS" pitchFamily="66" charset="0"/>
                        </a:rPr>
                        <a:t>MOTEUR: </a:t>
                      </a:r>
                      <a:r>
                        <a:rPr lang="fr-FR" sz="1400" u="none" dirty="0" smtClean="0">
                          <a:latin typeface="Comic Sans MS" pitchFamily="66" charset="0"/>
                        </a:rPr>
                        <a:t>Se déplacer « aussi » grâce aux éléments de </a:t>
                      </a:r>
                      <a:r>
                        <a:rPr lang="fr-FR" sz="1400" b="1" u="sng" dirty="0" smtClean="0">
                          <a:latin typeface="Comic Sans MS" pitchFamily="66" charset="0"/>
                        </a:rPr>
                        <a:t>végétation</a:t>
                      </a:r>
                      <a:r>
                        <a:rPr lang="fr-FR" sz="1400" u="none" dirty="0" smtClean="0">
                          <a:latin typeface="Comic Sans MS" pitchFamily="66" charset="0"/>
                        </a:rPr>
                        <a:t>.</a:t>
                      </a:r>
                      <a:endParaRPr lang="fr-FR" sz="1400" baseline="0" dirty="0" smtClean="0">
                        <a:latin typeface="Comic Sans MS" pitchFamily="66" charset="0"/>
                      </a:endParaRPr>
                    </a:p>
                    <a:p>
                      <a:pPr>
                        <a:buFont typeface="Wingdings" pitchFamily="2" charset="2"/>
                        <a:buChar char="Ø"/>
                      </a:pPr>
                      <a:r>
                        <a:rPr lang="fr-FR" sz="1400" u="sng" baseline="0" dirty="0" smtClean="0">
                          <a:latin typeface="Comic Sans MS" pitchFamily="66" charset="0"/>
                        </a:rPr>
                        <a:t>METHODO &amp; SOC</a:t>
                      </a:r>
                      <a:r>
                        <a:rPr lang="fr-FR" sz="1400" baseline="0" dirty="0" smtClean="0">
                          <a:latin typeface="Comic Sans MS" pitchFamily="66" charset="0"/>
                        </a:rPr>
                        <a:t>: Etre </a:t>
                      </a:r>
                      <a:r>
                        <a:rPr lang="fr-FR" sz="1400" b="1" u="sng" baseline="0" dirty="0" smtClean="0">
                          <a:latin typeface="Comic Sans MS" pitchFamily="66" charset="0"/>
                        </a:rPr>
                        <a:t>précis dans l’analyse </a:t>
                      </a:r>
                      <a:r>
                        <a:rPr lang="fr-FR" sz="1400" baseline="0" dirty="0" smtClean="0">
                          <a:latin typeface="Comic Sans MS" pitchFamily="66" charset="0"/>
                        </a:rPr>
                        <a:t>de ses erreurs.</a:t>
                      </a:r>
                      <a:endParaRPr lang="fr-FR" sz="1400" dirty="0">
                        <a:latin typeface="Comic Sans MS" pitchFamily="66" charset="0"/>
                      </a:endParaRPr>
                    </a:p>
                  </a:txBody>
                  <a:tcPr>
                    <a:solidFill>
                      <a:schemeClr val="tx2">
                        <a:lumMod val="20000"/>
                        <a:lumOff val="80000"/>
                      </a:schemeClr>
                    </a:solidFill>
                  </a:tcPr>
                </a:tc>
              </a:tr>
            </a:tbl>
          </a:graphicData>
        </a:graphic>
      </p:graphicFrame>
      <p:sp>
        <p:nvSpPr>
          <p:cNvPr id="5126" name="AutoShape 6"/>
          <p:cNvSpPr>
            <a:spLocks noChangeArrowheads="1"/>
          </p:cNvSpPr>
          <p:nvPr/>
        </p:nvSpPr>
        <p:spPr bwMode="auto">
          <a:xfrm>
            <a:off x="2843808" y="764704"/>
            <a:ext cx="724024" cy="375816"/>
          </a:xfrm>
          <a:prstGeom prst="rightArrow">
            <a:avLst>
              <a:gd name="adj1" fmla="val 50000"/>
              <a:gd name="adj2" fmla="val 94736"/>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 name="ZoneTexte 6"/>
          <p:cNvSpPr txBox="1"/>
          <p:nvPr/>
        </p:nvSpPr>
        <p:spPr>
          <a:xfrm>
            <a:off x="3635896" y="332656"/>
            <a:ext cx="5040560" cy="707886"/>
          </a:xfrm>
          <a:prstGeom prst="rect">
            <a:avLst/>
          </a:prstGeom>
          <a:noFill/>
        </p:spPr>
        <p:txBody>
          <a:bodyPr wrap="square" rtlCol="0">
            <a:spAutoFit/>
          </a:bodyPr>
          <a:lstStyle/>
          <a:p>
            <a:r>
              <a:rPr lang="fr-FR" sz="2000" b="1" i="1" dirty="0" smtClean="0">
                <a:solidFill>
                  <a:srgbClr val="FF0000"/>
                </a:solidFill>
                <a:latin typeface="Comic Sans MS" pitchFamily="66" charset="0"/>
              </a:rPr>
              <a:t>Jouer sur les </a:t>
            </a:r>
            <a:r>
              <a:rPr lang="fr-FR" sz="4000" b="1" i="1" u="sng" dirty="0" smtClean="0">
                <a:solidFill>
                  <a:srgbClr val="FF0000"/>
                </a:solidFill>
                <a:latin typeface="Comic Sans MS" pitchFamily="66" charset="0"/>
              </a:rPr>
              <a:t>VARIABLES</a:t>
            </a:r>
            <a:endParaRPr lang="fr-FR" sz="4000" b="1" i="1" u="sng" dirty="0">
              <a:solidFill>
                <a:srgbClr val="FF0000"/>
              </a:solidFill>
              <a:latin typeface="Comic Sans MS" pitchFamily="66" charset="0"/>
            </a:endParaRPr>
          </a:p>
        </p:txBody>
      </p:sp>
      <p:pic>
        <p:nvPicPr>
          <p:cNvPr id="11" name="Picture 1" descr="C:\Users\sev\AppData\Local\Microsoft\Windows\Temporary Internet Files\Content.IE5\70L5I441\MC900432670[1].png"/>
          <p:cNvPicPr>
            <a:picLocks noChangeAspect="1" noChangeArrowheads="1"/>
          </p:cNvPicPr>
          <p:nvPr/>
        </p:nvPicPr>
        <p:blipFill>
          <a:blip r:embed="rId3" cstate="print"/>
          <a:srcRect/>
          <a:stretch>
            <a:fillRect/>
          </a:stretch>
        </p:blipFill>
        <p:spPr bwMode="auto">
          <a:xfrm>
            <a:off x="323528" y="116632"/>
            <a:ext cx="288032" cy="288032"/>
          </a:xfrm>
          <a:prstGeom prst="rect">
            <a:avLst/>
          </a:prstGeom>
          <a:noFill/>
        </p:spPr>
      </p:pic>
      <p:sp>
        <p:nvSpPr>
          <p:cNvPr id="13" name="Pensées 12"/>
          <p:cNvSpPr/>
          <p:nvPr/>
        </p:nvSpPr>
        <p:spPr>
          <a:xfrm>
            <a:off x="1259632" y="1268760"/>
            <a:ext cx="7056784" cy="4320480"/>
          </a:xfrm>
          <a:prstGeom prst="cloudCallout">
            <a:avLst>
              <a:gd name="adj1" fmla="val -31103"/>
              <a:gd name="adj2" fmla="val 4599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b="1" u="sng" dirty="0" smtClean="0">
                <a:solidFill>
                  <a:schemeClr val="tx1"/>
                </a:solidFill>
                <a:latin typeface="Comic Sans MS" pitchFamily="66" charset="0"/>
              </a:rPr>
              <a:t>LA CARTE: </a:t>
            </a:r>
          </a:p>
          <a:p>
            <a:endParaRPr lang="fr-FR" dirty="0" smtClean="0">
              <a:solidFill>
                <a:schemeClr val="tx1"/>
              </a:solidFill>
              <a:latin typeface="Comic Sans MS" pitchFamily="66" charset="0"/>
            </a:endParaRPr>
          </a:p>
          <a:p>
            <a:r>
              <a:rPr lang="fr-FR" sz="2800" dirty="0" smtClean="0">
                <a:solidFill>
                  <a:schemeClr val="tx1"/>
                </a:solidFill>
                <a:latin typeface="Comic Sans MS" pitchFamily="66" charset="0"/>
              </a:rPr>
              <a:t>- Carte qui intègre les éléments de </a:t>
            </a:r>
            <a:r>
              <a:rPr lang="fr-FR" sz="2800" b="1" u="sng" dirty="0" smtClean="0">
                <a:solidFill>
                  <a:schemeClr val="tx1"/>
                </a:solidFill>
                <a:latin typeface="Comic Sans MS" pitchFamily="66" charset="0"/>
              </a:rPr>
              <a:t>végétation </a:t>
            </a:r>
            <a:r>
              <a:rPr lang="fr-FR" sz="2000" dirty="0" smtClean="0">
                <a:solidFill>
                  <a:schemeClr val="tx1"/>
                </a:solidFill>
                <a:latin typeface="Comic Sans MS" pitchFamily="66" charset="0"/>
              </a:rPr>
              <a:t>(routes, chemins, sentiers, objets et végétation)</a:t>
            </a:r>
            <a:r>
              <a:rPr lang="fr-FR" sz="2800" dirty="0" smtClean="0">
                <a:solidFill>
                  <a:schemeClr val="tx1"/>
                </a:solidFill>
                <a:latin typeface="Comic Sans MS" pitchFamily="66" charset="0"/>
              </a:rPr>
              <a:t>. La carte prend des couleurs.</a:t>
            </a:r>
            <a:endParaRPr lang="fr-FR" sz="2800" dirty="0">
              <a:solidFill>
                <a:schemeClr val="tx1"/>
              </a:solidFill>
              <a:latin typeface="Comic Sans MS" pitchFamily="66" charset="0"/>
            </a:endParaRPr>
          </a:p>
        </p:txBody>
      </p:sp>
      <p:sp>
        <p:nvSpPr>
          <p:cNvPr id="14" name="Pensées 13"/>
          <p:cNvSpPr/>
          <p:nvPr/>
        </p:nvSpPr>
        <p:spPr>
          <a:xfrm>
            <a:off x="-180528" y="1313384"/>
            <a:ext cx="9144000" cy="5544616"/>
          </a:xfrm>
          <a:prstGeom prst="cloudCallout">
            <a:avLst>
              <a:gd name="adj1" fmla="val -31103"/>
              <a:gd name="adj2" fmla="val 4599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b="1" u="sng" dirty="0" smtClean="0">
                <a:solidFill>
                  <a:schemeClr val="tx1"/>
                </a:solidFill>
                <a:latin typeface="Comic Sans MS" pitchFamily="66" charset="0"/>
              </a:rPr>
              <a:t>Les POSTES: </a:t>
            </a:r>
          </a:p>
          <a:p>
            <a:endParaRPr lang="fr-FR" dirty="0" smtClean="0">
              <a:solidFill>
                <a:schemeClr val="tx1"/>
              </a:solidFill>
              <a:latin typeface="Comic Sans MS" pitchFamily="66" charset="0"/>
            </a:endParaRPr>
          </a:p>
          <a:p>
            <a:pPr>
              <a:buFontTx/>
              <a:buChar char="-"/>
            </a:pPr>
            <a:r>
              <a:rPr lang="fr-FR" sz="2800" dirty="0" smtClean="0">
                <a:solidFill>
                  <a:schemeClr val="tx1"/>
                </a:solidFill>
                <a:latin typeface="Comic Sans MS" pitchFamily="66" charset="0"/>
              </a:rPr>
              <a:t>Proches d’éléments de </a:t>
            </a:r>
            <a:r>
              <a:rPr lang="fr-FR" sz="2800" b="1" u="sng" dirty="0" smtClean="0">
                <a:solidFill>
                  <a:schemeClr val="tx1"/>
                </a:solidFill>
                <a:latin typeface="Comic Sans MS" pitchFamily="66" charset="0"/>
              </a:rPr>
              <a:t>végétation</a:t>
            </a:r>
            <a:r>
              <a:rPr lang="fr-FR" sz="2800" u="sng" dirty="0" smtClean="0">
                <a:solidFill>
                  <a:schemeClr val="tx1"/>
                </a:solidFill>
                <a:latin typeface="Comic Sans MS" pitchFamily="66" charset="0"/>
              </a:rPr>
              <a:t> </a:t>
            </a:r>
            <a:r>
              <a:rPr lang="fr-FR" sz="2000" dirty="0" smtClean="0">
                <a:solidFill>
                  <a:schemeClr val="tx1"/>
                </a:solidFill>
                <a:latin typeface="Comic Sans MS" pitchFamily="66" charset="0"/>
              </a:rPr>
              <a:t>(arbre isolé, souche, limites de végétation).</a:t>
            </a:r>
          </a:p>
          <a:p>
            <a:pPr>
              <a:buFontTx/>
              <a:buChar char="-"/>
            </a:pPr>
            <a:r>
              <a:rPr lang="fr-FR" sz="2800" dirty="0" smtClean="0">
                <a:solidFill>
                  <a:schemeClr val="tx1"/>
                </a:solidFill>
                <a:latin typeface="Comic Sans MS" pitchFamily="66" charset="0"/>
              </a:rPr>
              <a:t>Plus ou moins éloignés des lignes directrices, ils nécessitent de quitter celles-ci en choisissant un point d’attaque.</a:t>
            </a:r>
          </a:p>
          <a:p>
            <a:pPr>
              <a:buFontTx/>
              <a:buChar char="-"/>
            </a:pPr>
            <a:r>
              <a:rPr lang="fr-FR" sz="2800" u="sng" dirty="0" smtClean="0">
                <a:solidFill>
                  <a:schemeClr val="tx1"/>
                </a:solidFill>
                <a:latin typeface="Comic Sans MS" pitchFamily="66" charset="0"/>
              </a:rPr>
              <a:t>4,5 </a:t>
            </a:r>
            <a:r>
              <a:rPr lang="fr-FR" sz="2800" dirty="0" smtClean="0">
                <a:solidFill>
                  <a:schemeClr val="tx1"/>
                </a:solidFill>
                <a:latin typeface="Comic Sans MS" pitchFamily="66" charset="0"/>
              </a:rPr>
              <a:t>points de décision.</a:t>
            </a:r>
            <a:endParaRPr lang="fr-FR" sz="2800" dirty="0">
              <a:solidFill>
                <a:schemeClr val="tx1"/>
              </a:solidFill>
              <a:latin typeface="Comic Sans MS" pitchFamily="66" charset="0"/>
            </a:endParaRPr>
          </a:p>
        </p:txBody>
      </p:sp>
      <p:sp>
        <p:nvSpPr>
          <p:cNvPr id="15" name="Pensées 14"/>
          <p:cNvSpPr/>
          <p:nvPr/>
        </p:nvSpPr>
        <p:spPr>
          <a:xfrm>
            <a:off x="143000" y="1052736"/>
            <a:ext cx="9001000" cy="5805264"/>
          </a:xfrm>
          <a:prstGeom prst="cloudCallout">
            <a:avLst>
              <a:gd name="adj1" fmla="val -31103"/>
              <a:gd name="adj2" fmla="val 4599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b="1" u="sng" dirty="0" smtClean="0">
                <a:solidFill>
                  <a:schemeClr val="tx1"/>
                </a:solidFill>
                <a:latin typeface="Comic Sans MS" pitchFamily="66" charset="0"/>
              </a:rPr>
              <a:t>PRESSION TEMPORELLE: </a:t>
            </a:r>
          </a:p>
          <a:p>
            <a:endParaRPr lang="fr-FR" dirty="0" smtClean="0">
              <a:solidFill>
                <a:schemeClr val="tx1"/>
              </a:solidFill>
              <a:latin typeface="Comic Sans MS" pitchFamily="66" charset="0"/>
            </a:endParaRPr>
          </a:p>
          <a:p>
            <a:r>
              <a:rPr lang="fr-FR" i="1" dirty="0" smtClean="0">
                <a:solidFill>
                  <a:schemeClr val="tx1"/>
                </a:solidFill>
                <a:latin typeface="Comic Sans MS" pitchFamily="66" charset="0"/>
              </a:rPr>
              <a:t>. </a:t>
            </a:r>
            <a:r>
              <a:rPr lang="fr-FR" b="1" i="1" u="sng" dirty="0" smtClean="0">
                <a:solidFill>
                  <a:schemeClr val="tx1"/>
                </a:solidFill>
                <a:latin typeface="Comic Sans MS" pitchFamily="66" charset="0"/>
              </a:rPr>
              <a:t>RQ</a:t>
            </a:r>
            <a:r>
              <a:rPr lang="fr-FR" i="1" dirty="0" smtClean="0">
                <a:solidFill>
                  <a:schemeClr val="tx1"/>
                </a:solidFill>
                <a:latin typeface="Comic Sans MS" pitchFamily="66" charset="0"/>
              </a:rPr>
              <a:t>: faire évoluer la notion de vitesse. La compétition doit devenir moins directe, éviter « l’équipe qui perd et celle qui gagne »; moins directe, elle doit faire moins de déçu et laisser plus de possibilité de réussir</a:t>
            </a:r>
          </a:p>
          <a:p>
            <a:pPr>
              <a:buFontTx/>
              <a:buChar char="-"/>
            </a:pPr>
            <a:r>
              <a:rPr lang="fr-FR" sz="2800" u="sng" dirty="0" smtClean="0">
                <a:solidFill>
                  <a:schemeClr val="tx1"/>
                </a:solidFill>
                <a:latin typeface="Comic Sans MS" pitchFamily="66" charset="0"/>
              </a:rPr>
              <a:t>Limite de temps </a:t>
            </a:r>
            <a:r>
              <a:rPr lang="fr-FR" sz="2800" dirty="0" smtClean="0">
                <a:solidFill>
                  <a:schemeClr val="tx1"/>
                </a:solidFill>
                <a:latin typeface="Comic Sans MS" pitchFamily="66" charset="0"/>
              </a:rPr>
              <a:t>à ne pas dépasser.</a:t>
            </a:r>
          </a:p>
          <a:p>
            <a:pPr>
              <a:buFontTx/>
              <a:buChar char="-"/>
            </a:pPr>
            <a:r>
              <a:rPr lang="fr-FR" sz="2800" dirty="0" smtClean="0">
                <a:solidFill>
                  <a:schemeClr val="tx1"/>
                </a:solidFill>
                <a:latin typeface="Comic Sans MS" pitchFamily="66" charset="0"/>
              </a:rPr>
              <a:t> Système de </a:t>
            </a:r>
            <a:r>
              <a:rPr lang="fr-FR" sz="2800" u="sng" dirty="0" smtClean="0">
                <a:solidFill>
                  <a:schemeClr val="tx1"/>
                </a:solidFill>
                <a:latin typeface="Comic Sans MS" pitchFamily="66" charset="0"/>
              </a:rPr>
              <a:t>record </a:t>
            </a:r>
            <a:r>
              <a:rPr lang="fr-FR" sz="2800" dirty="0" smtClean="0">
                <a:solidFill>
                  <a:schemeClr val="tx1"/>
                </a:solidFill>
                <a:latin typeface="Comic Sans MS" pitchFamily="66" charset="0"/>
              </a:rPr>
              <a:t>par exemple.</a:t>
            </a:r>
            <a:endParaRPr lang="fr-FR" sz="2000" dirty="0">
              <a:solidFill>
                <a:schemeClr val="tx1"/>
              </a:solidFill>
              <a:latin typeface="Comic Sans MS" pitchFamily="66" charset="0"/>
            </a:endParaRPr>
          </a:p>
        </p:txBody>
      </p:sp>
      <p:sp>
        <p:nvSpPr>
          <p:cNvPr id="16" name="Pensées 15"/>
          <p:cNvSpPr/>
          <p:nvPr/>
        </p:nvSpPr>
        <p:spPr>
          <a:xfrm>
            <a:off x="323528" y="1196752"/>
            <a:ext cx="8496944" cy="4824536"/>
          </a:xfrm>
          <a:prstGeom prst="cloudCallout">
            <a:avLst>
              <a:gd name="adj1" fmla="val -31103"/>
              <a:gd name="adj2" fmla="val 4599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b="1" u="sng" dirty="0" smtClean="0">
                <a:solidFill>
                  <a:schemeClr val="tx1"/>
                </a:solidFill>
                <a:latin typeface="Comic Sans MS" pitchFamily="66" charset="0"/>
              </a:rPr>
              <a:t>MILIEU d’évolution: </a:t>
            </a:r>
          </a:p>
          <a:p>
            <a:endParaRPr lang="fr-FR" dirty="0" smtClean="0">
              <a:solidFill>
                <a:schemeClr val="tx1"/>
              </a:solidFill>
              <a:latin typeface="Comic Sans MS" pitchFamily="66" charset="0"/>
            </a:endParaRPr>
          </a:p>
          <a:p>
            <a:r>
              <a:rPr lang="fr-FR" sz="2800" dirty="0" smtClean="0">
                <a:solidFill>
                  <a:schemeClr val="tx1"/>
                </a:solidFill>
                <a:latin typeface="Comic Sans MS" pitchFamily="66" charset="0"/>
              </a:rPr>
              <a:t>- </a:t>
            </a:r>
            <a:r>
              <a:rPr lang="fr-FR" sz="2800" u="sng" dirty="0" smtClean="0">
                <a:solidFill>
                  <a:schemeClr val="tx1"/>
                </a:solidFill>
                <a:latin typeface="Comic Sans MS" pitchFamily="66" charset="0"/>
              </a:rPr>
              <a:t>Parc forestier </a:t>
            </a:r>
            <a:r>
              <a:rPr lang="fr-FR" sz="2800" dirty="0" smtClean="0">
                <a:solidFill>
                  <a:schemeClr val="tx1"/>
                </a:solidFill>
                <a:latin typeface="Comic Sans MS" pitchFamily="66" charset="0"/>
              </a:rPr>
              <a:t>(plus couvert, plus de végétation); </a:t>
            </a:r>
            <a:r>
              <a:rPr lang="fr-FR" sz="2800" u="sng" dirty="0" smtClean="0">
                <a:solidFill>
                  <a:schemeClr val="tx1"/>
                </a:solidFill>
                <a:latin typeface="Comic Sans MS" pitchFamily="66" charset="0"/>
              </a:rPr>
              <a:t>forêt</a:t>
            </a:r>
            <a:r>
              <a:rPr lang="fr-FR" sz="2800" dirty="0" smtClean="0">
                <a:solidFill>
                  <a:schemeClr val="tx1"/>
                </a:solidFill>
                <a:latin typeface="Comic Sans MS" pitchFamily="66" charset="0"/>
              </a:rPr>
              <a:t>.</a:t>
            </a:r>
            <a:endParaRPr lang="fr-FR" sz="2800" dirty="0">
              <a:solidFill>
                <a:schemeClr val="tx1"/>
              </a:solidFill>
              <a:latin typeface="Comic Sans MS" pitchFamily="66" charset="0"/>
            </a:endParaRP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1+ppt_h/2"/>
                                          </p:val>
                                        </p:tav>
                                      </p:tavLst>
                                    </p:anim>
                                    <p:set>
                                      <p:cBhvr>
                                        <p:cTn id="38" dur="1" fill="hold">
                                          <p:stCondLst>
                                            <p:cond delay="499"/>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6"/>
                                        </p:tgtEl>
                                        <p:attrNameLst>
                                          <p:attrName>ppt_x</p:attrName>
                                        </p:attrNameLst>
                                      </p:cBhvr>
                                      <p:tavLst>
                                        <p:tav tm="0">
                                          <p:val>
                                            <p:strVal val="ppt_x"/>
                                          </p:val>
                                        </p:tav>
                                        <p:tav tm="100000">
                                          <p:val>
                                            <p:strVal val="ppt_x"/>
                                          </p:val>
                                        </p:tav>
                                      </p:tavLst>
                                    </p:anim>
                                    <p:anim calcmode="lin" valueType="num">
                                      <p:cBhvr additive="base">
                                        <p:cTn id="49" dur="500"/>
                                        <p:tgtEl>
                                          <p:spTgt spid="16"/>
                                        </p:tgtEl>
                                        <p:attrNameLst>
                                          <p:attrName>ppt_y</p:attrName>
                                        </p:attrNameLst>
                                      </p:cBhvr>
                                      <p:tavLst>
                                        <p:tav tm="0">
                                          <p:val>
                                            <p:strVal val="ppt_y"/>
                                          </p:val>
                                        </p:tav>
                                        <p:tav tm="100000">
                                          <p:val>
                                            <p:strVal val="1+ppt_h/2"/>
                                          </p:val>
                                        </p:tav>
                                      </p:tavLst>
                                    </p:anim>
                                    <p:set>
                                      <p:cBhvr>
                                        <p:cTn id="5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aphicFrame>
        <p:nvGraphicFramePr>
          <p:cNvPr id="8" name="Tableau 7"/>
          <p:cNvGraphicFramePr>
            <a:graphicFrameLocks noGrp="1"/>
          </p:cNvGraphicFramePr>
          <p:nvPr/>
        </p:nvGraphicFramePr>
        <p:xfrm>
          <a:off x="251520" y="116632"/>
          <a:ext cx="2448272" cy="1723116"/>
        </p:xfrm>
        <a:graphic>
          <a:graphicData uri="http://schemas.openxmlformats.org/drawingml/2006/table">
            <a:tbl>
              <a:tblPr firstRow="1" bandRow="1">
                <a:tableStyleId>{5C22544A-7EE6-4342-B048-85BDC9FD1C3A}</a:tableStyleId>
              </a:tblPr>
              <a:tblGrid>
                <a:gridCol w="2448272"/>
              </a:tblGrid>
              <a:tr h="344537">
                <a:tc>
                  <a:txBody>
                    <a:bodyPr/>
                    <a:lstStyle/>
                    <a:p>
                      <a:r>
                        <a:rPr lang="fr-FR" sz="1400" u="sng" dirty="0" smtClean="0">
                          <a:solidFill>
                            <a:srgbClr val="0070C0"/>
                          </a:solidFill>
                          <a:latin typeface="Comic Sans MS" pitchFamily="66" charset="0"/>
                        </a:rPr>
                        <a:t>      Donc OBJECTIFS:</a:t>
                      </a:r>
                      <a:endParaRPr lang="fr-FR" sz="1400" u="sng" dirty="0">
                        <a:solidFill>
                          <a:srgbClr val="0070C0"/>
                        </a:solidFill>
                        <a:latin typeface="Comic Sans MS" pitchFamily="66" charset="0"/>
                      </a:endParaRPr>
                    </a:p>
                  </a:txBody>
                  <a:tcPr>
                    <a:solidFill>
                      <a:schemeClr val="tx2">
                        <a:lumMod val="20000"/>
                        <a:lumOff val="80000"/>
                      </a:schemeClr>
                    </a:solidFill>
                  </a:tcPr>
                </a:tc>
              </a:tr>
              <a:tr h="1378579">
                <a:tc>
                  <a:txBody>
                    <a:bodyPr/>
                    <a:lstStyle/>
                    <a:p>
                      <a:pPr>
                        <a:buFont typeface="Wingdings" pitchFamily="2" charset="2"/>
                        <a:buChar char="Ø"/>
                      </a:pPr>
                      <a:r>
                        <a:rPr lang="fr-FR" sz="1400" u="sng" dirty="0" smtClean="0">
                          <a:latin typeface="Comic Sans MS" pitchFamily="66" charset="0"/>
                        </a:rPr>
                        <a:t>MOTEUR: </a:t>
                      </a:r>
                      <a:r>
                        <a:rPr lang="fr-FR" sz="1400" u="none" dirty="0" smtClean="0">
                          <a:latin typeface="Comic Sans MS" pitchFamily="66" charset="0"/>
                        </a:rPr>
                        <a:t>Se déplacer « aussi » grâce aux éléments de </a:t>
                      </a:r>
                      <a:r>
                        <a:rPr lang="fr-FR" sz="1400" b="1" u="sng" dirty="0" smtClean="0">
                          <a:latin typeface="Comic Sans MS" pitchFamily="66" charset="0"/>
                        </a:rPr>
                        <a:t>végétation</a:t>
                      </a:r>
                      <a:r>
                        <a:rPr lang="fr-FR" sz="1400" u="none" dirty="0" smtClean="0">
                          <a:latin typeface="Comic Sans MS" pitchFamily="66" charset="0"/>
                        </a:rPr>
                        <a:t>.</a:t>
                      </a:r>
                      <a:endParaRPr lang="fr-FR" sz="1400" baseline="0" dirty="0" smtClean="0">
                        <a:latin typeface="Comic Sans MS" pitchFamily="66" charset="0"/>
                      </a:endParaRPr>
                    </a:p>
                    <a:p>
                      <a:pPr>
                        <a:buFont typeface="Wingdings" pitchFamily="2" charset="2"/>
                        <a:buChar char="Ø"/>
                      </a:pPr>
                      <a:r>
                        <a:rPr lang="fr-FR" sz="1400" u="sng" baseline="0" dirty="0" smtClean="0">
                          <a:latin typeface="Comic Sans MS" pitchFamily="66" charset="0"/>
                        </a:rPr>
                        <a:t>METHODO &amp; SOC</a:t>
                      </a:r>
                      <a:r>
                        <a:rPr lang="fr-FR" sz="1400" baseline="0" dirty="0" smtClean="0">
                          <a:latin typeface="Comic Sans MS" pitchFamily="66" charset="0"/>
                        </a:rPr>
                        <a:t>: Etre </a:t>
                      </a:r>
                      <a:r>
                        <a:rPr lang="fr-FR" sz="1400" b="1" u="sng" baseline="0" dirty="0" smtClean="0">
                          <a:latin typeface="Comic Sans MS" pitchFamily="66" charset="0"/>
                        </a:rPr>
                        <a:t>précis dans l’analyse </a:t>
                      </a:r>
                      <a:r>
                        <a:rPr lang="fr-FR" sz="1400" baseline="0" dirty="0" smtClean="0">
                          <a:latin typeface="Comic Sans MS" pitchFamily="66" charset="0"/>
                        </a:rPr>
                        <a:t>de ses erreurs.</a:t>
                      </a:r>
                      <a:endParaRPr lang="fr-FR" sz="1400" dirty="0">
                        <a:latin typeface="Comic Sans MS" pitchFamily="66" charset="0"/>
                      </a:endParaRPr>
                    </a:p>
                  </a:txBody>
                  <a:tcPr>
                    <a:solidFill>
                      <a:schemeClr val="tx2">
                        <a:lumMod val="20000"/>
                        <a:lumOff val="80000"/>
                      </a:schemeClr>
                    </a:solidFill>
                  </a:tcPr>
                </a:tc>
              </a:tr>
            </a:tbl>
          </a:graphicData>
        </a:graphic>
      </p:graphicFrame>
      <p:sp>
        <p:nvSpPr>
          <p:cNvPr id="5126" name="AutoShape 6"/>
          <p:cNvSpPr>
            <a:spLocks noChangeArrowheads="1"/>
          </p:cNvSpPr>
          <p:nvPr/>
        </p:nvSpPr>
        <p:spPr bwMode="auto">
          <a:xfrm>
            <a:off x="2843808" y="764704"/>
            <a:ext cx="724024" cy="375816"/>
          </a:xfrm>
          <a:prstGeom prst="rightArrow">
            <a:avLst>
              <a:gd name="adj1" fmla="val 50000"/>
              <a:gd name="adj2" fmla="val 94736"/>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 name="ZoneTexte 6"/>
          <p:cNvSpPr txBox="1"/>
          <p:nvPr/>
        </p:nvSpPr>
        <p:spPr>
          <a:xfrm>
            <a:off x="3923928" y="332656"/>
            <a:ext cx="4752528" cy="1446550"/>
          </a:xfrm>
          <a:prstGeom prst="rect">
            <a:avLst/>
          </a:prstGeom>
          <a:noFill/>
        </p:spPr>
        <p:txBody>
          <a:bodyPr wrap="square" rtlCol="0">
            <a:spAutoFit/>
          </a:bodyPr>
          <a:lstStyle/>
          <a:p>
            <a:r>
              <a:rPr lang="fr-FR" sz="4400" b="1" i="1" dirty="0" smtClean="0">
                <a:solidFill>
                  <a:srgbClr val="FF0000"/>
                </a:solidFill>
                <a:latin typeface="Comic Sans MS" pitchFamily="66" charset="0"/>
              </a:rPr>
              <a:t>Quelles</a:t>
            </a:r>
            <a:r>
              <a:rPr lang="fr-FR" sz="6000" b="1" i="1" dirty="0" smtClean="0">
                <a:solidFill>
                  <a:srgbClr val="FF0000"/>
                </a:solidFill>
                <a:latin typeface="Comic Sans MS" pitchFamily="66" charset="0"/>
              </a:rPr>
              <a:t> </a:t>
            </a:r>
            <a:r>
              <a:rPr lang="fr-FR" sz="8800" b="1" i="1" u="sng" dirty="0" smtClean="0">
                <a:solidFill>
                  <a:srgbClr val="FF0000"/>
                </a:solidFill>
                <a:latin typeface="Comic Sans MS" pitchFamily="66" charset="0"/>
              </a:rPr>
              <a:t>SA?</a:t>
            </a:r>
            <a:endParaRPr lang="fr-FR" sz="8800" b="1" i="1" u="sng" dirty="0">
              <a:solidFill>
                <a:srgbClr val="FF0000"/>
              </a:solidFill>
              <a:latin typeface="Comic Sans MS" pitchFamily="66" charset="0"/>
            </a:endParaRPr>
          </a:p>
        </p:txBody>
      </p:sp>
      <p:sp>
        <p:nvSpPr>
          <p:cNvPr id="9" name="Explosion 2 8"/>
          <p:cNvSpPr/>
          <p:nvPr/>
        </p:nvSpPr>
        <p:spPr>
          <a:xfrm>
            <a:off x="0" y="1916832"/>
            <a:ext cx="8496944" cy="508518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i="1" dirty="0" smtClean="0">
                <a:solidFill>
                  <a:schemeClr val="accent2">
                    <a:lumMod val="75000"/>
                  </a:schemeClr>
                </a:solidFill>
                <a:latin typeface="Constantia" pitchFamily="18" charset="0"/>
              </a:rPr>
              <a:t>Parcours en </a:t>
            </a:r>
            <a:r>
              <a:rPr lang="fr-FR" sz="4800" b="1" i="1" dirty="0" smtClean="0">
                <a:solidFill>
                  <a:schemeClr val="accent2">
                    <a:lumMod val="75000"/>
                  </a:schemeClr>
                </a:solidFill>
                <a:latin typeface="Constantia" pitchFamily="18" charset="0"/>
              </a:rPr>
              <a:t>aile de papillon </a:t>
            </a:r>
            <a:r>
              <a:rPr lang="fr-FR" sz="3200" b="1" i="1" dirty="0" smtClean="0">
                <a:solidFill>
                  <a:schemeClr val="accent2">
                    <a:lumMod val="75000"/>
                  </a:schemeClr>
                </a:solidFill>
                <a:latin typeface="Constantia" pitchFamily="18" charset="0"/>
              </a:rPr>
              <a:t>ou en </a:t>
            </a:r>
            <a:r>
              <a:rPr lang="fr-FR" sz="4800" b="1" i="1" dirty="0" smtClean="0">
                <a:solidFill>
                  <a:schemeClr val="accent2">
                    <a:lumMod val="75000"/>
                  </a:schemeClr>
                </a:solidFill>
                <a:latin typeface="Constantia" pitchFamily="18" charset="0"/>
              </a:rPr>
              <a:t>circuit</a:t>
            </a:r>
            <a:endParaRPr lang="fr-FR" sz="4800" b="1" i="1" dirty="0">
              <a:solidFill>
                <a:schemeClr val="accent2">
                  <a:lumMod val="75000"/>
                </a:schemeClr>
              </a:solidFill>
              <a:latin typeface="Constantia" pitchFamily="18" charset="0"/>
            </a:endParaRPr>
          </a:p>
        </p:txBody>
      </p:sp>
      <p:pic>
        <p:nvPicPr>
          <p:cNvPr id="15" name="Picture 1" descr="C:\Users\sev\AppData\Local\Microsoft\Windows\Temporary Internet Files\Content.IE5\70L5I441\MC900432670[1].png"/>
          <p:cNvPicPr>
            <a:picLocks noChangeAspect="1" noChangeArrowheads="1"/>
          </p:cNvPicPr>
          <p:nvPr/>
        </p:nvPicPr>
        <p:blipFill>
          <a:blip r:embed="rId3" cstate="print"/>
          <a:srcRect/>
          <a:stretch>
            <a:fillRect/>
          </a:stretch>
        </p:blipFill>
        <p:spPr bwMode="auto">
          <a:xfrm>
            <a:off x="323528" y="116632"/>
            <a:ext cx="288032" cy="288032"/>
          </a:xfrm>
          <a:prstGeom prst="rect">
            <a:avLst/>
          </a:prstGeom>
          <a:noFill/>
        </p:spPr>
      </p:pic>
      <p:sp>
        <p:nvSpPr>
          <p:cNvPr id="10" name="Explosion 2 9"/>
          <p:cNvSpPr/>
          <p:nvPr/>
        </p:nvSpPr>
        <p:spPr>
          <a:xfrm>
            <a:off x="-900608" y="2069232"/>
            <a:ext cx="12097344" cy="508518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chemeClr val="accent2">
                    <a:lumMod val="75000"/>
                  </a:schemeClr>
                </a:solidFill>
                <a:latin typeface="Constantia" pitchFamily="18" charset="0"/>
              </a:rPr>
              <a:t>CARTE A THEME « VEGETATION »</a:t>
            </a:r>
            <a:endParaRPr lang="fr-FR" sz="4800" b="1" i="1" dirty="0">
              <a:solidFill>
                <a:schemeClr val="accent2">
                  <a:lumMod val="75000"/>
                </a:schemeClr>
              </a:solidFill>
              <a:latin typeface="Constantia" pitchFamily="18" charset="0"/>
            </a:endParaRPr>
          </a:p>
        </p:txBody>
      </p:sp>
      <p:sp>
        <p:nvSpPr>
          <p:cNvPr id="11" name="Explosion 2 10"/>
          <p:cNvSpPr/>
          <p:nvPr/>
        </p:nvSpPr>
        <p:spPr>
          <a:xfrm>
            <a:off x="152400" y="2069232"/>
            <a:ext cx="11332368" cy="508518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chemeClr val="accent2">
                    <a:lumMod val="75000"/>
                  </a:schemeClr>
                </a:solidFill>
                <a:latin typeface="Constantia" pitchFamily="18" charset="0"/>
              </a:rPr>
              <a:t>SUIVI d’ITINERAIRE végétation</a:t>
            </a:r>
            <a:endParaRPr lang="fr-FR" sz="4800" b="1" i="1" dirty="0">
              <a:solidFill>
                <a:schemeClr val="accent2">
                  <a:lumMod val="75000"/>
                </a:schemeClr>
              </a:solidFill>
              <a:latin typeface="Constantia" pitchFamily="18" charset="0"/>
            </a:endParaRPr>
          </a:p>
        </p:txBody>
      </p:sp>
      <p:sp>
        <p:nvSpPr>
          <p:cNvPr id="12" name="Explosion 2 11"/>
          <p:cNvSpPr/>
          <p:nvPr/>
        </p:nvSpPr>
        <p:spPr>
          <a:xfrm>
            <a:off x="323528" y="2204864"/>
            <a:ext cx="8496944" cy="5085184"/>
          </a:xfrm>
          <a:prstGeom prst="irregularSeal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chemeClr val="accent4">
                    <a:lumMod val="75000"/>
                  </a:schemeClr>
                </a:solidFill>
                <a:latin typeface="Constantia" pitchFamily="18" charset="0"/>
              </a:rPr>
              <a:t>Les RECORDS</a:t>
            </a:r>
            <a:endParaRPr lang="fr-FR" sz="4800" b="1" i="1" dirty="0">
              <a:solidFill>
                <a:schemeClr val="accent4">
                  <a:lumMod val="75000"/>
                </a:schemeClr>
              </a:solidFill>
              <a:latin typeface="Constantia" pitchFamily="18" charset="0"/>
            </a:endParaRPr>
          </a:p>
        </p:txBody>
      </p:sp>
      <p:pic>
        <p:nvPicPr>
          <p:cNvPr id="13" name="Picture 2" descr="C:\Users\sev\AppData\Local\Microsoft\Windows\Temporary Internet Files\Content.IE5\70L5I441\MC900432628[1].png"/>
          <p:cNvPicPr>
            <a:picLocks noChangeAspect="1" noChangeArrowheads="1"/>
          </p:cNvPicPr>
          <p:nvPr/>
        </p:nvPicPr>
        <p:blipFill>
          <a:blip r:embed="rId4" cstate="print"/>
          <a:srcRect/>
          <a:stretch>
            <a:fillRect/>
          </a:stretch>
        </p:blipFill>
        <p:spPr bwMode="auto">
          <a:xfrm>
            <a:off x="5004048" y="3429000"/>
            <a:ext cx="1368152" cy="1368152"/>
          </a:xfrm>
          <a:prstGeom prst="rect">
            <a:avLst/>
          </a:prstGeom>
          <a:noFill/>
        </p:spPr>
      </p:pic>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9"/>
                                        </p:tgtEl>
                                        <p:attrNameLst>
                                          <p:attrName>ppt_x</p:attrName>
                                        </p:attrNameLst>
                                      </p:cBhvr>
                                      <p:tavLst>
                                        <p:tav tm="0">
                                          <p:val>
                                            <p:strVal val="ppt_x"/>
                                          </p:val>
                                        </p:tav>
                                        <p:tav tm="100000">
                                          <p:val>
                                            <p:strVal val="ppt_x"/>
                                          </p:val>
                                        </p:tav>
                                      </p:tavLst>
                                    </p:anim>
                                    <p:anim calcmode="lin" valueType="num">
                                      <p:cBhvr additive="base">
                                        <p:cTn id="13" dur="500"/>
                                        <p:tgtEl>
                                          <p:spTgt spid="9"/>
                                        </p:tgtEl>
                                        <p:attrNameLst>
                                          <p:attrName>ppt_y</p:attrName>
                                        </p:attrNameLst>
                                      </p:cBhvr>
                                      <p:tavLst>
                                        <p:tav tm="0">
                                          <p:val>
                                            <p:strVal val="ppt_y"/>
                                          </p:val>
                                        </p:tav>
                                        <p:tav tm="100000">
                                          <p:val>
                                            <p:strVal val="1+ppt_h/2"/>
                                          </p:val>
                                        </p:tav>
                                      </p:tavLst>
                                    </p:anim>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11"/>
                                        </p:tgtEl>
                                        <p:attrNameLst>
                                          <p:attrName>ppt_x</p:attrName>
                                        </p:attrNameLst>
                                      </p:cBhvr>
                                      <p:tavLst>
                                        <p:tav tm="0">
                                          <p:val>
                                            <p:strVal val="ppt_x"/>
                                          </p:val>
                                        </p:tav>
                                        <p:tav tm="100000">
                                          <p:val>
                                            <p:strVal val="ppt_x"/>
                                          </p:val>
                                        </p:tav>
                                      </p:tavLst>
                                    </p:anim>
                                    <p:anim calcmode="lin" valueType="num">
                                      <p:cBhvr additive="base">
                                        <p:cTn id="37" dur="500"/>
                                        <p:tgtEl>
                                          <p:spTgt spid="11"/>
                                        </p:tgtEl>
                                        <p:attrNameLst>
                                          <p:attrName>ppt_y</p:attrName>
                                        </p:attrNameLst>
                                      </p:cBhvr>
                                      <p:tavLst>
                                        <p:tav tm="0">
                                          <p:val>
                                            <p:strVal val="ppt_y"/>
                                          </p:val>
                                        </p:tav>
                                        <p:tav tm="100000">
                                          <p:val>
                                            <p:strVal val="1+ppt_h/2"/>
                                          </p:val>
                                        </p:tav>
                                      </p:tavLst>
                                    </p:anim>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grpId="1" nodeType="clickEffect">
                                  <p:stCondLst>
                                    <p:cond delay="0"/>
                                  </p:stCondLst>
                                  <p:childTnLst>
                                    <p:anim calcmode="lin" valueType="num">
                                      <p:cBhvr additive="base">
                                        <p:cTn id="52" dur="500"/>
                                        <p:tgtEl>
                                          <p:spTgt spid="12"/>
                                        </p:tgtEl>
                                        <p:attrNameLst>
                                          <p:attrName>ppt_x</p:attrName>
                                        </p:attrNameLst>
                                      </p:cBhvr>
                                      <p:tavLst>
                                        <p:tav tm="0">
                                          <p:val>
                                            <p:strVal val="ppt_x"/>
                                          </p:val>
                                        </p:tav>
                                        <p:tav tm="100000">
                                          <p:val>
                                            <p:strVal val="ppt_x"/>
                                          </p:val>
                                        </p:tav>
                                      </p:tavLst>
                                    </p:anim>
                                    <p:anim calcmode="lin" valueType="num">
                                      <p:cBhvr additive="base">
                                        <p:cTn id="53" dur="500"/>
                                        <p:tgtEl>
                                          <p:spTgt spid="12"/>
                                        </p:tgtEl>
                                        <p:attrNameLst>
                                          <p:attrName>ppt_y</p:attrName>
                                        </p:attrNameLst>
                                      </p:cBhvr>
                                      <p:tavLst>
                                        <p:tav tm="0">
                                          <p:val>
                                            <p:strVal val="ppt_y"/>
                                          </p:val>
                                        </p:tav>
                                        <p:tav tm="100000">
                                          <p:val>
                                            <p:strVal val="1+ppt_h/2"/>
                                          </p:val>
                                        </p:tav>
                                      </p:tavLst>
                                    </p:anim>
                                    <p:set>
                                      <p:cBhvr>
                                        <p:cTn id="54" dur="1" fill="hold">
                                          <p:stCondLst>
                                            <p:cond delay="499"/>
                                          </p:stCondLst>
                                        </p:cTn>
                                        <p:tgtEl>
                                          <p:spTgt spid="1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13"/>
                                        </p:tgtEl>
                                        <p:attrNameLst>
                                          <p:attrName>ppt_x</p:attrName>
                                        </p:attrNameLst>
                                      </p:cBhvr>
                                      <p:tavLst>
                                        <p:tav tm="0">
                                          <p:val>
                                            <p:strVal val="ppt_x"/>
                                          </p:val>
                                        </p:tav>
                                        <p:tav tm="100000">
                                          <p:val>
                                            <p:strVal val="ppt_x"/>
                                          </p:val>
                                        </p:tav>
                                      </p:tavLst>
                                    </p:anim>
                                    <p:anim calcmode="lin" valueType="num">
                                      <p:cBhvr additive="base">
                                        <p:cTn id="57" dur="500"/>
                                        <p:tgtEl>
                                          <p:spTgt spid="13"/>
                                        </p:tgtEl>
                                        <p:attrNameLst>
                                          <p:attrName>ppt_y</p:attrName>
                                        </p:attrNameLst>
                                      </p:cBhvr>
                                      <p:tavLst>
                                        <p:tav tm="0">
                                          <p:val>
                                            <p:strVal val="ppt_y"/>
                                          </p:val>
                                        </p:tav>
                                        <p:tav tm="100000">
                                          <p:val>
                                            <p:strVal val="1+ppt_h/2"/>
                                          </p:val>
                                        </p:tav>
                                      </p:tavLst>
                                    </p:anim>
                                    <p:set>
                                      <p:cBhvr>
                                        <p:cTn id="5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13665" name="Picture 1" descr="C:\Users\sev\AppData\Local\Microsoft\Windows\Temporary Internet Files\Content.IE5\1CBJI68B\MC900391202[1].wmf"/>
          <p:cNvPicPr>
            <a:picLocks noChangeAspect="1" noChangeArrowheads="1"/>
          </p:cNvPicPr>
          <p:nvPr/>
        </p:nvPicPr>
        <p:blipFill>
          <a:blip r:embed="rId2" cstate="print"/>
          <a:srcRect/>
          <a:stretch>
            <a:fillRect/>
          </a:stretch>
        </p:blipFill>
        <p:spPr bwMode="auto">
          <a:xfrm>
            <a:off x="4716016" y="5229200"/>
            <a:ext cx="338328" cy="914400"/>
          </a:xfrm>
          <a:prstGeom prst="rect">
            <a:avLst/>
          </a:prstGeom>
          <a:noFill/>
        </p:spPr>
      </p:pic>
      <p:sp>
        <p:nvSpPr>
          <p:cNvPr id="2" name="Titre 1"/>
          <p:cNvSpPr>
            <a:spLocks noGrp="1"/>
          </p:cNvSpPr>
          <p:nvPr>
            <p:ph type="title"/>
          </p:nvPr>
        </p:nvSpPr>
        <p:spPr>
          <a:xfrm>
            <a:off x="2987824" y="274638"/>
            <a:ext cx="5698976" cy="1143000"/>
          </a:xfrm>
        </p:spPr>
        <p:txBody>
          <a:bodyPr>
            <a:normAutofit fontScale="90000"/>
          </a:bodyPr>
          <a:lstStyle/>
          <a:p>
            <a:r>
              <a:rPr lang="fr-FR" dirty="0" smtClean="0">
                <a:solidFill>
                  <a:schemeClr val="tx2">
                    <a:lumMod val="60000"/>
                    <a:lumOff val="40000"/>
                  </a:schemeClr>
                </a:solidFill>
                <a:latin typeface="Comic Sans MS" pitchFamily="66" charset="0"/>
              </a:rPr>
              <a:t>Les </a:t>
            </a:r>
            <a:r>
              <a:rPr lang="fr-FR" sz="8000" b="1" dirty="0" smtClean="0">
                <a:solidFill>
                  <a:schemeClr val="tx2">
                    <a:lumMod val="60000"/>
                    <a:lumOff val="40000"/>
                  </a:schemeClr>
                </a:solidFill>
                <a:latin typeface="Comic Sans MS" pitchFamily="66" charset="0"/>
              </a:rPr>
              <a:t>CE</a:t>
            </a:r>
            <a:r>
              <a:rPr lang="fr-FR" dirty="0" smtClean="0">
                <a:solidFill>
                  <a:schemeClr val="tx2">
                    <a:lumMod val="60000"/>
                    <a:lumOff val="40000"/>
                  </a:schemeClr>
                </a:solidFill>
                <a:latin typeface="Comic Sans MS" pitchFamily="66" charset="0"/>
              </a:rPr>
              <a:t> </a:t>
            </a:r>
            <a:r>
              <a:rPr lang="fr-FR" i="1" u="sng" dirty="0" smtClean="0">
                <a:solidFill>
                  <a:schemeClr val="tx2">
                    <a:lumMod val="60000"/>
                    <a:lumOff val="40000"/>
                  </a:schemeClr>
                </a:solidFill>
                <a:latin typeface="Comic Sans MS" pitchFamily="66" charset="0"/>
              </a:rPr>
              <a:t>prioritaires</a:t>
            </a:r>
            <a:endParaRPr lang="fr-FR" i="1" u="sng" dirty="0">
              <a:solidFill>
                <a:schemeClr val="tx2">
                  <a:lumMod val="60000"/>
                  <a:lumOff val="40000"/>
                </a:schemeClr>
              </a:solidFill>
              <a:latin typeface="Comic Sans MS" pitchFamily="66" charset="0"/>
            </a:endParaRPr>
          </a:p>
        </p:txBody>
      </p:sp>
      <p:sp>
        <p:nvSpPr>
          <p:cNvPr id="3" name="Espace réservé du contenu 2"/>
          <p:cNvSpPr>
            <a:spLocks noGrp="1"/>
          </p:cNvSpPr>
          <p:nvPr>
            <p:ph sz="half" idx="1"/>
          </p:nvPr>
        </p:nvSpPr>
        <p:spPr>
          <a:xfrm>
            <a:off x="457200" y="1988840"/>
            <a:ext cx="4038600" cy="4680520"/>
          </a:xfrm>
        </p:spPr>
        <p:txBody>
          <a:bodyPr>
            <a:normAutofit fontScale="85000" lnSpcReduction="20000"/>
          </a:bodyPr>
          <a:lstStyle/>
          <a:p>
            <a:pPr>
              <a:buNone/>
            </a:pPr>
            <a:r>
              <a:rPr lang="fr-FR" sz="1800" b="1" i="1" u="sng" dirty="0" smtClean="0"/>
              <a:t>Acquisitions principales:</a:t>
            </a:r>
          </a:p>
          <a:p>
            <a:pPr>
              <a:buNone/>
            </a:pPr>
            <a:endParaRPr lang="fr-FR" sz="1800" b="1" i="1" u="sng" dirty="0" smtClean="0"/>
          </a:p>
          <a:p>
            <a:pPr marL="0">
              <a:spcBef>
                <a:spcPts val="0"/>
              </a:spcBef>
              <a:buFont typeface="Wingdings" pitchFamily="2" charset="2"/>
              <a:buChar char="ü"/>
            </a:pPr>
            <a:r>
              <a:rPr lang="fr-FR" sz="2000" dirty="0" smtClean="0"/>
              <a:t>Connaitre la </a:t>
            </a:r>
            <a:r>
              <a:rPr lang="fr-FR" sz="2000" u="sng" dirty="0" smtClean="0"/>
              <a:t>légende</a:t>
            </a:r>
            <a:r>
              <a:rPr lang="fr-FR" sz="2000" dirty="0" smtClean="0"/>
              <a:t> relative à la végétation </a:t>
            </a:r>
            <a:r>
              <a:rPr lang="fr-FR" sz="1600" dirty="0" smtClean="0"/>
              <a:t>(notamment pelouse, densité de végétation, arbre isolé).</a:t>
            </a:r>
          </a:p>
          <a:p>
            <a:pPr marL="0">
              <a:spcBef>
                <a:spcPts val="0"/>
              </a:spcBef>
              <a:buNone/>
            </a:pPr>
            <a:endParaRPr lang="fr-FR" sz="2000" dirty="0" smtClean="0"/>
          </a:p>
          <a:p>
            <a:pPr marL="0">
              <a:spcBef>
                <a:spcPts val="0"/>
              </a:spcBef>
              <a:buFont typeface="Wingdings" pitchFamily="2" charset="2"/>
              <a:buChar char="ü"/>
            </a:pPr>
            <a:r>
              <a:rPr lang="fr-FR" sz="2000" dirty="0" smtClean="0"/>
              <a:t>Différencier les </a:t>
            </a:r>
            <a:r>
              <a:rPr lang="fr-FR" sz="2000" u="sng" dirty="0" smtClean="0"/>
              <a:t>types et densité de végétation</a:t>
            </a:r>
            <a:r>
              <a:rPr lang="fr-FR" sz="2000" dirty="0" smtClean="0"/>
              <a:t> sur la carte, mais aussi sur le terrain!</a:t>
            </a:r>
          </a:p>
          <a:p>
            <a:pPr marL="0">
              <a:spcBef>
                <a:spcPts val="0"/>
              </a:spcBef>
              <a:buFont typeface="Wingdings" pitchFamily="2" charset="2"/>
              <a:buChar char="ü"/>
            </a:pPr>
            <a:endParaRPr lang="fr-FR" sz="2000" dirty="0" smtClean="0"/>
          </a:p>
          <a:p>
            <a:pPr marL="0">
              <a:spcBef>
                <a:spcPts val="0"/>
              </a:spcBef>
              <a:buFont typeface="Wingdings" pitchFamily="2" charset="2"/>
              <a:buChar char="ü"/>
            </a:pPr>
            <a:r>
              <a:rPr lang="fr-FR" sz="2000" dirty="0" smtClean="0"/>
              <a:t>Comprendre qu’on peut </a:t>
            </a:r>
            <a:r>
              <a:rPr lang="fr-FR" sz="2000" u="sng" dirty="0" smtClean="0"/>
              <a:t>suivre une limite de végétation</a:t>
            </a:r>
            <a:r>
              <a:rPr lang="fr-FR" sz="1700" dirty="0" smtClean="0"/>
              <a:t> (contourner une zone de végétation dense par exemple).</a:t>
            </a:r>
          </a:p>
          <a:p>
            <a:pPr marL="0">
              <a:spcBef>
                <a:spcPts val="0"/>
              </a:spcBef>
              <a:buNone/>
            </a:pPr>
            <a:endParaRPr lang="fr-FR" sz="1700" dirty="0" smtClean="0"/>
          </a:p>
          <a:p>
            <a:pPr marL="0">
              <a:spcBef>
                <a:spcPts val="0"/>
              </a:spcBef>
              <a:buFont typeface="Wingdings" pitchFamily="2" charset="2"/>
              <a:buChar char="ü"/>
            </a:pPr>
            <a:r>
              <a:rPr lang="fr-FR" sz="2000" dirty="0" smtClean="0"/>
              <a:t>Repérer à quel moment quitter un chemin pour suivre une limite de végétation (</a:t>
            </a:r>
            <a:r>
              <a:rPr lang="fr-FR" sz="2000" u="sng" dirty="0" smtClean="0"/>
              <a:t>point d’attaque</a:t>
            </a:r>
            <a:r>
              <a:rPr lang="fr-FR" sz="2000" dirty="0" smtClean="0"/>
              <a:t>).</a:t>
            </a:r>
          </a:p>
          <a:p>
            <a:pPr marL="0">
              <a:spcBef>
                <a:spcPts val="0"/>
              </a:spcBef>
              <a:buNone/>
            </a:pPr>
            <a:endParaRPr lang="fr-FR" sz="2000" dirty="0" smtClean="0"/>
          </a:p>
          <a:p>
            <a:pPr marL="0">
              <a:spcBef>
                <a:spcPts val="0"/>
              </a:spcBef>
              <a:buFont typeface="Wingdings" pitchFamily="2" charset="2"/>
              <a:buChar char="ü"/>
            </a:pPr>
            <a:r>
              <a:rPr lang="fr-FR" sz="2000" dirty="0" smtClean="0">
                <a:solidFill>
                  <a:srgbClr val="FF0000"/>
                </a:solidFill>
              </a:rPr>
              <a:t>Courir sur les chemins et sentiers. Ralentir à chaque intersection, à l’approche du poste. </a:t>
            </a:r>
          </a:p>
          <a:p>
            <a:pPr marL="0">
              <a:spcBef>
                <a:spcPts val="0"/>
              </a:spcBef>
              <a:buFont typeface="Wingdings" pitchFamily="2" charset="2"/>
              <a:buChar char="ü"/>
            </a:pPr>
            <a:r>
              <a:rPr lang="fr-FR" sz="2000" dirty="0" smtClean="0">
                <a:solidFill>
                  <a:srgbClr val="FF0000"/>
                </a:solidFill>
              </a:rPr>
              <a:t>Courir </a:t>
            </a:r>
            <a:r>
              <a:rPr lang="fr-FR" sz="2000" u="sng" dirty="0" smtClean="0">
                <a:solidFill>
                  <a:srgbClr val="FF0000"/>
                </a:solidFill>
              </a:rPr>
              <a:t>vite</a:t>
            </a:r>
            <a:r>
              <a:rPr lang="fr-FR" sz="2000" dirty="0" smtClean="0">
                <a:solidFill>
                  <a:srgbClr val="FF0000"/>
                </a:solidFill>
              </a:rPr>
              <a:t> pour revenir.</a:t>
            </a:r>
          </a:p>
        </p:txBody>
      </p:sp>
      <p:sp>
        <p:nvSpPr>
          <p:cNvPr id="4" name="Espace réservé du contenu 3"/>
          <p:cNvSpPr>
            <a:spLocks noGrp="1"/>
          </p:cNvSpPr>
          <p:nvPr>
            <p:ph sz="half" idx="2"/>
          </p:nvPr>
        </p:nvSpPr>
        <p:spPr>
          <a:xfrm>
            <a:off x="5004048" y="1600200"/>
            <a:ext cx="3682752" cy="4853136"/>
          </a:xfrm>
        </p:spPr>
        <p:txBody>
          <a:bodyPr>
            <a:normAutofit fontScale="85000" lnSpcReduction="20000"/>
          </a:bodyPr>
          <a:lstStyle/>
          <a:p>
            <a:pPr marL="0">
              <a:spcBef>
                <a:spcPts val="0"/>
              </a:spcBef>
              <a:buNone/>
            </a:pPr>
            <a:r>
              <a:rPr lang="fr-FR" sz="3200" b="1" i="1" u="sng" dirty="0" smtClean="0">
                <a:solidFill>
                  <a:schemeClr val="accent3">
                    <a:lumMod val="50000"/>
                  </a:schemeClr>
                </a:solidFill>
                <a:latin typeface="Agency FB" pitchFamily="34" charset="0"/>
              </a:rPr>
              <a:t>          Petits trucs…</a:t>
            </a:r>
          </a:p>
          <a:p>
            <a:pPr marL="0">
              <a:spcBef>
                <a:spcPts val="0"/>
              </a:spcBef>
              <a:buNone/>
            </a:pPr>
            <a:endParaRPr lang="fr-FR" sz="2000" dirty="0" smtClean="0">
              <a:solidFill>
                <a:schemeClr val="accent3">
                  <a:lumMod val="50000"/>
                </a:schemeClr>
              </a:solidFill>
              <a:latin typeface="Agency FB" pitchFamily="34" charset="0"/>
            </a:endParaRPr>
          </a:p>
          <a:p>
            <a:pPr marL="0">
              <a:spcBef>
                <a:spcPts val="0"/>
              </a:spcBef>
              <a:buNone/>
            </a:pPr>
            <a:endParaRPr lang="fr-FR" sz="2000" dirty="0" smtClean="0">
              <a:solidFill>
                <a:schemeClr val="accent3">
                  <a:lumMod val="50000"/>
                </a:schemeClr>
              </a:solidFill>
              <a:latin typeface="Agency FB" pitchFamily="34" charset="0"/>
            </a:endParaRPr>
          </a:p>
          <a:p>
            <a:pPr marL="0">
              <a:spcBef>
                <a:spcPts val="0"/>
              </a:spcBef>
              <a:buFont typeface="Courier New" pitchFamily="49" charset="0"/>
              <a:buChar char="o"/>
            </a:pPr>
            <a:r>
              <a:rPr lang="fr-FR" sz="2100" dirty="0" smtClean="0">
                <a:solidFill>
                  <a:schemeClr val="accent3">
                    <a:lumMod val="50000"/>
                  </a:schemeClr>
                </a:solidFill>
                <a:latin typeface="Agency FB" pitchFamily="34" charset="0"/>
              </a:rPr>
              <a:t>Se </a:t>
            </a:r>
            <a:r>
              <a:rPr lang="fr-FR" sz="2100" u="sng" dirty="0" smtClean="0">
                <a:solidFill>
                  <a:schemeClr val="accent3">
                    <a:lumMod val="50000"/>
                  </a:schemeClr>
                </a:solidFill>
                <a:latin typeface="Agency FB" pitchFamily="34" charset="0"/>
              </a:rPr>
              <a:t>déplacer avec eux en longeant des limites de végétation</a:t>
            </a:r>
            <a:r>
              <a:rPr lang="fr-FR" sz="2100" dirty="0" smtClean="0">
                <a:solidFill>
                  <a:schemeClr val="accent3">
                    <a:lumMod val="50000"/>
                  </a:schemeClr>
                </a:solidFill>
                <a:latin typeface="Agency FB" pitchFamily="34" charset="0"/>
              </a:rPr>
              <a:t>, en leur faisant remarquer que à droite, ce sont des arbres espacés donc blanc sur la carte; à gauche de la pelouse, donc jaune orangé sur la carte.</a:t>
            </a:r>
          </a:p>
          <a:p>
            <a:pPr marL="0">
              <a:spcBef>
                <a:spcPts val="0"/>
              </a:spcBef>
              <a:buNone/>
            </a:pPr>
            <a:endParaRPr lang="fr-FR" sz="2100" dirty="0" smtClean="0">
              <a:solidFill>
                <a:schemeClr val="accent3">
                  <a:lumMod val="50000"/>
                </a:schemeClr>
              </a:solidFill>
              <a:latin typeface="Agency FB" pitchFamily="34" charset="0"/>
            </a:endParaRPr>
          </a:p>
          <a:p>
            <a:pPr marL="0">
              <a:spcBef>
                <a:spcPts val="0"/>
              </a:spcBef>
              <a:buFont typeface="Courier New" pitchFamily="49" charset="0"/>
              <a:buChar char="o"/>
            </a:pPr>
            <a:r>
              <a:rPr lang="fr-FR" sz="2100" dirty="0" smtClean="0">
                <a:solidFill>
                  <a:schemeClr val="accent3">
                    <a:lumMod val="50000"/>
                  </a:schemeClr>
                </a:solidFill>
                <a:latin typeface="Agency FB" pitchFamily="34" charset="0"/>
              </a:rPr>
              <a:t> Leur faire remarquer que l’on peut donc suivre ce type de repère et que des balises peuvent être placées sur ces limites de végétation.</a:t>
            </a:r>
          </a:p>
          <a:p>
            <a:pPr marL="0">
              <a:spcBef>
                <a:spcPts val="0"/>
              </a:spcBef>
              <a:buFont typeface="Courier New" pitchFamily="49" charset="0"/>
              <a:buChar char="o"/>
            </a:pPr>
            <a:endParaRPr lang="fr-FR" sz="2100" dirty="0" smtClean="0">
              <a:solidFill>
                <a:schemeClr val="accent3">
                  <a:lumMod val="50000"/>
                </a:schemeClr>
              </a:solidFill>
              <a:latin typeface="Agency FB" pitchFamily="34" charset="0"/>
            </a:endParaRPr>
          </a:p>
          <a:p>
            <a:pPr marL="0">
              <a:spcBef>
                <a:spcPts val="0"/>
              </a:spcBef>
              <a:buFont typeface="Courier New" pitchFamily="49" charset="0"/>
              <a:buChar char="o"/>
            </a:pPr>
            <a:r>
              <a:rPr lang="fr-FR" sz="2100" u="sng" dirty="0" smtClean="0">
                <a:solidFill>
                  <a:schemeClr val="accent3">
                    <a:lumMod val="50000"/>
                  </a:schemeClr>
                </a:solidFill>
                <a:latin typeface="Agency FB" pitchFamily="34" charset="0"/>
              </a:rPr>
              <a:t>Simplifier</a:t>
            </a:r>
            <a:r>
              <a:rPr lang="fr-FR" sz="2100" dirty="0" smtClean="0">
                <a:solidFill>
                  <a:schemeClr val="accent3">
                    <a:lumMod val="50000"/>
                  </a:schemeClr>
                </a:solidFill>
                <a:latin typeface="Agency FB" pitchFamily="34" charset="0"/>
              </a:rPr>
              <a:t> la carte et la </a:t>
            </a:r>
            <a:r>
              <a:rPr lang="fr-FR" sz="2100" u="sng" dirty="0" smtClean="0">
                <a:solidFill>
                  <a:schemeClr val="accent3">
                    <a:lumMod val="50000"/>
                  </a:schemeClr>
                </a:solidFill>
                <a:latin typeface="Agency FB" pitchFamily="34" charset="0"/>
              </a:rPr>
              <a:t>légende</a:t>
            </a:r>
            <a:r>
              <a:rPr lang="fr-FR" sz="2100" dirty="0" smtClean="0">
                <a:solidFill>
                  <a:schemeClr val="accent3">
                    <a:lumMod val="50000"/>
                  </a:schemeClr>
                </a:solidFill>
                <a:latin typeface="Agency FB" pitchFamily="34" charset="0"/>
              </a:rPr>
              <a:t>.</a:t>
            </a:r>
          </a:p>
          <a:p>
            <a:pPr marL="0">
              <a:spcBef>
                <a:spcPts val="0"/>
              </a:spcBef>
              <a:buFont typeface="Courier New" pitchFamily="49" charset="0"/>
              <a:buChar char="o"/>
            </a:pPr>
            <a:endParaRPr lang="fr-FR" sz="2100" dirty="0" smtClean="0">
              <a:solidFill>
                <a:schemeClr val="accent3">
                  <a:lumMod val="50000"/>
                </a:schemeClr>
              </a:solidFill>
              <a:latin typeface="Agency FB" pitchFamily="34" charset="0"/>
            </a:endParaRPr>
          </a:p>
          <a:p>
            <a:pPr marL="0">
              <a:spcBef>
                <a:spcPts val="0"/>
              </a:spcBef>
              <a:buFont typeface="Courier New" pitchFamily="49" charset="0"/>
              <a:buChar char="o"/>
            </a:pPr>
            <a:r>
              <a:rPr lang="fr-FR" sz="2100" dirty="0" smtClean="0">
                <a:solidFill>
                  <a:schemeClr val="accent3">
                    <a:lumMod val="50000"/>
                  </a:schemeClr>
                </a:solidFill>
                <a:latin typeface="Agency FB" pitchFamily="34" charset="0"/>
              </a:rPr>
              <a:t>Parler du </a:t>
            </a:r>
            <a:r>
              <a:rPr lang="fr-FR" sz="2100" u="sng" dirty="0" smtClean="0">
                <a:solidFill>
                  <a:schemeClr val="accent3">
                    <a:lumMod val="50000"/>
                  </a:schemeClr>
                </a:solidFill>
                <a:latin typeface="Agency FB" pitchFamily="34" charset="0"/>
              </a:rPr>
              <a:t>feu tricolore</a:t>
            </a:r>
            <a:r>
              <a:rPr lang="fr-FR" sz="2100" dirty="0" smtClean="0">
                <a:solidFill>
                  <a:schemeClr val="accent3">
                    <a:lumMod val="50000"/>
                  </a:schemeClr>
                </a:solidFill>
                <a:latin typeface="Agency FB" pitchFamily="34" charset="0"/>
              </a:rPr>
              <a:t>, voire le dessiner sur la carte en  vert quand l’élève peut courir, orange quand il doit ralentir, rouge quand il doit s’arrêter</a:t>
            </a:r>
            <a:r>
              <a:rPr lang="fr-FR" sz="2000" dirty="0" smtClean="0">
                <a:solidFill>
                  <a:schemeClr val="accent3">
                    <a:lumMod val="50000"/>
                  </a:schemeClr>
                </a:solidFill>
                <a:latin typeface="Agency FB" pitchFamily="34" charset="0"/>
              </a:rPr>
              <a:t>.</a:t>
            </a:r>
          </a:p>
          <a:p>
            <a:pPr marL="0">
              <a:spcBef>
                <a:spcPts val="0"/>
              </a:spcBef>
              <a:buNone/>
            </a:pPr>
            <a:endParaRPr lang="fr-FR" sz="1400" dirty="0">
              <a:solidFill>
                <a:schemeClr val="accent3">
                  <a:lumMod val="50000"/>
                </a:schemeClr>
              </a:solidFill>
              <a:latin typeface="Agency FB" pitchFamily="34" charset="0"/>
            </a:endParaRPr>
          </a:p>
        </p:txBody>
      </p:sp>
      <p:pic>
        <p:nvPicPr>
          <p:cNvPr id="6" name="Picture 1" descr="C:\Users\sev\AppData\Local\Microsoft\Windows\Temporary Internet Files\Content.IE5\70L5I441\MC900432670[1].png"/>
          <p:cNvPicPr>
            <a:picLocks noChangeAspect="1" noChangeArrowheads="1"/>
          </p:cNvPicPr>
          <p:nvPr/>
        </p:nvPicPr>
        <p:blipFill>
          <a:blip r:embed="rId3" cstate="print"/>
          <a:srcRect/>
          <a:stretch>
            <a:fillRect/>
          </a:stretch>
        </p:blipFill>
        <p:spPr bwMode="auto">
          <a:xfrm>
            <a:off x="323528" y="332656"/>
            <a:ext cx="288032" cy="288032"/>
          </a:xfrm>
          <a:prstGeom prst="rect">
            <a:avLst/>
          </a:prstGeom>
          <a:noFill/>
        </p:spPr>
      </p:pic>
      <p:sp>
        <p:nvSpPr>
          <p:cNvPr id="7" name="AutoShape 6"/>
          <p:cNvSpPr>
            <a:spLocks noChangeArrowheads="1"/>
          </p:cNvSpPr>
          <p:nvPr/>
        </p:nvSpPr>
        <p:spPr bwMode="auto">
          <a:xfrm>
            <a:off x="2555776" y="764704"/>
            <a:ext cx="724024" cy="375816"/>
          </a:xfrm>
          <a:prstGeom prst="rightArrow">
            <a:avLst>
              <a:gd name="adj1" fmla="val 50000"/>
              <a:gd name="adj2" fmla="val 94736"/>
            </a:avLst>
          </a:prstGeom>
          <a:solidFill>
            <a:schemeClr val="tx2">
              <a:lumMod val="60000"/>
              <a:lumOff val="4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pic>
        <p:nvPicPr>
          <p:cNvPr id="250882" name="Picture 2" descr="C:\Users\sev\AppData\Local\Microsoft\Windows\Temporary Internet Files\Content.IE5\BEW51510\MC900441880[1].wmf"/>
          <p:cNvPicPr>
            <a:picLocks noChangeAspect="1" noChangeArrowheads="1"/>
          </p:cNvPicPr>
          <p:nvPr/>
        </p:nvPicPr>
        <p:blipFill>
          <a:blip r:embed="rId4" cstate="print"/>
          <a:srcRect/>
          <a:stretch>
            <a:fillRect/>
          </a:stretch>
        </p:blipFill>
        <p:spPr bwMode="auto">
          <a:xfrm>
            <a:off x="5220072" y="1412776"/>
            <a:ext cx="567755" cy="791758"/>
          </a:xfrm>
          <a:prstGeom prst="rect">
            <a:avLst/>
          </a:prstGeom>
          <a:noFill/>
        </p:spPr>
      </p:pic>
      <p:graphicFrame>
        <p:nvGraphicFramePr>
          <p:cNvPr id="9" name="Tableau 8"/>
          <p:cNvGraphicFramePr>
            <a:graphicFrameLocks noGrp="1"/>
          </p:cNvGraphicFramePr>
          <p:nvPr/>
        </p:nvGraphicFramePr>
        <p:xfrm>
          <a:off x="251520" y="116632"/>
          <a:ext cx="2448272" cy="1723116"/>
        </p:xfrm>
        <a:graphic>
          <a:graphicData uri="http://schemas.openxmlformats.org/drawingml/2006/table">
            <a:tbl>
              <a:tblPr firstRow="1" bandRow="1">
                <a:tableStyleId>{5C22544A-7EE6-4342-B048-85BDC9FD1C3A}</a:tableStyleId>
              </a:tblPr>
              <a:tblGrid>
                <a:gridCol w="2448272"/>
              </a:tblGrid>
              <a:tr h="344537">
                <a:tc>
                  <a:txBody>
                    <a:bodyPr/>
                    <a:lstStyle/>
                    <a:p>
                      <a:r>
                        <a:rPr lang="fr-FR" sz="1400" u="sng" dirty="0" smtClean="0">
                          <a:solidFill>
                            <a:srgbClr val="0070C0"/>
                          </a:solidFill>
                          <a:latin typeface="Comic Sans MS" pitchFamily="66" charset="0"/>
                        </a:rPr>
                        <a:t>      Donc OBJECTIFS:</a:t>
                      </a:r>
                      <a:endParaRPr lang="fr-FR" sz="1400" u="sng" dirty="0">
                        <a:solidFill>
                          <a:srgbClr val="0070C0"/>
                        </a:solidFill>
                        <a:latin typeface="Comic Sans MS" pitchFamily="66" charset="0"/>
                      </a:endParaRPr>
                    </a:p>
                  </a:txBody>
                  <a:tcPr>
                    <a:solidFill>
                      <a:schemeClr val="tx2">
                        <a:lumMod val="20000"/>
                        <a:lumOff val="80000"/>
                      </a:schemeClr>
                    </a:solidFill>
                  </a:tcPr>
                </a:tc>
              </a:tr>
              <a:tr h="1378579">
                <a:tc>
                  <a:txBody>
                    <a:bodyPr/>
                    <a:lstStyle/>
                    <a:p>
                      <a:pPr>
                        <a:buFont typeface="Wingdings" pitchFamily="2" charset="2"/>
                        <a:buChar char="Ø"/>
                      </a:pPr>
                      <a:r>
                        <a:rPr lang="fr-FR" sz="1400" u="sng" dirty="0" smtClean="0">
                          <a:latin typeface="Comic Sans MS" pitchFamily="66" charset="0"/>
                        </a:rPr>
                        <a:t>MOTEUR: </a:t>
                      </a:r>
                      <a:r>
                        <a:rPr lang="fr-FR" sz="1400" u="none" dirty="0" smtClean="0">
                          <a:latin typeface="Comic Sans MS" pitchFamily="66" charset="0"/>
                        </a:rPr>
                        <a:t>Se déplacer « aussi » grâce aux éléments de </a:t>
                      </a:r>
                      <a:r>
                        <a:rPr lang="fr-FR" sz="1400" b="1" u="sng" dirty="0" smtClean="0">
                          <a:latin typeface="Comic Sans MS" pitchFamily="66" charset="0"/>
                        </a:rPr>
                        <a:t>végétation</a:t>
                      </a:r>
                      <a:r>
                        <a:rPr lang="fr-FR" sz="1400" u="none" dirty="0" smtClean="0">
                          <a:latin typeface="Comic Sans MS" pitchFamily="66" charset="0"/>
                        </a:rPr>
                        <a:t>.</a:t>
                      </a:r>
                      <a:endParaRPr lang="fr-FR" sz="1400" baseline="0" dirty="0" smtClean="0">
                        <a:latin typeface="Comic Sans MS" pitchFamily="66" charset="0"/>
                      </a:endParaRPr>
                    </a:p>
                    <a:p>
                      <a:pPr>
                        <a:buFont typeface="Wingdings" pitchFamily="2" charset="2"/>
                        <a:buChar char="Ø"/>
                      </a:pPr>
                      <a:r>
                        <a:rPr lang="fr-FR" sz="1400" u="sng" baseline="0" dirty="0" smtClean="0">
                          <a:latin typeface="Comic Sans MS" pitchFamily="66" charset="0"/>
                        </a:rPr>
                        <a:t>METHODO &amp; SOC</a:t>
                      </a:r>
                      <a:r>
                        <a:rPr lang="fr-FR" sz="1400" baseline="0" dirty="0" smtClean="0">
                          <a:latin typeface="Comic Sans MS" pitchFamily="66" charset="0"/>
                        </a:rPr>
                        <a:t>: Etre </a:t>
                      </a:r>
                      <a:r>
                        <a:rPr lang="fr-FR" sz="1400" b="1" u="sng" baseline="0" dirty="0" smtClean="0">
                          <a:latin typeface="Comic Sans MS" pitchFamily="66" charset="0"/>
                        </a:rPr>
                        <a:t>précis dans l’analyse </a:t>
                      </a:r>
                      <a:r>
                        <a:rPr lang="fr-FR" sz="1400" baseline="0" dirty="0" smtClean="0">
                          <a:latin typeface="Comic Sans MS" pitchFamily="66" charset="0"/>
                        </a:rPr>
                        <a:t>de ses erreurs.</a:t>
                      </a:r>
                      <a:endParaRPr lang="fr-FR" sz="1400" dirty="0">
                        <a:latin typeface="Comic Sans MS" pitchFamily="66" charset="0"/>
                      </a:endParaRPr>
                    </a:p>
                  </a:txBody>
                  <a:tcPr>
                    <a:solidFill>
                      <a:schemeClr val="tx2">
                        <a:lumMod val="20000"/>
                        <a:lumOff val="80000"/>
                      </a:schemeClr>
                    </a:solidFill>
                  </a:tcPr>
                </a:tc>
              </a:tr>
            </a:tbl>
          </a:graphicData>
        </a:graphic>
      </p:graphicFrame>
      <p:pic>
        <p:nvPicPr>
          <p:cNvPr id="10" name="Picture 1" descr="C:\Users\sev\AppData\Local\Microsoft\Windows\Temporary Internet Files\Content.IE5\70L5I441\MC900432670[1].png"/>
          <p:cNvPicPr>
            <a:picLocks noChangeAspect="1" noChangeArrowheads="1"/>
          </p:cNvPicPr>
          <p:nvPr/>
        </p:nvPicPr>
        <p:blipFill>
          <a:blip r:embed="rId3" cstate="print"/>
          <a:srcRect/>
          <a:stretch>
            <a:fillRect/>
          </a:stretch>
        </p:blipFill>
        <p:spPr bwMode="auto">
          <a:xfrm>
            <a:off x="323528" y="116632"/>
            <a:ext cx="288032" cy="288032"/>
          </a:xfrm>
          <a:prstGeom prst="rect">
            <a:avLst/>
          </a:prstGeom>
          <a:noFill/>
        </p:spPr>
      </p:pic>
      <p:pic>
        <p:nvPicPr>
          <p:cNvPr id="114690" name="Picture 2"/>
          <p:cNvPicPr>
            <a:picLocks noChangeAspect="1" noChangeArrowheads="1"/>
          </p:cNvPicPr>
          <p:nvPr/>
        </p:nvPicPr>
        <p:blipFill>
          <a:blip r:embed="rId5" cstate="print"/>
          <a:srcRect/>
          <a:stretch>
            <a:fillRect/>
          </a:stretch>
        </p:blipFill>
        <p:spPr bwMode="auto">
          <a:xfrm>
            <a:off x="179512" y="1772816"/>
            <a:ext cx="8424936" cy="4705594"/>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4690"/>
                                        </p:tgtEl>
                                        <p:attrNameLst>
                                          <p:attrName>style.visibility</p:attrName>
                                        </p:attrNameLst>
                                      </p:cBhvr>
                                      <p:to>
                                        <p:strVal val="visible"/>
                                      </p:to>
                                    </p:set>
                                    <p:animEffect transition="in" filter="box(in)">
                                      <p:cBhvr>
                                        <p:cTn id="7" dur="500"/>
                                        <p:tgtEl>
                                          <p:spTgt spid="114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12776"/>
            <a:ext cx="8229600" cy="4968552"/>
          </a:xfrm>
        </p:spPr>
        <p:txBody>
          <a:bodyPr>
            <a:normAutofit fontScale="92500" lnSpcReduction="10000"/>
          </a:bodyPr>
          <a:lstStyle/>
          <a:p>
            <a:pPr lvl="0">
              <a:buNone/>
              <a:defRPr/>
            </a:pPr>
            <a:r>
              <a:rPr lang="fr-FR" sz="2200" b="1" i="1" u="sng" dirty="0" smtClean="0">
                <a:solidFill>
                  <a:schemeClr val="accent6">
                    <a:lumMod val="50000"/>
                  </a:schemeClr>
                </a:solidFill>
              </a:rPr>
              <a:t>Objectif principal: </a:t>
            </a:r>
          </a:p>
          <a:p>
            <a:pPr lvl="0">
              <a:buFont typeface="Wingdings" pitchFamily="2" charset="2"/>
              <a:buChar char="ü"/>
              <a:defRPr/>
            </a:pPr>
            <a:r>
              <a:rPr lang="fr-FR" sz="2200" b="1" u="sng" dirty="0" smtClean="0"/>
              <a:t>Construire </a:t>
            </a:r>
            <a:r>
              <a:rPr lang="fr-FR" sz="2200" dirty="0" smtClean="0"/>
              <a:t>un itinéraire en utilisant les </a:t>
            </a:r>
            <a:r>
              <a:rPr lang="fr-FR" sz="2200" b="1" u="sng" dirty="0" smtClean="0"/>
              <a:t>éléments de végétation</a:t>
            </a:r>
            <a:r>
              <a:rPr lang="fr-FR" sz="2200" dirty="0" smtClean="0"/>
              <a:t>, notamment les </a:t>
            </a:r>
            <a:r>
              <a:rPr lang="fr-FR" sz="2200" b="1" u="sng" dirty="0" smtClean="0"/>
              <a:t>limites de végétation</a:t>
            </a:r>
            <a:r>
              <a:rPr lang="fr-FR" sz="2200" dirty="0" smtClean="0"/>
              <a:t>.</a:t>
            </a:r>
            <a:endParaRPr lang="fr-FR" sz="2200" i="1" u="sng" dirty="0" smtClean="0">
              <a:solidFill>
                <a:srgbClr val="FF0000"/>
              </a:solidFill>
            </a:endParaRPr>
          </a:p>
          <a:p>
            <a:pPr lvl="0">
              <a:buNone/>
              <a:defRPr/>
            </a:pPr>
            <a:endParaRPr lang="fr-FR" sz="2200" i="1" u="sng" dirty="0" smtClean="0">
              <a:solidFill>
                <a:srgbClr val="FF0000"/>
              </a:solidFill>
            </a:endParaRPr>
          </a:p>
          <a:p>
            <a:pPr lvl="0">
              <a:buNone/>
              <a:defRPr/>
            </a:pPr>
            <a:r>
              <a:rPr lang="fr-FR" sz="2200" i="1" u="sng" dirty="0" smtClean="0">
                <a:solidFill>
                  <a:srgbClr val="FF0000"/>
                </a:solidFill>
              </a:rPr>
              <a:t>Préparation:</a:t>
            </a:r>
            <a:endParaRPr lang="fr-FR" sz="2200" dirty="0" smtClean="0"/>
          </a:p>
          <a:p>
            <a:pPr lvl="0">
              <a:defRPr/>
            </a:pPr>
            <a:r>
              <a:rPr lang="fr-FR" sz="1700" dirty="0" smtClean="0"/>
              <a:t>Parcours de 2 balises (-&gt; ailes de papillon) ou </a:t>
            </a:r>
            <a:r>
              <a:rPr lang="fr-FR" sz="1700" b="1" u="sng" dirty="0" smtClean="0"/>
              <a:t>3,4 balises</a:t>
            </a:r>
            <a:r>
              <a:rPr lang="fr-FR" sz="1700" dirty="0" smtClean="0"/>
              <a:t> (-&gt; parcours en circuit).</a:t>
            </a:r>
          </a:p>
          <a:p>
            <a:pPr>
              <a:defRPr/>
            </a:pPr>
            <a:r>
              <a:rPr lang="fr-FR" sz="1800" dirty="0" smtClean="0"/>
              <a:t>Balises placées à </a:t>
            </a:r>
            <a:r>
              <a:rPr lang="fr-FR" sz="1800" b="1" u="sng" dirty="0" smtClean="0"/>
              <a:t>3, 4 points de décision (voire plus)</a:t>
            </a:r>
            <a:r>
              <a:rPr lang="fr-FR" sz="1800" dirty="0" smtClean="0"/>
              <a:t>. </a:t>
            </a:r>
          </a:p>
          <a:p>
            <a:pPr lvl="1">
              <a:defRPr/>
            </a:pPr>
            <a:r>
              <a:rPr lang="fr-FR" sz="1600" dirty="0" smtClean="0"/>
              <a:t>Sur des </a:t>
            </a:r>
            <a:r>
              <a:rPr lang="fr-FR" sz="2200" b="1" u="sng" dirty="0" smtClean="0"/>
              <a:t>limites de végétation, sur des souches, arbres particuliers.</a:t>
            </a:r>
          </a:p>
          <a:p>
            <a:pPr>
              <a:defRPr/>
            </a:pPr>
            <a:r>
              <a:rPr lang="fr-FR" sz="1800" dirty="0" smtClean="0"/>
              <a:t>Différents niveaux de parcours pour que les élèves puissent choisir des parcours adaptés à leur niveau.</a:t>
            </a:r>
          </a:p>
          <a:p>
            <a:pPr>
              <a:defRPr/>
            </a:pPr>
            <a:r>
              <a:rPr lang="fr-FR" sz="1800" dirty="0" smtClean="0"/>
              <a:t>Carte complète, c’est-à-dire avec végétation </a:t>
            </a:r>
            <a:r>
              <a:rPr lang="fr-FR" sz="1500" dirty="0" smtClean="0"/>
              <a:t>(si possible, enlever les éléments de relief).</a:t>
            </a:r>
          </a:p>
          <a:p>
            <a:pPr lvl="0">
              <a:defRPr/>
            </a:pPr>
            <a:r>
              <a:rPr lang="fr-FR" sz="1500" dirty="0" smtClean="0"/>
              <a:t>Une carte-mère, un tableau de correction.</a:t>
            </a:r>
          </a:p>
          <a:p>
            <a:pPr lvl="0">
              <a:buNone/>
              <a:defRPr/>
            </a:pPr>
            <a:endParaRPr lang="fr-FR" sz="2200" dirty="0" smtClean="0"/>
          </a:p>
          <a:p>
            <a:pPr lvl="0">
              <a:buNone/>
              <a:defRPr/>
            </a:pPr>
            <a:r>
              <a:rPr lang="fr-FR" sz="2200" i="1" u="sng" dirty="0" smtClean="0">
                <a:solidFill>
                  <a:srgbClr val="FF0000"/>
                </a:solidFill>
              </a:rPr>
              <a:t>Déroulement:</a:t>
            </a:r>
            <a:r>
              <a:rPr lang="fr-FR" sz="2200" dirty="0" smtClean="0"/>
              <a:t> </a:t>
            </a:r>
            <a:r>
              <a:rPr lang="fr-FR" sz="2200" i="1" dirty="0" smtClean="0">
                <a:solidFill>
                  <a:srgbClr val="7030A0"/>
                </a:solidFill>
              </a:rPr>
              <a:t>(</a:t>
            </a:r>
            <a:r>
              <a:rPr lang="fr-FR" sz="2200" i="1" dirty="0" err="1" smtClean="0">
                <a:solidFill>
                  <a:srgbClr val="7030A0"/>
                </a:solidFill>
              </a:rPr>
              <a:t>Cf</a:t>
            </a:r>
            <a:r>
              <a:rPr lang="fr-FR" sz="2200" i="1" dirty="0" smtClean="0">
                <a:solidFill>
                  <a:srgbClr val="7030A0"/>
                </a:solidFill>
              </a:rPr>
              <a:t> parcours en étoile, aile de papillon et circuit du niveau 1).</a:t>
            </a:r>
          </a:p>
          <a:p>
            <a:pPr>
              <a:buNone/>
            </a:pPr>
            <a:endParaRPr lang="fr-FR" dirty="0"/>
          </a:p>
        </p:txBody>
      </p:sp>
      <p:sp>
        <p:nvSpPr>
          <p:cNvPr id="2" name="Titre 1"/>
          <p:cNvSpPr>
            <a:spLocks noGrp="1"/>
          </p:cNvSpPr>
          <p:nvPr>
            <p:ph type="title"/>
          </p:nvPr>
        </p:nvSpPr>
        <p:spPr>
          <a:xfrm>
            <a:off x="457200" y="152400"/>
            <a:ext cx="8229600" cy="1260376"/>
          </a:xfrm>
        </p:spPr>
        <p:txBody>
          <a:bodyPr>
            <a:normAutofit fontScale="90000"/>
          </a:bodyPr>
          <a:lstStyle/>
          <a:p>
            <a:r>
              <a:rPr lang="fr-FR" i="1" dirty="0" smtClean="0">
                <a:solidFill>
                  <a:schemeClr val="accent4">
                    <a:lumMod val="50000"/>
                  </a:schemeClr>
                </a:solidFill>
                <a:effectLst>
                  <a:outerShdw blurRad="38100" dist="38100" dir="2700000" algn="tl">
                    <a:srgbClr val="000000">
                      <a:alpha val="43137"/>
                    </a:srgbClr>
                  </a:outerShdw>
                </a:effectLst>
              </a:rPr>
              <a:t>SA: </a:t>
            </a:r>
            <a:r>
              <a:rPr lang="fr-FR" b="1" i="1" u="sng" dirty="0" smtClean="0">
                <a:solidFill>
                  <a:schemeClr val="accent4">
                    <a:lumMod val="50000"/>
                  </a:schemeClr>
                </a:solidFill>
                <a:effectLst>
                  <a:outerShdw blurRad="38100" dist="38100" dir="2700000" algn="tl">
                    <a:srgbClr val="000000">
                      <a:alpha val="43137"/>
                    </a:srgbClr>
                  </a:outerShdw>
                </a:effectLst>
              </a:rPr>
              <a:t>Parcours en AILE DE PAPILLON ou en CIRCUIT</a:t>
            </a:r>
            <a:endParaRPr lang="fr-FR" b="1" i="1" u="sng" dirty="0">
              <a:solidFill>
                <a:schemeClr val="accent4">
                  <a:lumMod val="50000"/>
                </a:schemeClr>
              </a:solidFill>
              <a:effectLst>
                <a:outerShdw blurRad="38100" dist="38100" dir="2700000" algn="tl">
                  <a:srgbClr val="000000">
                    <a:alpha val="43137"/>
                  </a:srgbClr>
                </a:outerShdw>
              </a:effectLst>
            </a:endParaRPr>
          </a:p>
        </p:txBody>
      </p:sp>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400"/>
            <a:ext cx="8229600" cy="756320"/>
          </a:xfrm>
        </p:spPr>
        <p:txBody>
          <a:bodyPr>
            <a:normAutofit fontScale="90000"/>
          </a:bodyPr>
          <a:lstStyle/>
          <a:p>
            <a:r>
              <a:rPr lang="fr-FR" i="1" dirty="0" smtClean="0">
                <a:solidFill>
                  <a:schemeClr val="accent4">
                    <a:lumMod val="50000"/>
                  </a:schemeClr>
                </a:solidFill>
                <a:effectLst>
                  <a:outerShdw blurRad="38100" dist="38100" dir="2700000" algn="tl">
                    <a:srgbClr val="000000">
                      <a:alpha val="43137"/>
                    </a:srgbClr>
                  </a:outerShdw>
                </a:effectLst>
              </a:rPr>
              <a:t>SA: </a:t>
            </a:r>
            <a:r>
              <a:rPr lang="fr-FR" b="1" i="1" u="sng" dirty="0" smtClean="0">
                <a:solidFill>
                  <a:schemeClr val="accent4">
                    <a:lumMod val="50000"/>
                  </a:schemeClr>
                </a:solidFill>
                <a:effectLst>
                  <a:outerShdw blurRad="38100" dist="38100" dir="2700000" algn="tl">
                    <a:srgbClr val="000000">
                      <a:alpha val="43137"/>
                    </a:srgbClr>
                  </a:outerShdw>
                </a:effectLst>
              </a:rPr>
              <a:t>Carte à THEME « VEGETATION »</a:t>
            </a:r>
            <a:endParaRPr lang="fr-FR" b="1" i="1" u="sng" dirty="0">
              <a:solidFill>
                <a:schemeClr val="accent4">
                  <a:lumMod val="50000"/>
                </a:schemeClr>
              </a:solidFill>
              <a:effectLst>
                <a:outerShdw blurRad="38100" dist="38100" dir="2700000" algn="tl">
                  <a:srgbClr val="000000">
                    <a:alpha val="43137"/>
                  </a:srgbClr>
                </a:outerShdw>
              </a:effectLst>
            </a:endParaRPr>
          </a:p>
        </p:txBody>
      </p:sp>
      <p:sp>
        <p:nvSpPr>
          <p:cNvPr id="3" name="Espace réservé du contenu 2"/>
          <p:cNvSpPr>
            <a:spLocks noGrp="1"/>
          </p:cNvSpPr>
          <p:nvPr>
            <p:ph sz="half" idx="1"/>
          </p:nvPr>
        </p:nvSpPr>
        <p:spPr>
          <a:xfrm>
            <a:off x="457200" y="836712"/>
            <a:ext cx="8363272" cy="5760640"/>
          </a:xfrm>
        </p:spPr>
        <p:txBody>
          <a:bodyPr>
            <a:normAutofit lnSpcReduction="10000"/>
          </a:bodyPr>
          <a:lstStyle/>
          <a:p>
            <a:pPr lvl="0">
              <a:buNone/>
              <a:defRPr/>
            </a:pPr>
            <a:r>
              <a:rPr lang="fr-FR" sz="2800" b="1" i="1" u="sng" dirty="0" smtClean="0">
                <a:solidFill>
                  <a:schemeClr val="accent6">
                    <a:lumMod val="50000"/>
                  </a:schemeClr>
                </a:solidFill>
              </a:rPr>
              <a:t>Objectif principal: </a:t>
            </a:r>
          </a:p>
          <a:p>
            <a:pPr lvl="0">
              <a:buFont typeface="Wingdings" pitchFamily="2" charset="2"/>
              <a:buChar char="ü"/>
              <a:defRPr/>
            </a:pPr>
            <a:r>
              <a:rPr lang="fr-FR" sz="2400" dirty="0" smtClean="0"/>
              <a:t>Permettre à </a:t>
            </a:r>
            <a:r>
              <a:rPr lang="fr-FR" sz="2400" b="1" u="sng" dirty="0" smtClean="0"/>
              <a:t>tous </a:t>
            </a:r>
            <a:r>
              <a:rPr lang="fr-FR" sz="2400" dirty="0" smtClean="0"/>
              <a:t>les élèves de se déplacer grâce aux </a:t>
            </a:r>
            <a:r>
              <a:rPr lang="fr-FR" sz="2400" b="1" u="sng" dirty="0" smtClean="0"/>
              <a:t>éléments de végétation</a:t>
            </a:r>
            <a:r>
              <a:rPr lang="fr-FR" sz="2400" dirty="0" smtClean="0"/>
              <a:t>, quel que soit leur niveau.</a:t>
            </a:r>
          </a:p>
          <a:p>
            <a:pPr lvl="0">
              <a:buNone/>
              <a:defRPr/>
            </a:pPr>
            <a:endParaRPr lang="fr-FR" sz="1600" i="1" u="sng" dirty="0" smtClean="0">
              <a:solidFill>
                <a:srgbClr val="FF0000"/>
              </a:solidFill>
            </a:endParaRPr>
          </a:p>
          <a:p>
            <a:pPr lvl="0">
              <a:buNone/>
              <a:defRPr/>
            </a:pPr>
            <a:r>
              <a:rPr lang="fr-FR" sz="3400" i="1" u="sng" dirty="0" smtClean="0">
                <a:solidFill>
                  <a:srgbClr val="FF0000"/>
                </a:solidFill>
              </a:rPr>
              <a:t>Préparation:</a:t>
            </a:r>
            <a:endParaRPr lang="fr-FR" sz="3400" dirty="0" smtClean="0"/>
          </a:p>
          <a:p>
            <a:pPr lvl="0">
              <a:defRPr/>
            </a:pPr>
            <a:r>
              <a:rPr lang="fr-FR" sz="3400" dirty="0" smtClean="0"/>
              <a:t>Des parcours de niveau équivalent </a:t>
            </a:r>
          </a:p>
          <a:p>
            <a:pPr lvl="1">
              <a:defRPr/>
            </a:pPr>
            <a:r>
              <a:rPr lang="fr-FR" sz="3200" dirty="0" smtClean="0"/>
              <a:t>MAIS 3 niveaux de carte:</a:t>
            </a:r>
          </a:p>
          <a:p>
            <a:pPr lvl="2">
              <a:defRPr/>
            </a:pPr>
            <a:r>
              <a:rPr lang="fr-FR" b="1" i="1" u="sng" dirty="0" smtClean="0"/>
              <a:t>Apprenti</a:t>
            </a:r>
            <a:r>
              <a:rPr lang="fr-FR" sz="1200" dirty="0" smtClean="0"/>
              <a:t>: les routes, chemins, les objets particuliers + les éléments de végétation.</a:t>
            </a:r>
          </a:p>
          <a:p>
            <a:pPr lvl="2">
              <a:defRPr/>
            </a:pPr>
            <a:r>
              <a:rPr lang="fr-FR" b="1" i="1" u="sng" dirty="0" smtClean="0"/>
              <a:t>Débrouillé</a:t>
            </a:r>
            <a:r>
              <a:rPr lang="fr-FR" sz="1200" dirty="0" smtClean="0"/>
              <a:t>: uniquement quelques axes principaux + les éléments de végétation.</a:t>
            </a:r>
          </a:p>
          <a:p>
            <a:pPr lvl="2">
              <a:defRPr/>
            </a:pPr>
            <a:r>
              <a:rPr lang="fr-FR" b="1" i="1" u="sng" dirty="0" smtClean="0"/>
              <a:t>Expert</a:t>
            </a:r>
            <a:r>
              <a:rPr lang="fr-FR" sz="1500" dirty="0" smtClean="0"/>
              <a:t>: uniquement les éléments de végétation.</a:t>
            </a:r>
          </a:p>
          <a:p>
            <a:pPr lvl="0">
              <a:buNone/>
              <a:defRPr/>
            </a:pPr>
            <a:endParaRPr lang="fr-FR" sz="1600" dirty="0" smtClean="0"/>
          </a:p>
          <a:p>
            <a:pPr lvl="0">
              <a:buNone/>
              <a:defRPr/>
            </a:pPr>
            <a:r>
              <a:rPr lang="fr-FR" sz="2800" i="1" u="sng" dirty="0" smtClean="0">
                <a:solidFill>
                  <a:srgbClr val="FF0000"/>
                </a:solidFill>
              </a:rPr>
              <a:t>Déroulement:</a:t>
            </a:r>
            <a:endParaRPr lang="fr-FR" sz="2800" dirty="0" smtClean="0"/>
          </a:p>
          <a:p>
            <a:pPr>
              <a:defRPr/>
            </a:pPr>
            <a:r>
              <a:rPr lang="fr-FR" sz="2000" dirty="0" smtClean="0"/>
              <a:t>Avant de partir, choisir son niveau de carte, puis sur celle-ci, reporter les balises à trouver.</a:t>
            </a:r>
            <a:endParaRPr lang="fr-FR" dirty="0" smtClean="0"/>
          </a:p>
          <a:p>
            <a:endParaRPr lang="fr-FR" dirty="0"/>
          </a:p>
        </p:txBody>
      </p:sp>
      <p:pic>
        <p:nvPicPr>
          <p:cNvPr id="119810" name="Picture 2"/>
          <p:cNvPicPr>
            <a:picLocks noChangeAspect="1" noChangeArrowheads="1"/>
          </p:cNvPicPr>
          <p:nvPr/>
        </p:nvPicPr>
        <p:blipFill>
          <a:blip r:embed="rId2" cstate="print"/>
          <a:srcRect/>
          <a:stretch>
            <a:fillRect/>
          </a:stretch>
        </p:blipFill>
        <p:spPr bwMode="auto">
          <a:xfrm>
            <a:off x="323528" y="1052736"/>
            <a:ext cx="3475014" cy="2160240"/>
          </a:xfrm>
          <a:prstGeom prst="rect">
            <a:avLst/>
          </a:prstGeom>
          <a:noFill/>
          <a:ln w="9525">
            <a:noFill/>
            <a:miter lim="800000"/>
            <a:headEnd/>
            <a:tailEnd/>
          </a:ln>
        </p:spPr>
      </p:pic>
      <p:pic>
        <p:nvPicPr>
          <p:cNvPr id="119811" name="Picture 3"/>
          <p:cNvPicPr>
            <a:picLocks noChangeAspect="1" noChangeArrowheads="1"/>
          </p:cNvPicPr>
          <p:nvPr/>
        </p:nvPicPr>
        <p:blipFill>
          <a:blip r:embed="rId3" cstate="print"/>
          <a:srcRect/>
          <a:stretch>
            <a:fillRect/>
          </a:stretch>
        </p:blipFill>
        <p:spPr bwMode="auto">
          <a:xfrm>
            <a:off x="2843808" y="2564904"/>
            <a:ext cx="3708206" cy="2319536"/>
          </a:xfrm>
          <a:prstGeom prst="rect">
            <a:avLst/>
          </a:prstGeom>
          <a:noFill/>
          <a:ln w="9525">
            <a:noFill/>
            <a:miter lim="800000"/>
            <a:headEnd/>
            <a:tailEnd/>
          </a:ln>
        </p:spPr>
      </p:pic>
      <p:pic>
        <p:nvPicPr>
          <p:cNvPr id="119812" name="Picture 4"/>
          <p:cNvPicPr>
            <a:picLocks noChangeAspect="1" noChangeArrowheads="1"/>
          </p:cNvPicPr>
          <p:nvPr/>
        </p:nvPicPr>
        <p:blipFill>
          <a:blip r:embed="rId4" cstate="print"/>
          <a:srcRect/>
          <a:stretch>
            <a:fillRect/>
          </a:stretch>
        </p:blipFill>
        <p:spPr bwMode="auto">
          <a:xfrm>
            <a:off x="5719862" y="4653136"/>
            <a:ext cx="3424138" cy="2088232"/>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9810"/>
                                        </p:tgtEl>
                                        <p:attrNameLst>
                                          <p:attrName>style.visibility</p:attrName>
                                        </p:attrNameLst>
                                      </p:cBhvr>
                                      <p:to>
                                        <p:strVal val="visible"/>
                                      </p:to>
                                    </p:set>
                                    <p:anim calcmode="lin" valueType="num">
                                      <p:cBhvr additive="base">
                                        <p:cTn id="7" dur="500" fill="hold"/>
                                        <p:tgtEl>
                                          <p:spTgt spid="119810"/>
                                        </p:tgtEl>
                                        <p:attrNameLst>
                                          <p:attrName>ppt_x</p:attrName>
                                        </p:attrNameLst>
                                      </p:cBhvr>
                                      <p:tavLst>
                                        <p:tav tm="0">
                                          <p:val>
                                            <p:strVal val="#ppt_x"/>
                                          </p:val>
                                        </p:tav>
                                        <p:tav tm="100000">
                                          <p:val>
                                            <p:strVal val="#ppt_x"/>
                                          </p:val>
                                        </p:tav>
                                      </p:tavLst>
                                    </p:anim>
                                    <p:anim calcmode="lin" valueType="num">
                                      <p:cBhvr additive="base">
                                        <p:cTn id="8" dur="500" fill="hold"/>
                                        <p:tgtEl>
                                          <p:spTgt spid="1198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9811"/>
                                        </p:tgtEl>
                                        <p:attrNameLst>
                                          <p:attrName>style.visibility</p:attrName>
                                        </p:attrNameLst>
                                      </p:cBhvr>
                                      <p:to>
                                        <p:strVal val="visible"/>
                                      </p:to>
                                    </p:set>
                                    <p:anim calcmode="lin" valueType="num">
                                      <p:cBhvr additive="base">
                                        <p:cTn id="13" dur="500" fill="hold"/>
                                        <p:tgtEl>
                                          <p:spTgt spid="119811"/>
                                        </p:tgtEl>
                                        <p:attrNameLst>
                                          <p:attrName>ppt_x</p:attrName>
                                        </p:attrNameLst>
                                      </p:cBhvr>
                                      <p:tavLst>
                                        <p:tav tm="0">
                                          <p:val>
                                            <p:strVal val="#ppt_x"/>
                                          </p:val>
                                        </p:tav>
                                        <p:tav tm="100000">
                                          <p:val>
                                            <p:strVal val="#ppt_x"/>
                                          </p:val>
                                        </p:tav>
                                      </p:tavLst>
                                    </p:anim>
                                    <p:anim calcmode="lin" valueType="num">
                                      <p:cBhvr additive="base">
                                        <p:cTn id="14" dur="500" fill="hold"/>
                                        <p:tgtEl>
                                          <p:spTgt spid="1198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9812"/>
                                        </p:tgtEl>
                                        <p:attrNameLst>
                                          <p:attrName>style.visibility</p:attrName>
                                        </p:attrNameLst>
                                      </p:cBhvr>
                                      <p:to>
                                        <p:strVal val="visible"/>
                                      </p:to>
                                    </p:set>
                                    <p:anim calcmode="lin" valueType="num">
                                      <p:cBhvr additive="base">
                                        <p:cTn id="19" dur="500" fill="hold"/>
                                        <p:tgtEl>
                                          <p:spTgt spid="119812"/>
                                        </p:tgtEl>
                                        <p:attrNameLst>
                                          <p:attrName>ppt_x</p:attrName>
                                        </p:attrNameLst>
                                      </p:cBhvr>
                                      <p:tavLst>
                                        <p:tav tm="0">
                                          <p:val>
                                            <p:strVal val="#ppt_x"/>
                                          </p:val>
                                        </p:tav>
                                        <p:tav tm="100000">
                                          <p:val>
                                            <p:strVal val="#ppt_x"/>
                                          </p:val>
                                        </p:tav>
                                      </p:tavLst>
                                    </p:anim>
                                    <p:anim calcmode="lin" valueType="num">
                                      <p:cBhvr additive="base">
                                        <p:cTn id="20" dur="500" fill="hold"/>
                                        <p:tgtEl>
                                          <p:spTgt spid="1198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i="1" dirty="0" smtClean="0">
                <a:solidFill>
                  <a:schemeClr val="accent4">
                    <a:lumMod val="50000"/>
                  </a:schemeClr>
                </a:solidFill>
                <a:effectLst>
                  <a:outerShdw blurRad="38100" dist="38100" dir="2700000" algn="tl">
                    <a:srgbClr val="000000">
                      <a:alpha val="43137"/>
                    </a:srgbClr>
                  </a:outerShdw>
                </a:effectLst>
              </a:rPr>
              <a:t>SA: </a:t>
            </a:r>
            <a:r>
              <a:rPr lang="fr-FR" b="1" i="1" u="sng" dirty="0" smtClean="0">
                <a:solidFill>
                  <a:schemeClr val="accent4">
                    <a:lumMod val="50000"/>
                  </a:schemeClr>
                </a:solidFill>
                <a:effectLst>
                  <a:outerShdw blurRad="38100" dist="38100" dir="2700000" algn="tl">
                    <a:srgbClr val="000000">
                      <a:alpha val="43137"/>
                    </a:srgbClr>
                  </a:outerShdw>
                </a:effectLst>
              </a:rPr>
              <a:t>SUIVI d’ITINERAIRE </a:t>
            </a:r>
            <a:r>
              <a:rPr lang="fr-FR" sz="3600" b="1" i="1" u="sng" dirty="0" smtClean="0">
                <a:solidFill>
                  <a:schemeClr val="accent4">
                    <a:lumMod val="50000"/>
                  </a:schemeClr>
                </a:solidFill>
                <a:effectLst>
                  <a:outerShdw blurRad="38100" dist="38100" dir="2700000" algn="tl">
                    <a:srgbClr val="000000">
                      <a:alpha val="43137"/>
                    </a:srgbClr>
                  </a:outerShdw>
                </a:effectLst>
              </a:rPr>
              <a:t>végétation</a:t>
            </a:r>
            <a:endParaRPr lang="fr-FR" sz="3600" b="1" i="1" u="sng" dirty="0">
              <a:solidFill>
                <a:schemeClr val="accent4">
                  <a:lumMod val="50000"/>
                </a:schemeClr>
              </a:solidFill>
              <a:effectLst>
                <a:outerShdw blurRad="38100" dist="38100" dir="2700000" algn="tl">
                  <a:srgbClr val="000000">
                    <a:alpha val="43137"/>
                  </a:srgbClr>
                </a:outerShdw>
              </a:effectLst>
            </a:endParaRPr>
          </a:p>
        </p:txBody>
      </p:sp>
      <p:sp>
        <p:nvSpPr>
          <p:cNvPr id="3" name="Espace réservé du contenu 2"/>
          <p:cNvSpPr>
            <a:spLocks noGrp="1"/>
          </p:cNvSpPr>
          <p:nvPr>
            <p:ph sz="half" idx="1"/>
          </p:nvPr>
        </p:nvSpPr>
        <p:spPr>
          <a:xfrm>
            <a:off x="457200" y="1524000"/>
            <a:ext cx="8075240" cy="4572000"/>
          </a:xfrm>
        </p:spPr>
        <p:txBody>
          <a:bodyPr>
            <a:normAutofit fontScale="92500" lnSpcReduction="20000"/>
          </a:bodyPr>
          <a:lstStyle/>
          <a:p>
            <a:pPr lvl="0">
              <a:buNone/>
              <a:defRPr/>
            </a:pPr>
            <a:r>
              <a:rPr lang="fr-FR" sz="2800" b="1" i="1" u="sng" dirty="0" smtClean="0">
                <a:solidFill>
                  <a:schemeClr val="accent6">
                    <a:lumMod val="50000"/>
                  </a:schemeClr>
                </a:solidFill>
              </a:rPr>
              <a:t>Objectif principal: </a:t>
            </a:r>
          </a:p>
          <a:p>
            <a:pPr lvl="0">
              <a:buFont typeface="Wingdings" pitchFamily="2" charset="2"/>
              <a:buChar char="ü"/>
              <a:defRPr/>
            </a:pPr>
            <a:r>
              <a:rPr lang="fr-FR" sz="2800" dirty="0" smtClean="0"/>
              <a:t>Contraindre l’élève à se déplacer grâce </a:t>
            </a:r>
            <a:r>
              <a:rPr lang="fr-FR" sz="2800" u="sng" dirty="0" smtClean="0"/>
              <a:t>aux éléments de végétation</a:t>
            </a:r>
            <a:r>
              <a:rPr lang="fr-FR" sz="2800" dirty="0" smtClean="0"/>
              <a:t>, notamment suivr</a:t>
            </a:r>
            <a:r>
              <a:rPr lang="fr-FR" sz="2800" u="sng" dirty="0" smtClean="0"/>
              <a:t>e les limites de végétation</a:t>
            </a:r>
            <a:r>
              <a:rPr lang="fr-FR" sz="2800" dirty="0" smtClean="0"/>
              <a:t>.</a:t>
            </a:r>
          </a:p>
          <a:p>
            <a:pPr lvl="0">
              <a:buNone/>
              <a:defRPr/>
            </a:pPr>
            <a:endParaRPr lang="fr-FR" sz="3400" i="1" u="sng" dirty="0" smtClean="0">
              <a:solidFill>
                <a:srgbClr val="FF0000"/>
              </a:solidFill>
            </a:endParaRPr>
          </a:p>
          <a:p>
            <a:pPr lvl="0">
              <a:buNone/>
              <a:defRPr/>
            </a:pPr>
            <a:r>
              <a:rPr lang="fr-FR" sz="3400" i="1" u="sng" dirty="0" smtClean="0">
                <a:solidFill>
                  <a:srgbClr val="FF0000"/>
                </a:solidFill>
              </a:rPr>
              <a:t>Préparation:</a:t>
            </a:r>
            <a:endParaRPr lang="fr-FR" sz="3400" dirty="0" smtClean="0"/>
          </a:p>
          <a:p>
            <a:pPr lvl="0">
              <a:defRPr/>
            </a:pPr>
            <a:r>
              <a:rPr lang="fr-FR" sz="1900" u="sng" dirty="0" smtClean="0"/>
              <a:t>Même organisation et déroulement qu’au niveau </a:t>
            </a:r>
            <a:r>
              <a:rPr lang="fr-FR" sz="3400" u="sng" dirty="0" smtClean="0"/>
              <a:t>1</a:t>
            </a:r>
            <a:r>
              <a:rPr lang="fr-FR" sz="3400" dirty="0" smtClean="0"/>
              <a:t>, </a:t>
            </a:r>
          </a:p>
          <a:p>
            <a:pPr lvl="1">
              <a:defRPr/>
            </a:pPr>
            <a:r>
              <a:rPr lang="fr-FR" sz="3200" dirty="0" smtClean="0"/>
              <a:t>mais le tracé des suivis d’itinéraire emprunte des limites de végétation, passe par des éléments de végétation comme les arbres isolés, les souches, </a:t>
            </a:r>
            <a:r>
              <a:rPr lang="fr-FR" sz="3200" dirty="0" err="1" smtClean="0"/>
              <a:t>etc</a:t>
            </a:r>
            <a:r>
              <a:rPr lang="fr-FR" sz="3200" dirty="0" smtClean="0"/>
              <a:t>…</a:t>
            </a:r>
            <a:endParaRPr lang="fr-FR" sz="1800" dirty="0" smtClean="0"/>
          </a:p>
          <a:p>
            <a:pPr>
              <a:buNone/>
            </a:pPr>
            <a:endParaRPr lang="fr-FR" dirty="0"/>
          </a:p>
        </p:txBody>
      </p:sp>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C:\Users\sev\Desktop\siv004.jpg"/>
          <p:cNvPicPr>
            <a:picLocks noGrp="1" noChangeAspect="1" noChangeArrowheads="1"/>
          </p:cNvPicPr>
          <p:nvPr>
            <p:ph sz="half" idx="2"/>
          </p:nvPr>
        </p:nvPicPr>
        <p:blipFill>
          <a:blip r:embed="rId3" cstate="print"/>
          <a:srcRect/>
          <a:stretch>
            <a:fillRect/>
          </a:stretch>
        </p:blipFill>
        <p:spPr bwMode="auto">
          <a:xfrm>
            <a:off x="2411760" y="404664"/>
            <a:ext cx="6465092" cy="4830345"/>
          </a:xfrm>
          <a:prstGeom prst="rect">
            <a:avLst/>
          </a:prstGeom>
          <a:noFill/>
        </p:spPr>
      </p:pic>
      <p:sp>
        <p:nvSpPr>
          <p:cNvPr id="3" name="Espace réservé du contenu 2"/>
          <p:cNvSpPr>
            <a:spLocks noGrp="1"/>
          </p:cNvSpPr>
          <p:nvPr>
            <p:ph sz="half" idx="1"/>
          </p:nvPr>
        </p:nvSpPr>
        <p:spPr>
          <a:xfrm>
            <a:off x="251520" y="332656"/>
            <a:ext cx="1944216" cy="5763344"/>
          </a:xfrm>
        </p:spPr>
        <p:txBody>
          <a:bodyPr>
            <a:normAutofit/>
          </a:bodyPr>
          <a:lstStyle/>
          <a:p>
            <a:pPr>
              <a:buNone/>
            </a:pPr>
            <a:r>
              <a:rPr lang="fr-FR" sz="1400" b="1" i="1" u="sng" dirty="0" smtClean="0"/>
              <a:t>Remarque: </a:t>
            </a:r>
          </a:p>
          <a:p>
            <a:r>
              <a:rPr lang="fr-FR" sz="1400" dirty="0" smtClean="0"/>
              <a:t>Des </a:t>
            </a:r>
            <a:r>
              <a:rPr lang="fr-FR" sz="1400" b="1" u="sng" dirty="0" smtClean="0"/>
              <a:t>zones vertes </a:t>
            </a:r>
            <a:r>
              <a:rPr lang="fr-FR" sz="1400" dirty="0" smtClean="0"/>
              <a:t>où les élèves peuvent courir car pas de balise. </a:t>
            </a:r>
          </a:p>
          <a:p>
            <a:pPr lvl="1"/>
            <a:r>
              <a:rPr lang="fr-FR" sz="1400" b="1" u="sng" dirty="0" smtClean="0"/>
              <a:t>Zone orange</a:t>
            </a:r>
            <a:r>
              <a:rPr lang="fr-FR" sz="1400" dirty="0" smtClean="0"/>
              <a:t>: il faut ralentir, explorer les arbres isoles, les limites de  végétation car une balise s’y trouve!</a:t>
            </a:r>
          </a:p>
          <a:p>
            <a:endParaRPr lang="fr-FR" sz="1400" dirty="0" smtClean="0"/>
          </a:p>
          <a:p>
            <a:r>
              <a:rPr lang="fr-FR" sz="1400" dirty="0" smtClean="0"/>
              <a:t>Il y a 2 zones orange sur le parcours </a:t>
            </a:r>
            <a:r>
              <a:rPr lang="fr-FR" sz="1400" b="1" u="sng" dirty="0" smtClean="0"/>
              <a:t>donc 2 balises</a:t>
            </a:r>
            <a:r>
              <a:rPr lang="fr-FR" sz="1400" dirty="0" smtClean="0"/>
              <a:t> à trouver et à replacer sur sa carte.</a:t>
            </a:r>
          </a:p>
          <a:p>
            <a:pPr>
              <a:buNone/>
            </a:pPr>
            <a:endParaRPr lang="fr-FR" dirty="0" smtClean="0"/>
          </a:p>
          <a:p>
            <a:pPr>
              <a:buNone/>
            </a:pPr>
            <a:endParaRPr lang="fr-FR" dirty="0"/>
          </a:p>
        </p:txBody>
      </p:sp>
      <p:sp>
        <p:nvSpPr>
          <p:cNvPr id="8" name="AutoShape 2"/>
          <p:cNvSpPr>
            <a:spLocks noChangeArrowheads="1"/>
          </p:cNvSpPr>
          <p:nvPr/>
        </p:nvSpPr>
        <p:spPr bwMode="auto">
          <a:xfrm>
            <a:off x="395536" y="5157192"/>
            <a:ext cx="2310383" cy="1440160"/>
          </a:xfrm>
          <a:prstGeom prst="roundRect">
            <a:avLst>
              <a:gd name="adj" fmla="val 16667"/>
            </a:avLst>
          </a:prstGeom>
          <a:solidFill>
            <a:srgbClr val="F2DBDB"/>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fr-FR" dirty="0" smtClean="0">
                <a:solidFill>
                  <a:schemeClr val="bg1"/>
                </a:solidFill>
                <a:latin typeface="Comic Sans MS" pitchFamily="66" charset="0"/>
                <a:cs typeface="Arial" pitchFamily="34" charset="0"/>
              </a:rPr>
              <a:t>PRECIS et OBLIGER de suivre la limite de végétation…</a:t>
            </a:r>
            <a:endParaRPr kumimoji="0" lang="fr-FR" b="0" i="0" u="none" strike="noStrike" cap="none" normalizeH="0" baseline="0" dirty="0" smtClean="0">
              <a:ln>
                <a:noFill/>
              </a:ln>
              <a:solidFill>
                <a:schemeClr val="bg1"/>
              </a:solidFill>
              <a:effectLst/>
              <a:latin typeface="Arial" pitchFamily="34" charset="0"/>
              <a:cs typeface="Arial" pitchFamily="34" charset="0"/>
            </a:endParaRPr>
          </a:p>
        </p:txBody>
      </p:sp>
      <p:cxnSp>
        <p:nvCxnSpPr>
          <p:cNvPr id="11" name="Connecteur droit avec flèche 10"/>
          <p:cNvCxnSpPr/>
          <p:nvPr/>
        </p:nvCxnSpPr>
        <p:spPr>
          <a:xfrm flipV="1">
            <a:off x="2483768" y="1772816"/>
            <a:ext cx="2520280" cy="36724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V="1">
            <a:off x="2483768" y="1196752"/>
            <a:ext cx="1368152" cy="42484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riangle isocèle 12"/>
          <p:cNvSpPr/>
          <p:nvPr/>
        </p:nvSpPr>
        <p:spPr>
          <a:xfrm>
            <a:off x="4932040" y="2132856"/>
            <a:ext cx="288032" cy="216024"/>
          </a:xfrm>
          <a:prstGeom prst="triangl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400"/>
            <a:ext cx="8229600" cy="756320"/>
          </a:xfrm>
        </p:spPr>
        <p:txBody>
          <a:bodyPr/>
          <a:lstStyle/>
          <a:p>
            <a:r>
              <a:rPr lang="fr-FR" i="1" dirty="0" smtClean="0">
                <a:solidFill>
                  <a:schemeClr val="accent4">
                    <a:lumMod val="50000"/>
                  </a:schemeClr>
                </a:solidFill>
                <a:effectLst>
                  <a:outerShdw blurRad="38100" dist="38100" dir="2700000" algn="tl">
                    <a:srgbClr val="000000">
                      <a:alpha val="43137"/>
                    </a:srgbClr>
                  </a:outerShdw>
                </a:effectLst>
              </a:rPr>
              <a:t>SA: </a:t>
            </a:r>
            <a:r>
              <a:rPr lang="fr-FR" b="1" i="1" u="sng" dirty="0" smtClean="0">
                <a:solidFill>
                  <a:schemeClr val="accent4">
                    <a:lumMod val="50000"/>
                  </a:schemeClr>
                </a:solidFill>
                <a:effectLst>
                  <a:outerShdw blurRad="38100" dist="38100" dir="2700000" algn="tl">
                    <a:srgbClr val="000000">
                      <a:alpha val="43137"/>
                    </a:srgbClr>
                  </a:outerShdw>
                </a:effectLst>
              </a:rPr>
              <a:t>Les RECORDS.</a:t>
            </a:r>
            <a:endParaRPr lang="fr-FR" b="1" i="1" u="sng" dirty="0">
              <a:solidFill>
                <a:schemeClr val="accent4">
                  <a:lumMod val="50000"/>
                </a:schemeClr>
              </a:solidFill>
              <a:effectLst>
                <a:outerShdw blurRad="38100" dist="38100" dir="2700000" algn="tl">
                  <a:srgbClr val="000000">
                    <a:alpha val="43137"/>
                  </a:srgbClr>
                </a:outerShdw>
              </a:effectLst>
            </a:endParaRPr>
          </a:p>
        </p:txBody>
      </p:sp>
      <p:sp>
        <p:nvSpPr>
          <p:cNvPr id="3" name="Espace réservé du contenu 2"/>
          <p:cNvSpPr>
            <a:spLocks noGrp="1"/>
          </p:cNvSpPr>
          <p:nvPr>
            <p:ph sz="half" idx="1"/>
          </p:nvPr>
        </p:nvSpPr>
        <p:spPr>
          <a:xfrm>
            <a:off x="457200" y="908720"/>
            <a:ext cx="8003232" cy="5616624"/>
          </a:xfrm>
        </p:spPr>
        <p:txBody>
          <a:bodyPr>
            <a:normAutofit fontScale="85000" lnSpcReduction="20000"/>
          </a:bodyPr>
          <a:lstStyle/>
          <a:p>
            <a:pPr lvl="0">
              <a:buNone/>
              <a:defRPr/>
            </a:pPr>
            <a:r>
              <a:rPr lang="fr-FR" sz="2000" b="1" i="1" u="sng" dirty="0" smtClean="0">
                <a:solidFill>
                  <a:schemeClr val="accent6">
                    <a:lumMod val="50000"/>
                  </a:schemeClr>
                </a:solidFill>
              </a:rPr>
              <a:t>Objectif principal: </a:t>
            </a:r>
          </a:p>
          <a:p>
            <a:pPr lvl="0">
              <a:buFont typeface="Wingdings" pitchFamily="2" charset="2"/>
              <a:buChar char="ü"/>
              <a:defRPr/>
            </a:pPr>
            <a:r>
              <a:rPr lang="fr-FR" sz="2000" dirty="0" smtClean="0"/>
              <a:t>Amener l’élève à </a:t>
            </a:r>
            <a:r>
              <a:rPr lang="fr-FR" sz="2000" u="sng" dirty="0" smtClean="0"/>
              <a:t>être plus rapide</a:t>
            </a:r>
            <a:r>
              <a:rPr lang="fr-FR" sz="2000" dirty="0" smtClean="0"/>
              <a:t>.</a:t>
            </a:r>
          </a:p>
          <a:p>
            <a:pPr lvl="0">
              <a:buNone/>
              <a:defRPr/>
            </a:pPr>
            <a:endParaRPr lang="fr-FR" sz="1900" i="1" u="sng" dirty="0" smtClean="0">
              <a:solidFill>
                <a:srgbClr val="FF0000"/>
              </a:solidFill>
            </a:endParaRPr>
          </a:p>
          <a:p>
            <a:pPr lvl="0">
              <a:buNone/>
              <a:defRPr/>
            </a:pPr>
            <a:r>
              <a:rPr lang="fr-FR" sz="2800" i="1" u="sng" dirty="0" smtClean="0">
                <a:solidFill>
                  <a:srgbClr val="FF0000"/>
                </a:solidFill>
              </a:rPr>
              <a:t>Préparation:</a:t>
            </a:r>
            <a:endParaRPr lang="fr-FR" sz="2800" dirty="0" smtClean="0"/>
          </a:p>
          <a:p>
            <a:pPr lvl="0">
              <a:defRPr/>
            </a:pPr>
            <a:r>
              <a:rPr lang="fr-FR" sz="2800" u="sng" dirty="0" smtClean="0"/>
              <a:t>Différents niveaux de parcours MAIS TOUS axés sur la végétation.</a:t>
            </a:r>
          </a:p>
          <a:p>
            <a:pPr lvl="1">
              <a:defRPr/>
            </a:pPr>
            <a:r>
              <a:rPr lang="fr-FR" sz="1600" b="1" u="sng" dirty="0" smtClean="0"/>
              <a:t>F1: </a:t>
            </a:r>
            <a:r>
              <a:rPr lang="fr-FR" sz="1400" dirty="0" smtClean="0"/>
              <a:t>balises sur éléments de  végétation proches, et </a:t>
            </a:r>
            <a:r>
              <a:rPr lang="fr-FR" sz="1600" b="1" u="sng" dirty="0" smtClean="0"/>
              <a:t>simples </a:t>
            </a:r>
            <a:r>
              <a:rPr lang="fr-FR" sz="1400" dirty="0" smtClean="0"/>
              <a:t>(souches, arbres isolés, limite de végétation entre pelouse et arbres).</a:t>
            </a:r>
          </a:p>
          <a:p>
            <a:pPr lvl="1">
              <a:defRPr/>
            </a:pPr>
            <a:r>
              <a:rPr lang="fr-FR" sz="1600" b="1" u="sng" dirty="0" smtClean="0"/>
              <a:t>F2</a:t>
            </a:r>
            <a:r>
              <a:rPr lang="fr-FR" sz="1400" dirty="0" smtClean="0"/>
              <a:t>: balises sur éléments de  végétation plus éloignés, </a:t>
            </a:r>
            <a:r>
              <a:rPr lang="fr-FR" sz="1600" b="1" u="sng" dirty="0" smtClean="0"/>
              <a:t>plus complexes </a:t>
            </a:r>
            <a:r>
              <a:rPr lang="fr-FR" sz="1400" dirty="0" smtClean="0"/>
              <a:t>(limites de végétation entre végétation peu dense et dense).</a:t>
            </a:r>
          </a:p>
          <a:p>
            <a:pPr lvl="1">
              <a:defRPr/>
            </a:pPr>
            <a:endParaRPr lang="fr-FR" sz="1400" dirty="0" smtClean="0"/>
          </a:p>
          <a:p>
            <a:r>
              <a:rPr lang="fr-FR" b="1" u="sng" dirty="0" smtClean="0"/>
              <a:t>Un tableau des records</a:t>
            </a:r>
            <a:r>
              <a:rPr lang="fr-FR" dirty="0" smtClean="0"/>
              <a:t>: qui récapitule les perfs des groupes sur chaque parcours.</a:t>
            </a:r>
          </a:p>
          <a:p>
            <a:pPr lvl="0">
              <a:buNone/>
            </a:pPr>
            <a:endParaRPr lang="fr-FR" sz="1900" i="1" u="sng" dirty="0" smtClean="0">
              <a:solidFill>
                <a:srgbClr val="FF0000"/>
              </a:solidFill>
            </a:endParaRPr>
          </a:p>
          <a:p>
            <a:pPr lvl="0">
              <a:buNone/>
            </a:pPr>
            <a:r>
              <a:rPr lang="fr-FR" sz="2400" i="1" u="sng" dirty="0" smtClean="0">
                <a:solidFill>
                  <a:srgbClr val="FF0000"/>
                </a:solidFill>
              </a:rPr>
              <a:t>Déroulement:</a:t>
            </a:r>
            <a:endParaRPr lang="fr-FR" dirty="0" smtClean="0"/>
          </a:p>
          <a:p>
            <a:r>
              <a:rPr lang="fr-FR" dirty="0" smtClean="0"/>
              <a:t>Le but pour l’élève est d’obtenir le maximum de médailles: OR = 1</a:t>
            </a:r>
            <a:r>
              <a:rPr lang="fr-FR" baseline="30000" dirty="0" smtClean="0"/>
              <a:t>er</a:t>
            </a:r>
            <a:r>
              <a:rPr lang="fr-FR" dirty="0" smtClean="0"/>
              <a:t> sur un parcours; ARGENT = 2</a:t>
            </a:r>
            <a:r>
              <a:rPr lang="fr-FR" baseline="30000" dirty="0" smtClean="0"/>
              <a:t>ème</a:t>
            </a:r>
            <a:r>
              <a:rPr lang="fr-FR" dirty="0" smtClean="0"/>
              <a:t>; </a:t>
            </a:r>
            <a:r>
              <a:rPr lang="fr-FR" dirty="0" err="1" smtClean="0"/>
              <a:t>etc</a:t>
            </a:r>
            <a:r>
              <a:rPr lang="fr-FR" dirty="0" smtClean="0"/>
              <a:t>…</a:t>
            </a:r>
          </a:p>
          <a:p>
            <a:r>
              <a:rPr lang="fr-FR" dirty="0" smtClean="0"/>
              <a:t>Les élèves se chronomètrent eux même grâce au tableau de départ.</a:t>
            </a:r>
            <a:endParaRPr lang="fr-FR" dirty="0"/>
          </a:p>
        </p:txBody>
      </p:sp>
      <p:pic>
        <p:nvPicPr>
          <p:cNvPr id="5" name="Picture 2" descr="C:\Users\sev\AppData\Local\Microsoft\Windows\Temporary Internet Files\Content.IE5\70L5I441\MC900432628[1].png"/>
          <p:cNvPicPr>
            <a:picLocks noChangeAspect="1" noChangeArrowheads="1"/>
          </p:cNvPicPr>
          <p:nvPr/>
        </p:nvPicPr>
        <p:blipFill>
          <a:blip r:embed="rId2" cstate="print"/>
          <a:srcRect/>
          <a:stretch>
            <a:fillRect/>
          </a:stretch>
        </p:blipFill>
        <p:spPr bwMode="auto">
          <a:xfrm>
            <a:off x="7596336" y="0"/>
            <a:ext cx="1070849" cy="1070849"/>
          </a:xfrm>
          <a:prstGeom prst="rect">
            <a:avLst/>
          </a:prstGeom>
          <a:noFill/>
        </p:spPr>
      </p:pic>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half" idx="1"/>
          </p:nvPr>
        </p:nvSpPr>
        <p:spPr/>
        <p:txBody>
          <a:bodyPr/>
          <a:lstStyle/>
          <a:p>
            <a:endParaRPr lang="fr-FR"/>
          </a:p>
        </p:txBody>
      </p:sp>
      <p:sp>
        <p:nvSpPr>
          <p:cNvPr id="4" name="Espace réservé du contenu 3"/>
          <p:cNvSpPr>
            <a:spLocks noGrp="1"/>
          </p:cNvSpPr>
          <p:nvPr>
            <p:ph sz="half" idx="2"/>
          </p:nvPr>
        </p:nvSpPr>
        <p:spPr/>
        <p:txBody>
          <a:bodyPr/>
          <a:lstStyle/>
          <a:p>
            <a:endParaRPr lang="fr-FR"/>
          </a:p>
        </p:txBody>
      </p:sp>
      <p:pic>
        <p:nvPicPr>
          <p:cNvPr id="299010" name="Picture 2"/>
          <p:cNvPicPr>
            <a:picLocks noChangeAspect="1" noChangeArrowheads="1"/>
          </p:cNvPicPr>
          <p:nvPr/>
        </p:nvPicPr>
        <p:blipFill>
          <a:blip r:embed="rId2" cstate="print"/>
          <a:srcRect/>
          <a:stretch>
            <a:fillRect/>
          </a:stretch>
        </p:blipFill>
        <p:spPr bwMode="auto">
          <a:xfrm>
            <a:off x="539552" y="692696"/>
            <a:ext cx="8418499" cy="5256584"/>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CCFF"/>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12776"/>
            <a:ext cx="8229600" cy="4713387"/>
          </a:xfrm>
        </p:spPr>
        <p:txBody>
          <a:bodyPr>
            <a:normAutofit/>
          </a:bodyPr>
          <a:lstStyle/>
          <a:p>
            <a:pPr>
              <a:buNone/>
            </a:pPr>
            <a:endParaRPr lang="fr-FR" u="sng" dirty="0" smtClean="0">
              <a:latin typeface="Comic Sans MS" pitchFamily="66" charset="0"/>
            </a:endParaRPr>
          </a:p>
          <a:p>
            <a:r>
              <a:rPr lang="fr-FR" sz="4000" dirty="0" smtClean="0">
                <a:solidFill>
                  <a:srgbClr val="00B050"/>
                </a:solidFill>
                <a:latin typeface="Comic Sans MS" pitchFamily="66" charset="0"/>
              </a:rPr>
              <a:t>Partir de problématiques de terrain… </a:t>
            </a:r>
            <a:r>
              <a:rPr lang="fr-FR" sz="2000" dirty="0" smtClean="0">
                <a:solidFill>
                  <a:srgbClr val="00B050"/>
                </a:solidFill>
                <a:latin typeface="Comic Sans MS" pitchFamily="66" charset="0"/>
              </a:rPr>
              <a:t>(-&gt; solutions)</a:t>
            </a:r>
          </a:p>
          <a:p>
            <a:pPr>
              <a:buNone/>
            </a:pPr>
            <a:endParaRPr lang="fr-FR" sz="4000" dirty="0" smtClean="0">
              <a:solidFill>
                <a:srgbClr val="00B050"/>
              </a:solidFill>
              <a:latin typeface="Comic Sans MS" pitchFamily="66" charset="0"/>
            </a:endParaRPr>
          </a:p>
          <a:p>
            <a:r>
              <a:rPr lang="fr-FR" sz="4000" dirty="0" smtClean="0">
                <a:solidFill>
                  <a:srgbClr val="00B050"/>
                </a:solidFill>
                <a:latin typeface="Comic Sans MS" pitchFamily="66" charset="0"/>
              </a:rPr>
              <a:t>OUI, MAIS elles sont nombreuses en CO!..</a:t>
            </a:r>
          </a:p>
          <a:p>
            <a:pPr>
              <a:buNone/>
            </a:pPr>
            <a:endParaRPr lang="fr-FR" dirty="0">
              <a:latin typeface="Comic Sans MS" pitchFamily="66" charset="0"/>
            </a:endParaRPr>
          </a:p>
        </p:txBody>
      </p:sp>
      <p:sp>
        <p:nvSpPr>
          <p:cNvPr id="2" name="Titre 1"/>
          <p:cNvSpPr>
            <a:spLocks noGrp="1"/>
          </p:cNvSpPr>
          <p:nvPr>
            <p:ph type="title"/>
          </p:nvPr>
        </p:nvSpPr>
        <p:spPr>
          <a:effectLst>
            <a:outerShdw blurRad="50800" dist="38100" dir="18900000" algn="bl" rotWithShape="0">
              <a:prstClr val="black">
                <a:alpha val="40000"/>
              </a:prstClr>
            </a:outerShdw>
          </a:effectLst>
        </p:spPr>
        <p:txBody>
          <a:bodyPr>
            <a:noAutofit/>
          </a:bodyPr>
          <a:lstStyle/>
          <a:p>
            <a:pPr algn="ctr"/>
            <a:r>
              <a:rPr lang="fr-FR" sz="4800" b="1" u="sng" dirty="0" smtClean="0">
                <a:solidFill>
                  <a:srgbClr val="0070C0"/>
                </a:solidFill>
                <a:latin typeface="Comic Sans MS" pitchFamily="66" charset="0"/>
              </a:rPr>
              <a:t>Ma démarche</a:t>
            </a:r>
            <a:endParaRPr lang="fr-FR" sz="4800" b="1" u="sng" dirty="0">
              <a:solidFill>
                <a:srgbClr val="0070C0"/>
              </a:solidFill>
              <a:latin typeface="Comic Sans MS" pitchFamily="66" charset="0"/>
            </a:endParaRPr>
          </a:p>
        </p:txBody>
      </p:sp>
      <p:sp>
        <p:nvSpPr>
          <p:cNvPr id="4" name="Explosion 2 3"/>
          <p:cNvSpPr/>
          <p:nvPr/>
        </p:nvSpPr>
        <p:spPr>
          <a:xfrm>
            <a:off x="-1260648" y="-1035496"/>
            <a:ext cx="13177464" cy="842493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dirty="0" smtClean="0">
                <a:solidFill>
                  <a:schemeClr val="bg1"/>
                </a:solidFill>
                <a:latin typeface="Forte" pitchFamily="66" charset="0"/>
              </a:rPr>
              <a:t>Comment s’organiser pour ne pas être débordé? Comment se rendre disponible pour aider les élèves?</a:t>
            </a:r>
            <a:endParaRPr lang="fr-FR" sz="4400" dirty="0">
              <a:solidFill>
                <a:schemeClr val="bg1"/>
              </a:solidFill>
              <a:latin typeface="Forte" pitchFamily="66" charset="0"/>
            </a:endParaRPr>
          </a:p>
        </p:txBody>
      </p:sp>
      <p:sp>
        <p:nvSpPr>
          <p:cNvPr id="5" name="Explosion 2 4"/>
          <p:cNvSpPr/>
          <p:nvPr/>
        </p:nvSpPr>
        <p:spPr>
          <a:xfrm>
            <a:off x="-1108248" y="-883096"/>
            <a:ext cx="13177464" cy="842493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dirty="0" smtClean="0">
                <a:solidFill>
                  <a:schemeClr val="bg1"/>
                </a:solidFill>
                <a:latin typeface="Forte" pitchFamily="66" charset="0"/>
              </a:rPr>
              <a:t>Comment motiver les élèves?</a:t>
            </a:r>
            <a:endParaRPr lang="fr-FR" sz="4400" dirty="0">
              <a:solidFill>
                <a:schemeClr val="bg1"/>
              </a:solidFill>
              <a:latin typeface="Forte" pitchFamily="66" charset="0"/>
            </a:endParaRPr>
          </a:p>
        </p:txBody>
      </p:sp>
      <p:sp>
        <p:nvSpPr>
          <p:cNvPr id="6" name="Explosion 2 5"/>
          <p:cNvSpPr/>
          <p:nvPr/>
        </p:nvSpPr>
        <p:spPr>
          <a:xfrm>
            <a:off x="-955848" y="-730696"/>
            <a:ext cx="13177464" cy="842493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dirty="0" smtClean="0">
                <a:solidFill>
                  <a:schemeClr val="bg1"/>
                </a:solidFill>
                <a:latin typeface="Forte" pitchFamily="66" charset="0"/>
              </a:rPr>
              <a:t>Comment aider, réguler les élèves?</a:t>
            </a:r>
            <a:endParaRPr lang="fr-FR" sz="4400" dirty="0">
              <a:solidFill>
                <a:schemeClr val="bg1"/>
              </a:solidFill>
              <a:latin typeface="Forte" pitchFamily="66" charset="0"/>
            </a:endParaRPr>
          </a:p>
        </p:txBody>
      </p:sp>
      <p:sp>
        <p:nvSpPr>
          <p:cNvPr id="7" name="Explosion 2 6"/>
          <p:cNvSpPr/>
          <p:nvPr/>
        </p:nvSpPr>
        <p:spPr>
          <a:xfrm>
            <a:off x="-803448" y="-578296"/>
            <a:ext cx="13177464" cy="842493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dirty="0" smtClean="0">
                <a:solidFill>
                  <a:schemeClr val="bg1"/>
                </a:solidFill>
                <a:latin typeface="Forte" pitchFamily="66" charset="0"/>
              </a:rPr>
              <a:t>Comment éviter le phénomène « chasse aux œufs de pâques » (« t’as pas vu la 18 ?) ; Eviter le phénomène « petit train »?</a:t>
            </a:r>
            <a:endParaRPr lang="fr-FR" sz="4400" dirty="0">
              <a:solidFill>
                <a:schemeClr val="bg1"/>
              </a:solidFill>
              <a:latin typeface="Forte" pitchFamily="66" charset="0"/>
            </a:endParaRPr>
          </a:p>
        </p:txBody>
      </p:sp>
      <p:sp>
        <p:nvSpPr>
          <p:cNvPr id="8" name="Explosion 2 7"/>
          <p:cNvSpPr/>
          <p:nvPr/>
        </p:nvSpPr>
        <p:spPr>
          <a:xfrm>
            <a:off x="-612576" y="-387424"/>
            <a:ext cx="13177464" cy="842493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dirty="0" smtClean="0">
                <a:solidFill>
                  <a:schemeClr val="bg1"/>
                </a:solidFill>
                <a:latin typeface="Forte" pitchFamily="66" charset="0"/>
              </a:rPr>
              <a:t>Comment proposer une évaluation simple, concrète, </a:t>
            </a:r>
            <a:r>
              <a:rPr lang="fr-FR" sz="4400" b="1" u="sng" dirty="0" smtClean="0">
                <a:solidFill>
                  <a:schemeClr val="bg1"/>
                </a:solidFill>
                <a:latin typeface="Forte" pitchFamily="66" charset="0"/>
              </a:rPr>
              <a:t>en direct</a:t>
            </a:r>
            <a:r>
              <a:rPr lang="fr-FR" sz="4400" dirty="0" smtClean="0">
                <a:solidFill>
                  <a:schemeClr val="bg1"/>
                </a:solidFill>
                <a:latin typeface="Forte" pitchFamily="66" charset="0"/>
              </a:rPr>
              <a:t>, qui révèle la réelle compétence de l’élève ?</a:t>
            </a:r>
            <a:endParaRPr lang="fr-FR" sz="4400" dirty="0">
              <a:solidFill>
                <a:schemeClr val="bg1"/>
              </a:solidFill>
              <a:latin typeface="Forte" pitchFamily="66" charset="0"/>
            </a:endParaRPr>
          </a:p>
        </p:txBody>
      </p:sp>
      <p:sp>
        <p:nvSpPr>
          <p:cNvPr id="10" name="Explosion 2 9"/>
          <p:cNvSpPr/>
          <p:nvPr/>
        </p:nvSpPr>
        <p:spPr>
          <a:xfrm>
            <a:off x="-460176" y="-235024"/>
            <a:ext cx="13177464" cy="842493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dirty="0" smtClean="0">
                <a:solidFill>
                  <a:schemeClr val="bg1"/>
                </a:solidFill>
                <a:latin typeface="Forte" pitchFamily="66" charset="0"/>
              </a:rPr>
              <a:t>Comment construire la compétence ? Ne pas avoir l’impression de faire la même chose? Par quel bout attaquer?</a:t>
            </a:r>
            <a:endParaRPr lang="fr-FR" sz="4400" dirty="0">
              <a:solidFill>
                <a:schemeClr val="bg1"/>
              </a:solidFill>
              <a:latin typeface="Forte" pitchFamily="66" charset="0"/>
            </a:endParaRPr>
          </a:p>
        </p:txBody>
      </p:sp>
      <p:sp>
        <p:nvSpPr>
          <p:cNvPr id="13" name="Organigramme : Alternative 12"/>
          <p:cNvSpPr/>
          <p:nvPr/>
        </p:nvSpPr>
        <p:spPr>
          <a:xfrm>
            <a:off x="0" y="4941168"/>
            <a:ext cx="3779912" cy="1440160"/>
          </a:xfrm>
          <a:prstGeom prst="flowChartAlternateProcess">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i="1" u="sng" dirty="0" smtClean="0">
                <a:solidFill>
                  <a:srgbClr val="7030A0"/>
                </a:solidFill>
              </a:rPr>
              <a:t>Causes</a:t>
            </a:r>
            <a:r>
              <a:rPr lang="fr-FR" dirty="0" smtClean="0">
                <a:solidFill>
                  <a:srgbClr val="7030A0"/>
                </a:solidFill>
              </a:rPr>
              <a:t>: beaucoup de logistique, de matériel, de cartes, de correction… en plein air! Retour fréquents des élèves…</a:t>
            </a:r>
            <a:endParaRPr lang="fr-FR" dirty="0">
              <a:solidFill>
                <a:srgbClr val="7030A0"/>
              </a:solidFill>
            </a:endParaRPr>
          </a:p>
        </p:txBody>
      </p:sp>
      <p:sp>
        <p:nvSpPr>
          <p:cNvPr id="14" name="Organigramme : Alternative 13"/>
          <p:cNvSpPr/>
          <p:nvPr/>
        </p:nvSpPr>
        <p:spPr>
          <a:xfrm>
            <a:off x="0" y="4941168"/>
            <a:ext cx="3779912" cy="1440160"/>
          </a:xfrm>
          <a:prstGeom prst="flowChartAlternateProcess">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i="1" u="sng" dirty="0" smtClean="0">
                <a:solidFill>
                  <a:srgbClr val="7030A0"/>
                </a:solidFill>
              </a:rPr>
              <a:t>Causes</a:t>
            </a:r>
            <a:r>
              <a:rPr lang="fr-FR" dirty="0" smtClean="0">
                <a:solidFill>
                  <a:srgbClr val="7030A0"/>
                </a:solidFill>
              </a:rPr>
              <a:t>: APSA « intellectuelles »… où en plus il faut courir… démotivation rapide face aux échecs… représentation négative..</a:t>
            </a:r>
            <a:endParaRPr lang="fr-FR" dirty="0">
              <a:solidFill>
                <a:srgbClr val="7030A0"/>
              </a:solidFill>
            </a:endParaRPr>
          </a:p>
        </p:txBody>
      </p:sp>
      <p:sp>
        <p:nvSpPr>
          <p:cNvPr id="15" name="Organigramme : Alternative 14"/>
          <p:cNvSpPr/>
          <p:nvPr/>
        </p:nvSpPr>
        <p:spPr>
          <a:xfrm>
            <a:off x="0" y="4941168"/>
            <a:ext cx="3779912" cy="1440160"/>
          </a:xfrm>
          <a:prstGeom prst="flowChartAlternateProcess">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i="1" u="sng" dirty="0" smtClean="0">
                <a:solidFill>
                  <a:srgbClr val="7030A0"/>
                </a:solidFill>
              </a:rPr>
              <a:t>Causes</a:t>
            </a:r>
            <a:r>
              <a:rPr lang="fr-FR" dirty="0" smtClean="0">
                <a:solidFill>
                  <a:srgbClr val="7030A0"/>
                </a:solidFill>
              </a:rPr>
              <a:t>: élèves en échec… on ne les voit pas… on n’est pas avec eux…</a:t>
            </a:r>
            <a:endParaRPr lang="fr-FR" dirty="0">
              <a:solidFill>
                <a:srgbClr val="7030A0"/>
              </a:solidFill>
            </a:endParaRPr>
          </a:p>
        </p:txBody>
      </p:sp>
      <p:sp>
        <p:nvSpPr>
          <p:cNvPr id="16" name="Organigramme : Alternative 15"/>
          <p:cNvSpPr/>
          <p:nvPr/>
        </p:nvSpPr>
        <p:spPr>
          <a:xfrm>
            <a:off x="0" y="4941168"/>
            <a:ext cx="3779912" cy="1440160"/>
          </a:xfrm>
          <a:prstGeom prst="flowChartAlternateProcess">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i="1" u="sng" dirty="0" smtClean="0">
                <a:solidFill>
                  <a:srgbClr val="7030A0"/>
                </a:solidFill>
              </a:rPr>
              <a:t>Causes</a:t>
            </a:r>
            <a:r>
              <a:rPr lang="fr-FR" dirty="0" smtClean="0">
                <a:solidFill>
                  <a:srgbClr val="7030A0"/>
                </a:solidFill>
              </a:rPr>
              <a:t>: groupes qui coopèrent, se suivent, explorent… élève- suiveur qui fait du demi-fond avec son super-copain super-fort…</a:t>
            </a:r>
            <a:endParaRPr lang="fr-FR" dirty="0">
              <a:solidFill>
                <a:srgbClr val="7030A0"/>
              </a:solidFill>
            </a:endParaRPr>
          </a:p>
        </p:txBody>
      </p:sp>
      <p:sp>
        <p:nvSpPr>
          <p:cNvPr id="17" name="Organigramme : Alternative 16"/>
          <p:cNvSpPr/>
          <p:nvPr/>
        </p:nvSpPr>
        <p:spPr>
          <a:xfrm>
            <a:off x="0" y="4941168"/>
            <a:ext cx="3779912" cy="1440160"/>
          </a:xfrm>
          <a:prstGeom prst="flowChartAlternateProcess">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i="1" u="sng" dirty="0" smtClean="0">
                <a:solidFill>
                  <a:srgbClr val="7030A0"/>
                </a:solidFill>
              </a:rPr>
              <a:t>Causes</a:t>
            </a:r>
            <a:r>
              <a:rPr lang="fr-FR" dirty="0" smtClean="0">
                <a:solidFill>
                  <a:srgbClr val="7030A0"/>
                </a:solidFill>
              </a:rPr>
              <a:t>: note la semaine suivante, moins parlante pour l’élève… et surtout plus contraignante pour le prof</a:t>
            </a:r>
            <a:endParaRPr lang="fr-FR" dirty="0">
              <a:solidFill>
                <a:srgbClr val="7030A0"/>
              </a:solidFill>
            </a:endParaRPr>
          </a:p>
        </p:txBody>
      </p:sp>
      <p:sp>
        <p:nvSpPr>
          <p:cNvPr id="18" name="Organigramme : Alternative 17"/>
          <p:cNvSpPr/>
          <p:nvPr/>
        </p:nvSpPr>
        <p:spPr>
          <a:xfrm>
            <a:off x="0" y="5013176"/>
            <a:ext cx="3779912" cy="1440160"/>
          </a:xfrm>
          <a:prstGeom prst="flowChartAlternateProcess">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i="1" u="sng" dirty="0" smtClean="0">
                <a:solidFill>
                  <a:srgbClr val="7030A0"/>
                </a:solidFill>
              </a:rPr>
              <a:t>Causes</a:t>
            </a:r>
            <a:r>
              <a:rPr lang="fr-FR" dirty="0" smtClean="0">
                <a:solidFill>
                  <a:srgbClr val="7030A0"/>
                </a:solidFill>
              </a:rPr>
              <a:t>: activité vaste… difficile (accompagner l’élève)…</a:t>
            </a:r>
            <a:endParaRPr lang="fr-FR" dirty="0">
              <a:solidFill>
                <a:srgbClr val="7030A0"/>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3" grpId="0" animBg="1"/>
      <p:bldP spid="14" grpId="0" animBg="1"/>
      <p:bldP spid="15" grpId="0" animBg="1"/>
      <p:bldP spid="16"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620688"/>
            <a:ext cx="7571184" cy="5475312"/>
          </a:xfrm>
        </p:spPr>
        <p:txBody>
          <a:bodyPr>
            <a:normAutofit lnSpcReduction="10000"/>
          </a:bodyPr>
          <a:lstStyle/>
          <a:p>
            <a:pPr lvl="1"/>
            <a:r>
              <a:rPr lang="fr-FR" sz="3600" b="1" i="1" u="sng" dirty="0" smtClean="0"/>
              <a:t>    Astuces:</a:t>
            </a:r>
          </a:p>
          <a:p>
            <a:pPr lvl="2"/>
            <a:endParaRPr lang="fr-FR" dirty="0" smtClean="0"/>
          </a:p>
          <a:p>
            <a:pPr lvl="2"/>
            <a:r>
              <a:rPr lang="fr-FR" sz="2800" dirty="0" smtClean="0"/>
              <a:t>En démultipliant les parcours, on rend le « podium » accessibles à tous puisque tous les groupes ne peuvent pas passer sur tous les parcours.</a:t>
            </a:r>
          </a:p>
          <a:p>
            <a:pPr lvl="2">
              <a:buNone/>
            </a:pPr>
            <a:endParaRPr lang="fr-FR" sz="2800" dirty="0" smtClean="0"/>
          </a:p>
          <a:p>
            <a:pPr lvl="2"/>
            <a:r>
              <a:rPr lang="fr-FR" sz="2800" dirty="0" smtClean="0"/>
              <a:t>En organisant 2 niveaux de parcours, même les groupes en difficulté peuvent prétendre à la médaille d’or sur un parcours (les groupes en difficulté choisiront des F1, et se « battront » entre eux; idem pour les F2).</a:t>
            </a:r>
            <a:endParaRPr lang="fr-FR" sz="2800" dirty="0"/>
          </a:p>
        </p:txBody>
      </p:sp>
      <p:pic>
        <p:nvPicPr>
          <p:cNvPr id="5" name="Picture 2" descr="C:\Users\sev\AppData\Local\Microsoft\Windows\Temporary Internet Files\Content.IE5\BEW51510\MC900441880[1].wmf"/>
          <p:cNvPicPr>
            <a:picLocks noChangeAspect="1" noChangeArrowheads="1"/>
          </p:cNvPicPr>
          <p:nvPr/>
        </p:nvPicPr>
        <p:blipFill>
          <a:blip r:embed="rId2" cstate="print"/>
          <a:srcRect/>
          <a:stretch>
            <a:fillRect/>
          </a:stretch>
        </p:blipFill>
        <p:spPr bwMode="auto">
          <a:xfrm>
            <a:off x="539552" y="188640"/>
            <a:ext cx="783779" cy="1093012"/>
          </a:xfrm>
          <a:prstGeom prst="rect">
            <a:avLst/>
          </a:prstGeom>
          <a:noFill/>
        </p:spPr>
      </p:pic>
    </p:spTree>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196752"/>
            <a:ext cx="2962672" cy="4320479"/>
          </a:xfrm>
        </p:spPr>
        <p:txBody>
          <a:bodyPr>
            <a:normAutofit/>
          </a:bodyPr>
          <a:lstStyle/>
          <a:p>
            <a:pPr>
              <a:buNone/>
            </a:pPr>
            <a:endParaRPr lang="fr-FR" dirty="0" smtClean="0">
              <a:latin typeface="Comic Sans MS" pitchFamily="66" charset="0"/>
            </a:endParaRPr>
          </a:p>
          <a:p>
            <a:pPr>
              <a:buNone/>
            </a:pPr>
            <a:endParaRPr lang="fr-FR" dirty="0" smtClean="0">
              <a:latin typeface="Comic Sans MS" pitchFamily="66" charset="0"/>
            </a:endParaRPr>
          </a:p>
          <a:p>
            <a:pPr>
              <a:buNone/>
            </a:pPr>
            <a:r>
              <a:rPr lang="fr-FR" sz="4000" i="1" u="sng" dirty="0" smtClean="0">
                <a:latin typeface="Comic Sans MS" pitchFamily="66" charset="0"/>
              </a:rPr>
              <a:t>Fin de cycle</a:t>
            </a:r>
            <a:endParaRPr lang="fr-FR" sz="4000" dirty="0">
              <a:latin typeface="Comic Sans MS" pitchFamily="66" charset="0"/>
            </a:endParaRPr>
          </a:p>
        </p:txBody>
      </p:sp>
      <p:sp>
        <p:nvSpPr>
          <p:cNvPr id="5126" name="AutoShape 6"/>
          <p:cNvSpPr>
            <a:spLocks noChangeArrowheads="1"/>
          </p:cNvSpPr>
          <p:nvPr/>
        </p:nvSpPr>
        <p:spPr bwMode="auto">
          <a:xfrm rot="5400000">
            <a:off x="2813720" y="3387080"/>
            <a:ext cx="724024" cy="375816"/>
          </a:xfrm>
          <a:prstGeom prst="rightArrow">
            <a:avLst>
              <a:gd name="adj1" fmla="val 50000"/>
              <a:gd name="adj2" fmla="val 94736"/>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 name="Flèche droite rayée 5"/>
          <p:cNvSpPr/>
          <p:nvPr/>
        </p:nvSpPr>
        <p:spPr>
          <a:xfrm>
            <a:off x="395536" y="0"/>
            <a:ext cx="8424936" cy="908720"/>
          </a:xfrm>
          <a:prstGeom prst="strip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smtClean="0"/>
              <a:t>Niveau 2</a:t>
            </a:r>
            <a:endParaRPr lang="fr-FR" dirty="0"/>
          </a:p>
        </p:txBody>
      </p:sp>
      <p:sp>
        <p:nvSpPr>
          <p:cNvPr id="7" name="Bouée 6"/>
          <p:cNvSpPr/>
          <p:nvPr/>
        </p:nvSpPr>
        <p:spPr>
          <a:xfrm>
            <a:off x="6444208" y="188640"/>
            <a:ext cx="504056" cy="504056"/>
          </a:xfrm>
          <a:prstGeom prst="donu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aphicFrame>
        <p:nvGraphicFramePr>
          <p:cNvPr id="8" name="Tableau 7"/>
          <p:cNvGraphicFramePr>
            <a:graphicFrameLocks noGrp="1"/>
          </p:cNvGraphicFramePr>
          <p:nvPr/>
        </p:nvGraphicFramePr>
        <p:xfrm>
          <a:off x="3779912" y="1052736"/>
          <a:ext cx="4896544" cy="2570376"/>
        </p:xfrm>
        <a:graphic>
          <a:graphicData uri="http://schemas.openxmlformats.org/drawingml/2006/table">
            <a:tbl>
              <a:tblPr firstRow="1" bandRow="1">
                <a:tableStyleId>{5C22544A-7EE6-4342-B048-85BDC9FD1C3A}</a:tableStyleId>
              </a:tblPr>
              <a:tblGrid>
                <a:gridCol w="4896544"/>
              </a:tblGrid>
              <a:tr h="375816">
                <a:tc>
                  <a:txBody>
                    <a:bodyPr/>
                    <a:lstStyle/>
                    <a:p>
                      <a:pPr algn="ctr"/>
                      <a:r>
                        <a:rPr lang="fr-FR" i="1" dirty="0" smtClean="0">
                          <a:solidFill>
                            <a:schemeClr val="tx1"/>
                          </a:solidFill>
                        </a:rPr>
                        <a:t>Début</a:t>
                      </a:r>
                      <a:r>
                        <a:rPr lang="fr-FR" i="1" baseline="0" dirty="0" smtClean="0">
                          <a:solidFill>
                            <a:schemeClr val="tx1"/>
                          </a:solidFill>
                        </a:rPr>
                        <a:t> de cycle</a:t>
                      </a:r>
                      <a:endParaRPr lang="fr-FR" i="1" dirty="0">
                        <a:solidFill>
                          <a:schemeClr val="tx1"/>
                        </a:solidFill>
                      </a:endParaRPr>
                    </a:p>
                  </a:txBody>
                  <a:tcPr>
                    <a:solidFill>
                      <a:srgbClr val="FFFF00"/>
                    </a:solidFill>
                  </a:tcPr>
                </a:tc>
              </a:tr>
              <a:tr h="1304032">
                <a:tc>
                  <a:txBody>
                    <a:bodyPr/>
                    <a:lstStyle/>
                    <a:p>
                      <a:r>
                        <a:rPr lang="fr-FR" sz="1600" b="1" i="1" u="sng" dirty="0" smtClean="0">
                          <a:solidFill>
                            <a:srgbClr val="FF0000"/>
                          </a:solidFill>
                          <a:latin typeface="Comic Sans MS" pitchFamily="66" charset="0"/>
                        </a:rPr>
                        <a:t>L’HISTOIRE des élèves…</a:t>
                      </a:r>
                    </a:p>
                    <a:p>
                      <a:endParaRPr lang="fr-FR" sz="1000" dirty="0" smtClean="0">
                        <a:latin typeface="Comic Sans MS" pitchFamily="66" charset="0"/>
                      </a:endParaRPr>
                    </a:p>
                    <a:p>
                      <a:r>
                        <a:rPr lang="fr-FR" sz="1600" b="1" i="1" dirty="0" smtClean="0">
                          <a:solidFill>
                            <a:srgbClr val="FF0000"/>
                          </a:solidFill>
                          <a:latin typeface="Comic Sans MS" pitchFamily="66" charset="0"/>
                        </a:rPr>
                        <a:t>Où en sont-ils?</a:t>
                      </a:r>
                    </a:p>
                    <a:p>
                      <a:r>
                        <a:rPr lang="fr-FR" sz="1400" dirty="0" smtClean="0">
                          <a:latin typeface="Comic Sans MS" pitchFamily="66" charset="0"/>
                        </a:rPr>
                        <a:t>Se déplacent</a:t>
                      </a:r>
                      <a:r>
                        <a:rPr lang="fr-FR" sz="1400" baseline="0" dirty="0" smtClean="0">
                          <a:latin typeface="Comic Sans MS" pitchFamily="66" charset="0"/>
                        </a:rPr>
                        <a:t> grâce aux éléments de planimétrie et de végétation simples.</a:t>
                      </a:r>
                      <a:endParaRPr lang="fr-FR" sz="1400" dirty="0" smtClean="0">
                        <a:latin typeface="Comic Sans MS" pitchFamily="66" charset="0"/>
                      </a:endParaRPr>
                    </a:p>
                    <a:p>
                      <a:endParaRPr lang="fr-FR" sz="1000" dirty="0" smtClean="0">
                        <a:latin typeface="Comic Sans MS" pitchFamily="66" charset="0"/>
                      </a:endParaRPr>
                    </a:p>
                    <a:p>
                      <a:r>
                        <a:rPr lang="fr-FR" sz="1600" b="1" i="1" dirty="0" smtClean="0">
                          <a:solidFill>
                            <a:srgbClr val="FF0000"/>
                          </a:solidFill>
                          <a:latin typeface="Comic Sans MS" pitchFamily="66" charset="0"/>
                        </a:rPr>
                        <a:t>Quels obstacles?</a:t>
                      </a:r>
                    </a:p>
                    <a:p>
                      <a:pPr>
                        <a:buFontTx/>
                        <a:buChar char="-"/>
                      </a:pPr>
                      <a:r>
                        <a:rPr lang="fr-FR" sz="1400" dirty="0" smtClean="0">
                          <a:latin typeface="Comic Sans MS" pitchFamily="66" charset="0"/>
                        </a:rPr>
                        <a:t>En difficulté</a:t>
                      </a:r>
                      <a:r>
                        <a:rPr lang="fr-FR" sz="1400" baseline="0" dirty="0" smtClean="0">
                          <a:latin typeface="Comic Sans MS" pitchFamily="66" charset="0"/>
                        </a:rPr>
                        <a:t> pour utiliser les éléments de </a:t>
                      </a:r>
                      <a:r>
                        <a:rPr lang="fr-FR" sz="1400" u="sng" baseline="0" dirty="0" smtClean="0">
                          <a:latin typeface="Comic Sans MS" pitchFamily="66" charset="0"/>
                        </a:rPr>
                        <a:t>reliefs</a:t>
                      </a:r>
                      <a:r>
                        <a:rPr lang="fr-FR" sz="1400" baseline="0" dirty="0" smtClean="0">
                          <a:latin typeface="Comic Sans MS" pitchFamily="66" charset="0"/>
                        </a:rPr>
                        <a:t>.</a:t>
                      </a:r>
                    </a:p>
                    <a:p>
                      <a:pPr>
                        <a:buFontTx/>
                        <a:buChar char="-"/>
                      </a:pPr>
                      <a:r>
                        <a:rPr lang="fr-FR" sz="1400" baseline="0" dirty="0" smtClean="0">
                          <a:latin typeface="Comic Sans MS" pitchFamily="66" charset="0"/>
                        </a:rPr>
                        <a:t>En difficulté également pour augmenter leur </a:t>
                      </a:r>
                      <a:r>
                        <a:rPr lang="fr-FR" sz="1400" u="sng" baseline="0" dirty="0" smtClean="0">
                          <a:latin typeface="Comic Sans MS" pitchFamily="66" charset="0"/>
                        </a:rPr>
                        <a:t>réduction kilométrique</a:t>
                      </a:r>
                      <a:r>
                        <a:rPr lang="fr-FR" sz="1400" baseline="0" dirty="0" smtClean="0">
                          <a:latin typeface="Comic Sans MS" pitchFamily="66" charset="0"/>
                        </a:rPr>
                        <a:t>.</a:t>
                      </a:r>
                      <a:endParaRPr lang="fr-FR" sz="1400" dirty="0">
                        <a:latin typeface="Comic Sans MS" pitchFamily="66" charset="0"/>
                      </a:endParaRPr>
                    </a:p>
                  </a:txBody>
                  <a:tcPr>
                    <a:solidFill>
                      <a:srgbClr val="FFFF00"/>
                    </a:solidFill>
                  </a:tcPr>
                </a:tc>
              </a:tr>
            </a:tbl>
          </a:graphicData>
        </a:graphic>
      </p:graphicFrame>
      <p:graphicFrame>
        <p:nvGraphicFramePr>
          <p:cNvPr id="9" name="Tableau 8"/>
          <p:cNvGraphicFramePr>
            <a:graphicFrameLocks noGrp="1"/>
          </p:cNvGraphicFramePr>
          <p:nvPr/>
        </p:nvGraphicFramePr>
        <p:xfrm>
          <a:off x="3491880" y="4005064"/>
          <a:ext cx="5352256" cy="2316480"/>
        </p:xfrm>
        <a:graphic>
          <a:graphicData uri="http://schemas.openxmlformats.org/drawingml/2006/table">
            <a:tbl>
              <a:tblPr firstRow="1" bandRow="1">
                <a:tableStyleId>{5C22544A-7EE6-4342-B048-85BDC9FD1C3A}</a:tableStyleId>
              </a:tblPr>
              <a:tblGrid>
                <a:gridCol w="5352256"/>
              </a:tblGrid>
              <a:tr h="390268">
                <a:tc>
                  <a:txBody>
                    <a:bodyPr/>
                    <a:lstStyle/>
                    <a:p>
                      <a:r>
                        <a:rPr lang="fr-FR" u="sng" dirty="0" smtClean="0">
                          <a:solidFill>
                            <a:srgbClr val="0070C0"/>
                          </a:solidFill>
                          <a:latin typeface="Comic Sans MS" pitchFamily="66" charset="0"/>
                        </a:rPr>
                        <a:t>      Donc </a:t>
                      </a:r>
                      <a:r>
                        <a:rPr lang="fr-FR" sz="2400" u="sng" dirty="0" smtClean="0">
                          <a:solidFill>
                            <a:srgbClr val="0070C0"/>
                          </a:solidFill>
                          <a:latin typeface="Comic Sans MS" pitchFamily="66" charset="0"/>
                        </a:rPr>
                        <a:t>OBJECTIFS:</a:t>
                      </a:r>
                      <a:endParaRPr lang="fr-FR" sz="2400" u="sng" dirty="0">
                        <a:solidFill>
                          <a:srgbClr val="0070C0"/>
                        </a:solidFill>
                        <a:latin typeface="Comic Sans MS" pitchFamily="66" charset="0"/>
                      </a:endParaRPr>
                    </a:p>
                  </a:txBody>
                  <a:tcPr>
                    <a:solidFill>
                      <a:schemeClr val="tx2">
                        <a:lumMod val="20000"/>
                        <a:lumOff val="80000"/>
                      </a:schemeClr>
                    </a:solidFill>
                  </a:tcPr>
                </a:tc>
              </a:tr>
              <a:tr h="1561562">
                <a:tc>
                  <a:txBody>
                    <a:bodyPr/>
                    <a:lstStyle/>
                    <a:p>
                      <a:pPr>
                        <a:buFont typeface="Wingdings" pitchFamily="2" charset="2"/>
                        <a:buChar char="Ø"/>
                      </a:pPr>
                      <a:r>
                        <a:rPr lang="fr-FR" u="sng" dirty="0" smtClean="0">
                          <a:latin typeface="Comic Sans MS" pitchFamily="66" charset="0"/>
                        </a:rPr>
                        <a:t>MOTEUR: </a:t>
                      </a:r>
                      <a:r>
                        <a:rPr lang="fr-FR" sz="1600" u="none" dirty="0" smtClean="0">
                          <a:latin typeface="Comic Sans MS" pitchFamily="66" charset="0"/>
                        </a:rPr>
                        <a:t>Tendre les trajectoires et être encore plus précis grâce aux </a:t>
                      </a:r>
                      <a:r>
                        <a:rPr lang="fr-FR" sz="1600" b="1" u="sng" dirty="0" smtClean="0">
                          <a:latin typeface="Comic Sans MS" pitchFamily="66" charset="0"/>
                        </a:rPr>
                        <a:t>éléments de reliefs</a:t>
                      </a:r>
                      <a:r>
                        <a:rPr lang="fr-FR" sz="1600" u="none" dirty="0" smtClean="0">
                          <a:latin typeface="Comic Sans MS" pitchFamily="66" charset="0"/>
                        </a:rPr>
                        <a:t>.</a:t>
                      </a:r>
                      <a:endParaRPr lang="fr-FR" sz="1600" u="none" baseline="0" dirty="0" smtClean="0">
                        <a:latin typeface="Comic Sans MS" pitchFamily="66" charset="0"/>
                      </a:endParaRPr>
                    </a:p>
                    <a:p>
                      <a:pPr>
                        <a:buFont typeface="Wingdings" pitchFamily="2" charset="2"/>
                        <a:buNone/>
                      </a:pPr>
                      <a:endParaRPr lang="fr-FR" sz="1600" baseline="0" dirty="0" smtClean="0">
                        <a:latin typeface="Comic Sans MS" pitchFamily="66" charset="0"/>
                      </a:endParaRPr>
                    </a:p>
                    <a:p>
                      <a:pPr>
                        <a:buFont typeface="Wingdings" pitchFamily="2" charset="2"/>
                        <a:buChar char="Ø"/>
                      </a:pPr>
                      <a:r>
                        <a:rPr lang="fr-FR" u="sng" baseline="0" dirty="0" smtClean="0">
                          <a:latin typeface="Comic Sans MS" pitchFamily="66" charset="0"/>
                        </a:rPr>
                        <a:t>METHODO &amp; SOC</a:t>
                      </a:r>
                      <a:r>
                        <a:rPr lang="fr-FR" baseline="0" dirty="0" smtClean="0">
                          <a:latin typeface="Comic Sans MS" pitchFamily="66" charset="0"/>
                        </a:rPr>
                        <a:t>: </a:t>
                      </a:r>
                      <a:r>
                        <a:rPr lang="fr-FR" sz="1600" baseline="0" dirty="0" smtClean="0">
                          <a:latin typeface="Comic Sans MS" pitchFamily="66" charset="0"/>
                        </a:rPr>
                        <a:t>Mettre en place un projet de déplacement de poste en poste pour être encore plus rapide. Choisir entre plusieurs itinéraires pour être plus rapide.</a:t>
                      </a:r>
                      <a:endParaRPr lang="fr-FR" sz="1600" dirty="0">
                        <a:latin typeface="Comic Sans MS" pitchFamily="66" charset="0"/>
                      </a:endParaRPr>
                    </a:p>
                  </a:txBody>
                  <a:tcPr>
                    <a:solidFill>
                      <a:schemeClr val="tx2">
                        <a:lumMod val="20000"/>
                        <a:lumOff val="80000"/>
                      </a:schemeClr>
                    </a:solidFill>
                  </a:tcPr>
                </a:tc>
              </a:tr>
            </a:tbl>
          </a:graphicData>
        </a:graphic>
      </p:graphicFrame>
      <p:pic>
        <p:nvPicPr>
          <p:cNvPr id="198657" name="Picture 1" descr="C:\Users\sev\AppData\Local\Microsoft\Windows\Temporary Internet Files\Content.IE5\70L5I441\MC900432670[1].png"/>
          <p:cNvPicPr>
            <a:picLocks noChangeAspect="1" noChangeArrowheads="1"/>
          </p:cNvPicPr>
          <p:nvPr/>
        </p:nvPicPr>
        <p:blipFill>
          <a:blip r:embed="rId3" cstate="print"/>
          <a:srcRect/>
          <a:stretch>
            <a:fillRect/>
          </a:stretch>
        </p:blipFill>
        <p:spPr bwMode="auto">
          <a:xfrm>
            <a:off x="3779912" y="4005064"/>
            <a:ext cx="494785" cy="494785"/>
          </a:xfrm>
          <a:prstGeom prst="rect">
            <a:avLst/>
          </a:prstGeom>
          <a:noFill/>
        </p:spPr>
      </p:pic>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98657"/>
                                        </p:tgtEl>
                                        <p:attrNameLst>
                                          <p:attrName>style.visibility</p:attrName>
                                        </p:attrNameLst>
                                      </p:cBhvr>
                                      <p:to>
                                        <p:strVal val="visible"/>
                                      </p:to>
                                    </p:set>
                                    <p:anim calcmode="lin" valueType="num">
                                      <p:cBhvr additive="base">
                                        <p:cTn id="11" dur="500" fill="hold"/>
                                        <p:tgtEl>
                                          <p:spTgt spid="198657"/>
                                        </p:tgtEl>
                                        <p:attrNameLst>
                                          <p:attrName>ppt_x</p:attrName>
                                        </p:attrNameLst>
                                      </p:cBhvr>
                                      <p:tavLst>
                                        <p:tav tm="0">
                                          <p:val>
                                            <p:strVal val="#ppt_x"/>
                                          </p:val>
                                        </p:tav>
                                        <p:tav tm="100000">
                                          <p:val>
                                            <p:strVal val="#ppt_x"/>
                                          </p:val>
                                        </p:tav>
                                      </p:tavLst>
                                    </p:anim>
                                    <p:anim calcmode="lin" valueType="num">
                                      <p:cBhvr additive="base">
                                        <p:cTn id="12" dur="500" fill="hold"/>
                                        <p:tgtEl>
                                          <p:spTgt spid="19865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aphicFrame>
        <p:nvGraphicFramePr>
          <p:cNvPr id="10" name="Tableau 9"/>
          <p:cNvGraphicFramePr>
            <a:graphicFrameLocks noGrp="1"/>
          </p:cNvGraphicFramePr>
          <p:nvPr/>
        </p:nvGraphicFramePr>
        <p:xfrm>
          <a:off x="251520" y="188640"/>
          <a:ext cx="2808312" cy="1951830"/>
        </p:xfrm>
        <a:graphic>
          <a:graphicData uri="http://schemas.openxmlformats.org/drawingml/2006/table">
            <a:tbl>
              <a:tblPr firstRow="1" bandRow="1">
                <a:tableStyleId>{5C22544A-7EE6-4342-B048-85BDC9FD1C3A}</a:tableStyleId>
              </a:tblPr>
              <a:tblGrid>
                <a:gridCol w="2808312"/>
              </a:tblGrid>
              <a:tr h="390268">
                <a:tc>
                  <a:txBody>
                    <a:bodyPr/>
                    <a:lstStyle/>
                    <a:p>
                      <a:r>
                        <a:rPr lang="fr-FR" sz="1200" u="sng" dirty="0" smtClean="0">
                          <a:solidFill>
                            <a:srgbClr val="0070C0"/>
                          </a:solidFill>
                          <a:latin typeface="Comic Sans MS" pitchFamily="66" charset="0"/>
                        </a:rPr>
                        <a:t>      Donc OBJECTIFS:</a:t>
                      </a:r>
                      <a:endParaRPr lang="fr-FR" sz="1200" u="sng" dirty="0">
                        <a:solidFill>
                          <a:srgbClr val="0070C0"/>
                        </a:solidFill>
                        <a:latin typeface="Comic Sans MS" pitchFamily="66" charset="0"/>
                      </a:endParaRPr>
                    </a:p>
                  </a:txBody>
                  <a:tcPr>
                    <a:solidFill>
                      <a:schemeClr val="tx2">
                        <a:lumMod val="20000"/>
                        <a:lumOff val="80000"/>
                      </a:schemeClr>
                    </a:solidFill>
                  </a:tcPr>
                </a:tc>
              </a:tr>
              <a:tr h="1561562">
                <a:tc>
                  <a:txBody>
                    <a:bodyPr/>
                    <a:lstStyle/>
                    <a:p>
                      <a:pPr>
                        <a:buFont typeface="Wingdings" pitchFamily="2" charset="2"/>
                        <a:buChar char="Ø"/>
                      </a:pPr>
                      <a:r>
                        <a:rPr lang="fr-FR" sz="1200" u="sng" dirty="0" smtClean="0">
                          <a:latin typeface="Comic Sans MS" pitchFamily="66" charset="0"/>
                        </a:rPr>
                        <a:t>MOTEUR: </a:t>
                      </a:r>
                      <a:r>
                        <a:rPr lang="fr-FR" sz="1200" u="none" dirty="0" smtClean="0">
                          <a:latin typeface="Comic Sans MS" pitchFamily="66" charset="0"/>
                        </a:rPr>
                        <a:t>Tendre les trajectoires et être encore plus précis grâce aux </a:t>
                      </a:r>
                      <a:r>
                        <a:rPr lang="fr-FR" sz="1200" b="1" u="sng" dirty="0" smtClean="0">
                          <a:latin typeface="Comic Sans MS" pitchFamily="66" charset="0"/>
                        </a:rPr>
                        <a:t>éléments de reliefs</a:t>
                      </a:r>
                      <a:r>
                        <a:rPr lang="fr-FR" sz="1200" u="none" dirty="0" smtClean="0">
                          <a:latin typeface="Comic Sans MS" pitchFamily="66" charset="0"/>
                        </a:rPr>
                        <a:t>.</a:t>
                      </a:r>
                      <a:endParaRPr lang="fr-FR" sz="1200" baseline="0" dirty="0" smtClean="0">
                        <a:latin typeface="Comic Sans MS" pitchFamily="66" charset="0"/>
                      </a:endParaRPr>
                    </a:p>
                    <a:p>
                      <a:pPr>
                        <a:buFont typeface="Wingdings" pitchFamily="2" charset="2"/>
                        <a:buChar char="Ø"/>
                      </a:pPr>
                      <a:r>
                        <a:rPr lang="fr-FR" sz="1200" u="sng" baseline="0" dirty="0" smtClean="0">
                          <a:latin typeface="Comic Sans MS" pitchFamily="66" charset="0"/>
                        </a:rPr>
                        <a:t>METHODO &amp; SOC</a:t>
                      </a:r>
                      <a:r>
                        <a:rPr lang="fr-FR" sz="1200" baseline="0" dirty="0" smtClean="0">
                          <a:latin typeface="Comic Sans MS" pitchFamily="66" charset="0"/>
                        </a:rPr>
                        <a:t>: Mettre en place un projet de déplacement de poste en poste pour être encore plus rapide. Choisir entre plusieurs itinéraires pour être plus rapide.</a:t>
                      </a:r>
                      <a:endParaRPr lang="fr-FR" sz="1200" dirty="0">
                        <a:latin typeface="Comic Sans MS" pitchFamily="66" charset="0"/>
                      </a:endParaRPr>
                    </a:p>
                  </a:txBody>
                  <a:tcPr>
                    <a:solidFill>
                      <a:schemeClr val="tx2">
                        <a:lumMod val="20000"/>
                        <a:lumOff val="80000"/>
                      </a:schemeClr>
                    </a:solidFill>
                  </a:tcPr>
                </a:tc>
              </a:tr>
            </a:tbl>
          </a:graphicData>
        </a:graphic>
      </p:graphicFrame>
      <p:sp>
        <p:nvSpPr>
          <p:cNvPr id="5126" name="AutoShape 6"/>
          <p:cNvSpPr>
            <a:spLocks noChangeArrowheads="1"/>
          </p:cNvSpPr>
          <p:nvPr/>
        </p:nvSpPr>
        <p:spPr bwMode="auto">
          <a:xfrm>
            <a:off x="2843808" y="764704"/>
            <a:ext cx="724024" cy="375816"/>
          </a:xfrm>
          <a:prstGeom prst="rightArrow">
            <a:avLst>
              <a:gd name="adj1" fmla="val 50000"/>
              <a:gd name="adj2" fmla="val 94736"/>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 name="ZoneTexte 6"/>
          <p:cNvSpPr txBox="1"/>
          <p:nvPr/>
        </p:nvSpPr>
        <p:spPr>
          <a:xfrm>
            <a:off x="3635896" y="332656"/>
            <a:ext cx="5040560" cy="707886"/>
          </a:xfrm>
          <a:prstGeom prst="rect">
            <a:avLst/>
          </a:prstGeom>
          <a:noFill/>
        </p:spPr>
        <p:txBody>
          <a:bodyPr wrap="square" rtlCol="0">
            <a:spAutoFit/>
          </a:bodyPr>
          <a:lstStyle/>
          <a:p>
            <a:r>
              <a:rPr lang="fr-FR" sz="2000" b="1" i="1" dirty="0" smtClean="0">
                <a:solidFill>
                  <a:srgbClr val="FF0000"/>
                </a:solidFill>
                <a:latin typeface="Comic Sans MS" pitchFamily="66" charset="0"/>
              </a:rPr>
              <a:t>Jouer sur les </a:t>
            </a:r>
            <a:r>
              <a:rPr lang="fr-FR" sz="4000" b="1" i="1" u="sng" dirty="0" smtClean="0">
                <a:solidFill>
                  <a:srgbClr val="FF0000"/>
                </a:solidFill>
                <a:latin typeface="Comic Sans MS" pitchFamily="66" charset="0"/>
              </a:rPr>
              <a:t>VARIABLES</a:t>
            </a:r>
            <a:endParaRPr lang="fr-FR" sz="4000" b="1" i="1" u="sng" dirty="0">
              <a:solidFill>
                <a:srgbClr val="FF0000"/>
              </a:solidFill>
              <a:latin typeface="Comic Sans MS" pitchFamily="66" charset="0"/>
            </a:endParaRPr>
          </a:p>
        </p:txBody>
      </p:sp>
      <p:pic>
        <p:nvPicPr>
          <p:cNvPr id="11" name="Picture 1" descr="C:\Users\sev\AppData\Local\Microsoft\Windows\Temporary Internet Files\Content.IE5\70L5I441\MC900432670[1].png"/>
          <p:cNvPicPr>
            <a:picLocks noChangeAspect="1" noChangeArrowheads="1"/>
          </p:cNvPicPr>
          <p:nvPr/>
        </p:nvPicPr>
        <p:blipFill>
          <a:blip r:embed="rId3" cstate="print"/>
          <a:srcRect/>
          <a:stretch>
            <a:fillRect/>
          </a:stretch>
        </p:blipFill>
        <p:spPr bwMode="auto">
          <a:xfrm>
            <a:off x="323528" y="116632"/>
            <a:ext cx="288032" cy="288032"/>
          </a:xfrm>
          <a:prstGeom prst="rect">
            <a:avLst/>
          </a:prstGeom>
          <a:noFill/>
        </p:spPr>
      </p:pic>
      <p:sp>
        <p:nvSpPr>
          <p:cNvPr id="13" name="Pensées 12"/>
          <p:cNvSpPr/>
          <p:nvPr/>
        </p:nvSpPr>
        <p:spPr>
          <a:xfrm>
            <a:off x="1259632" y="1268760"/>
            <a:ext cx="7056784" cy="4320480"/>
          </a:xfrm>
          <a:prstGeom prst="cloudCallout">
            <a:avLst>
              <a:gd name="adj1" fmla="val -31103"/>
              <a:gd name="adj2" fmla="val 4599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b="1" u="sng" dirty="0" smtClean="0">
                <a:solidFill>
                  <a:schemeClr val="tx1"/>
                </a:solidFill>
                <a:latin typeface="Comic Sans MS" pitchFamily="66" charset="0"/>
              </a:rPr>
              <a:t>LA CARTE: </a:t>
            </a:r>
          </a:p>
          <a:p>
            <a:endParaRPr lang="fr-FR" dirty="0" smtClean="0">
              <a:solidFill>
                <a:schemeClr val="tx1"/>
              </a:solidFill>
              <a:latin typeface="Comic Sans MS" pitchFamily="66" charset="0"/>
            </a:endParaRPr>
          </a:p>
          <a:p>
            <a:r>
              <a:rPr lang="fr-FR" sz="2800" dirty="0" smtClean="0">
                <a:solidFill>
                  <a:schemeClr val="tx1"/>
                </a:solidFill>
                <a:latin typeface="Comic Sans MS" pitchFamily="66" charset="0"/>
              </a:rPr>
              <a:t>- Carte qui intègre les éléments de </a:t>
            </a:r>
            <a:r>
              <a:rPr lang="fr-FR" sz="2800" b="1" u="sng" dirty="0" smtClean="0">
                <a:solidFill>
                  <a:schemeClr val="tx1"/>
                </a:solidFill>
                <a:latin typeface="Comic Sans MS" pitchFamily="66" charset="0"/>
              </a:rPr>
              <a:t>relief.</a:t>
            </a:r>
            <a:endParaRPr lang="fr-FR" sz="2800" dirty="0">
              <a:solidFill>
                <a:schemeClr val="tx1"/>
              </a:solidFill>
              <a:latin typeface="Comic Sans MS" pitchFamily="66" charset="0"/>
            </a:endParaRPr>
          </a:p>
        </p:txBody>
      </p:sp>
      <p:sp>
        <p:nvSpPr>
          <p:cNvPr id="14" name="Pensées 13"/>
          <p:cNvSpPr/>
          <p:nvPr/>
        </p:nvSpPr>
        <p:spPr>
          <a:xfrm>
            <a:off x="0" y="548680"/>
            <a:ext cx="9144000" cy="5544616"/>
          </a:xfrm>
          <a:prstGeom prst="cloudCallout">
            <a:avLst>
              <a:gd name="adj1" fmla="val -31103"/>
              <a:gd name="adj2" fmla="val 4599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b="1" u="sng" dirty="0" smtClean="0">
                <a:solidFill>
                  <a:schemeClr val="tx1"/>
                </a:solidFill>
                <a:latin typeface="Comic Sans MS" pitchFamily="66" charset="0"/>
              </a:rPr>
              <a:t>Les POSTES: </a:t>
            </a:r>
          </a:p>
          <a:p>
            <a:endParaRPr lang="fr-FR" dirty="0" smtClean="0">
              <a:solidFill>
                <a:schemeClr val="tx1"/>
              </a:solidFill>
              <a:latin typeface="Comic Sans MS" pitchFamily="66" charset="0"/>
            </a:endParaRPr>
          </a:p>
          <a:p>
            <a:pPr>
              <a:buFontTx/>
              <a:buChar char="-"/>
            </a:pPr>
            <a:r>
              <a:rPr lang="fr-FR" sz="2800" dirty="0" smtClean="0">
                <a:solidFill>
                  <a:schemeClr val="tx1"/>
                </a:solidFill>
                <a:latin typeface="Comic Sans MS" pitchFamily="66" charset="0"/>
              </a:rPr>
              <a:t>Proches d’éléments de </a:t>
            </a:r>
            <a:r>
              <a:rPr lang="fr-FR" sz="2800" b="1" u="sng" dirty="0" smtClean="0">
                <a:solidFill>
                  <a:schemeClr val="tx1"/>
                </a:solidFill>
                <a:latin typeface="Comic Sans MS" pitchFamily="66" charset="0"/>
              </a:rPr>
              <a:t>relief </a:t>
            </a:r>
            <a:r>
              <a:rPr lang="fr-FR" sz="2000" dirty="0" smtClean="0">
                <a:solidFill>
                  <a:schemeClr val="tx1"/>
                </a:solidFill>
                <a:latin typeface="Comic Sans MS" pitchFamily="66" charset="0"/>
              </a:rPr>
              <a:t>(talus, fossé, trou, butte, colline, </a:t>
            </a:r>
            <a:r>
              <a:rPr lang="fr-FR" sz="2000" dirty="0" err="1" smtClean="0">
                <a:solidFill>
                  <a:schemeClr val="tx1"/>
                </a:solidFill>
                <a:latin typeface="Comic Sans MS" pitchFamily="66" charset="0"/>
              </a:rPr>
              <a:t>etc</a:t>
            </a:r>
            <a:r>
              <a:rPr lang="fr-FR" sz="2000" dirty="0" smtClean="0">
                <a:solidFill>
                  <a:schemeClr val="tx1"/>
                </a:solidFill>
                <a:latin typeface="Comic Sans MS" pitchFamily="66" charset="0"/>
              </a:rPr>
              <a:t>…).</a:t>
            </a:r>
          </a:p>
          <a:p>
            <a:r>
              <a:rPr lang="fr-FR" sz="2800" u="sng" dirty="0" smtClean="0">
                <a:solidFill>
                  <a:schemeClr val="tx1"/>
                </a:solidFill>
                <a:latin typeface="Comic Sans MS" pitchFamily="66" charset="0"/>
              </a:rPr>
              <a:t>- 4,5 </a:t>
            </a:r>
            <a:r>
              <a:rPr lang="fr-FR" sz="2800" dirty="0" smtClean="0">
                <a:solidFill>
                  <a:schemeClr val="tx1"/>
                </a:solidFill>
                <a:latin typeface="Comic Sans MS" pitchFamily="66" charset="0"/>
              </a:rPr>
              <a:t>points de décision.</a:t>
            </a:r>
            <a:endParaRPr lang="fr-FR" sz="2800" dirty="0">
              <a:solidFill>
                <a:schemeClr val="tx1"/>
              </a:solidFill>
              <a:latin typeface="Comic Sans MS" pitchFamily="66" charset="0"/>
            </a:endParaRPr>
          </a:p>
        </p:txBody>
      </p:sp>
      <p:sp>
        <p:nvSpPr>
          <p:cNvPr id="15" name="Pensées 14"/>
          <p:cNvSpPr/>
          <p:nvPr/>
        </p:nvSpPr>
        <p:spPr>
          <a:xfrm>
            <a:off x="143000" y="548680"/>
            <a:ext cx="9001000" cy="5805264"/>
          </a:xfrm>
          <a:prstGeom prst="cloudCallout">
            <a:avLst>
              <a:gd name="adj1" fmla="val -31103"/>
              <a:gd name="adj2" fmla="val 4599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b="1" u="sng" dirty="0" smtClean="0">
                <a:solidFill>
                  <a:schemeClr val="tx1"/>
                </a:solidFill>
                <a:latin typeface="Comic Sans MS" pitchFamily="66" charset="0"/>
              </a:rPr>
              <a:t>PRESSION TEMPORELLE: </a:t>
            </a:r>
          </a:p>
          <a:p>
            <a:endParaRPr lang="fr-FR" dirty="0" smtClean="0">
              <a:solidFill>
                <a:schemeClr val="tx1"/>
              </a:solidFill>
              <a:latin typeface="Comic Sans MS" pitchFamily="66" charset="0"/>
            </a:endParaRPr>
          </a:p>
          <a:p>
            <a:r>
              <a:rPr lang="fr-FR" i="1" dirty="0" smtClean="0">
                <a:solidFill>
                  <a:schemeClr val="tx1"/>
                </a:solidFill>
                <a:latin typeface="Comic Sans MS" pitchFamily="66" charset="0"/>
              </a:rPr>
              <a:t>. </a:t>
            </a:r>
            <a:r>
              <a:rPr lang="fr-FR" b="1" i="1" u="sng" dirty="0" smtClean="0">
                <a:solidFill>
                  <a:schemeClr val="tx1"/>
                </a:solidFill>
                <a:latin typeface="Comic Sans MS" pitchFamily="66" charset="0"/>
              </a:rPr>
              <a:t>RQ</a:t>
            </a:r>
            <a:r>
              <a:rPr lang="fr-FR" i="1" dirty="0" smtClean="0">
                <a:solidFill>
                  <a:schemeClr val="tx1"/>
                </a:solidFill>
                <a:latin typeface="Comic Sans MS" pitchFamily="66" charset="0"/>
              </a:rPr>
              <a:t>: faire évoluer la notion de vitesse. Elle doit devenir auto-référencée. Eviter la compétition, privilégier le fait de faire progresser sa propre réduction kilométrique.</a:t>
            </a:r>
          </a:p>
          <a:p>
            <a:pPr>
              <a:buFontTx/>
              <a:buChar char="-"/>
            </a:pPr>
            <a:r>
              <a:rPr lang="fr-FR" sz="2800" u="sng" dirty="0" smtClean="0">
                <a:solidFill>
                  <a:schemeClr val="tx1"/>
                </a:solidFill>
                <a:latin typeface="Comic Sans MS" pitchFamily="66" charset="0"/>
              </a:rPr>
              <a:t>Limite de temps </a:t>
            </a:r>
            <a:r>
              <a:rPr lang="fr-FR" sz="2800" dirty="0" smtClean="0">
                <a:solidFill>
                  <a:schemeClr val="tx1"/>
                </a:solidFill>
                <a:latin typeface="Comic Sans MS" pitchFamily="66" charset="0"/>
              </a:rPr>
              <a:t>à ne pas dépasser.</a:t>
            </a:r>
          </a:p>
          <a:p>
            <a:pPr>
              <a:buFontTx/>
              <a:buChar char="-"/>
            </a:pPr>
            <a:r>
              <a:rPr lang="fr-FR" sz="2800" dirty="0" smtClean="0">
                <a:solidFill>
                  <a:schemeClr val="tx1"/>
                </a:solidFill>
                <a:latin typeface="Comic Sans MS" pitchFamily="66" charset="0"/>
              </a:rPr>
              <a:t> </a:t>
            </a:r>
            <a:r>
              <a:rPr lang="fr-FR" sz="2800" u="sng" dirty="0" smtClean="0">
                <a:solidFill>
                  <a:schemeClr val="tx1"/>
                </a:solidFill>
                <a:latin typeface="Comic Sans MS" pitchFamily="66" charset="0"/>
              </a:rPr>
              <a:t>Réduction kilométrique</a:t>
            </a:r>
            <a:r>
              <a:rPr lang="fr-FR" sz="2800" dirty="0" smtClean="0">
                <a:solidFill>
                  <a:schemeClr val="tx1"/>
                </a:solidFill>
                <a:latin typeface="Comic Sans MS" pitchFamily="66" charset="0"/>
              </a:rPr>
              <a:t>.</a:t>
            </a:r>
            <a:endParaRPr lang="fr-FR" sz="2000" dirty="0">
              <a:solidFill>
                <a:schemeClr val="tx1"/>
              </a:solidFill>
              <a:latin typeface="Comic Sans MS" pitchFamily="66" charset="0"/>
            </a:endParaRPr>
          </a:p>
        </p:txBody>
      </p:sp>
      <p:sp>
        <p:nvSpPr>
          <p:cNvPr id="16" name="Pensées 15"/>
          <p:cNvSpPr/>
          <p:nvPr/>
        </p:nvSpPr>
        <p:spPr>
          <a:xfrm>
            <a:off x="647056" y="1196752"/>
            <a:ext cx="8496944" cy="4824536"/>
          </a:xfrm>
          <a:prstGeom prst="cloudCallout">
            <a:avLst>
              <a:gd name="adj1" fmla="val -31103"/>
              <a:gd name="adj2" fmla="val 4599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b="1" u="sng" dirty="0" smtClean="0">
                <a:solidFill>
                  <a:schemeClr val="tx1"/>
                </a:solidFill>
                <a:latin typeface="Comic Sans MS" pitchFamily="66" charset="0"/>
              </a:rPr>
              <a:t>MILIEU d’évolution: </a:t>
            </a:r>
          </a:p>
          <a:p>
            <a:endParaRPr lang="fr-FR" dirty="0" smtClean="0">
              <a:solidFill>
                <a:schemeClr val="tx1"/>
              </a:solidFill>
              <a:latin typeface="Comic Sans MS" pitchFamily="66" charset="0"/>
            </a:endParaRPr>
          </a:p>
          <a:p>
            <a:r>
              <a:rPr lang="fr-FR" sz="2800" dirty="0" smtClean="0">
                <a:solidFill>
                  <a:schemeClr val="tx1"/>
                </a:solidFill>
                <a:latin typeface="Comic Sans MS" pitchFamily="66" charset="0"/>
              </a:rPr>
              <a:t>- </a:t>
            </a:r>
            <a:r>
              <a:rPr lang="fr-FR" sz="2800" u="sng" smtClean="0">
                <a:solidFill>
                  <a:schemeClr val="tx1"/>
                </a:solidFill>
                <a:latin typeface="Comic Sans MS" pitchFamily="66" charset="0"/>
              </a:rPr>
              <a:t>Parc forestier; </a:t>
            </a:r>
            <a:r>
              <a:rPr lang="fr-FR" sz="2800" u="sng" dirty="0" smtClean="0">
                <a:solidFill>
                  <a:schemeClr val="tx1"/>
                </a:solidFill>
                <a:latin typeface="Comic Sans MS" pitchFamily="66" charset="0"/>
              </a:rPr>
              <a:t>forêt.</a:t>
            </a:r>
            <a:endParaRPr lang="fr-FR" sz="2800" dirty="0">
              <a:solidFill>
                <a:schemeClr val="tx1"/>
              </a:solidFill>
              <a:latin typeface="Comic Sans MS" pitchFamily="66" charset="0"/>
            </a:endParaRP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1+ppt_h/2"/>
                                          </p:val>
                                        </p:tav>
                                      </p:tavLst>
                                    </p:anim>
                                    <p:set>
                                      <p:cBhvr>
                                        <p:cTn id="38" dur="1" fill="hold">
                                          <p:stCondLst>
                                            <p:cond delay="499"/>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6"/>
                                        </p:tgtEl>
                                        <p:attrNameLst>
                                          <p:attrName>ppt_x</p:attrName>
                                        </p:attrNameLst>
                                      </p:cBhvr>
                                      <p:tavLst>
                                        <p:tav tm="0">
                                          <p:val>
                                            <p:strVal val="ppt_x"/>
                                          </p:val>
                                        </p:tav>
                                        <p:tav tm="100000">
                                          <p:val>
                                            <p:strVal val="ppt_x"/>
                                          </p:val>
                                        </p:tav>
                                      </p:tavLst>
                                    </p:anim>
                                    <p:anim calcmode="lin" valueType="num">
                                      <p:cBhvr additive="base">
                                        <p:cTn id="49" dur="500"/>
                                        <p:tgtEl>
                                          <p:spTgt spid="16"/>
                                        </p:tgtEl>
                                        <p:attrNameLst>
                                          <p:attrName>ppt_y</p:attrName>
                                        </p:attrNameLst>
                                      </p:cBhvr>
                                      <p:tavLst>
                                        <p:tav tm="0">
                                          <p:val>
                                            <p:strVal val="ppt_y"/>
                                          </p:val>
                                        </p:tav>
                                        <p:tav tm="100000">
                                          <p:val>
                                            <p:strVal val="1+ppt_h/2"/>
                                          </p:val>
                                        </p:tav>
                                      </p:tavLst>
                                    </p:anim>
                                    <p:set>
                                      <p:cBhvr>
                                        <p:cTn id="5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126" name="AutoShape 6"/>
          <p:cNvSpPr>
            <a:spLocks noChangeArrowheads="1"/>
          </p:cNvSpPr>
          <p:nvPr/>
        </p:nvSpPr>
        <p:spPr bwMode="auto">
          <a:xfrm>
            <a:off x="2843808" y="764704"/>
            <a:ext cx="724024" cy="375816"/>
          </a:xfrm>
          <a:prstGeom prst="rightArrow">
            <a:avLst>
              <a:gd name="adj1" fmla="val 50000"/>
              <a:gd name="adj2" fmla="val 94736"/>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 name="ZoneTexte 6"/>
          <p:cNvSpPr txBox="1"/>
          <p:nvPr/>
        </p:nvSpPr>
        <p:spPr>
          <a:xfrm>
            <a:off x="3923928" y="332656"/>
            <a:ext cx="4752528" cy="1446550"/>
          </a:xfrm>
          <a:prstGeom prst="rect">
            <a:avLst/>
          </a:prstGeom>
          <a:noFill/>
        </p:spPr>
        <p:txBody>
          <a:bodyPr wrap="square" rtlCol="0">
            <a:spAutoFit/>
          </a:bodyPr>
          <a:lstStyle/>
          <a:p>
            <a:r>
              <a:rPr lang="fr-FR" sz="4400" b="1" i="1" dirty="0" smtClean="0">
                <a:solidFill>
                  <a:srgbClr val="FF0000"/>
                </a:solidFill>
                <a:latin typeface="Comic Sans MS" pitchFamily="66" charset="0"/>
              </a:rPr>
              <a:t>Quelles</a:t>
            </a:r>
            <a:r>
              <a:rPr lang="fr-FR" sz="6000" b="1" i="1" dirty="0" smtClean="0">
                <a:solidFill>
                  <a:srgbClr val="FF0000"/>
                </a:solidFill>
                <a:latin typeface="Comic Sans MS" pitchFamily="66" charset="0"/>
              </a:rPr>
              <a:t> </a:t>
            </a:r>
            <a:r>
              <a:rPr lang="fr-FR" sz="8800" b="1" i="1" u="sng" dirty="0" smtClean="0">
                <a:solidFill>
                  <a:srgbClr val="FF0000"/>
                </a:solidFill>
                <a:latin typeface="Comic Sans MS" pitchFamily="66" charset="0"/>
              </a:rPr>
              <a:t>SA?</a:t>
            </a:r>
            <a:endParaRPr lang="fr-FR" sz="8800" b="1" i="1" u="sng" dirty="0">
              <a:solidFill>
                <a:srgbClr val="FF0000"/>
              </a:solidFill>
              <a:latin typeface="Comic Sans MS" pitchFamily="66" charset="0"/>
            </a:endParaRPr>
          </a:p>
        </p:txBody>
      </p:sp>
      <p:sp>
        <p:nvSpPr>
          <p:cNvPr id="9" name="Explosion 2 8"/>
          <p:cNvSpPr/>
          <p:nvPr/>
        </p:nvSpPr>
        <p:spPr>
          <a:xfrm>
            <a:off x="0" y="1916832"/>
            <a:ext cx="8496944" cy="508518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chemeClr val="accent2">
                    <a:lumMod val="75000"/>
                  </a:schemeClr>
                </a:solidFill>
                <a:latin typeface="Constantia" pitchFamily="18" charset="0"/>
              </a:rPr>
              <a:t>Parcours en CIRCUIT</a:t>
            </a:r>
            <a:endParaRPr lang="fr-FR" sz="4800" b="1" i="1" dirty="0">
              <a:solidFill>
                <a:schemeClr val="accent2">
                  <a:lumMod val="75000"/>
                </a:schemeClr>
              </a:solidFill>
              <a:latin typeface="Constantia" pitchFamily="18" charset="0"/>
            </a:endParaRPr>
          </a:p>
        </p:txBody>
      </p:sp>
      <p:sp>
        <p:nvSpPr>
          <p:cNvPr id="8" name="Explosion 2 7"/>
          <p:cNvSpPr/>
          <p:nvPr/>
        </p:nvSpPr>
        <p:spPr>
          <a:xfrm>
            <a:off x="152400" y="2069232"/>
            <a:ext cx="8496944" cy="508518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chemeClr val="accent2">
                    <a:lumMod val="75000"/>
                  </a:schemeClr>
                </a:solidFill>
                <a:latin typeface="Constantia" pitchFamily="18" charset="0"/>
              </a:rPr>
              <a:t>CARTE A THEME « RELIEF »</a:t>
            </a:r>
            <a:endParaRPr lang="fr-FR" sz="4800" b="1" i="1" dirty="0">
              <a:solidFill>
                <a:schemeClr val="accent2">
                  <a:lumMod val="75000"/>
                </a:schemeClr>
              </a:solidFill>
              <a:latin typeface="Constantia" pitchFamily="18" charset="0"/>
            </a:endParaRPr>
          </a:p>
        </p:txBody>
      </p:sp>
      <p:sp>
        <p:nvSpPr>
          <p:cNvPr id="10" name="Explosion 2 9"/>
          <p:cNvSpPr/>
          <p:nvPr/>
        </p:nvSpPr>
        <p:spPr>
          <a:xfrm>
            <a:off x="0" y="2221632"/>
            <a:ext cx="8801744" cy="508518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chemeClr val="accent2">
                    <a:lumMod val="75000"/>
                  </a:schemeClr>
                </a:solidFill>
                <a:latin typeface="Constantia" pitchFamily="18" charset="0"/>
              </a:rPr>
              <a:t>ITINERAIRE RELIEF</a:t>
            </a:r>
            <a:endParaRPr lang="fr-FR" sz="4800" b="1" i="1" dirty="0">
              <a:solidFill>
                <a:schemeClr val="accent2">
                  <a:lumMod val="75000"/>
                </a:schemeClr>
              </a:solidFill>
              <a:latin typeface="Constantia" pitchFamily="18" charset="0"/>
            </a:endParaRPr>
          </a:p>
        </p:txBody>
      </p:sp>
      <p:sp>
        <p:nvSpPr>
          <p:cNvPr id="11" name="Explosion 2 10"/>
          <p:cNvSpPr/>
          <p:nvPr/>
        </p:nvSpPr>
        <p:spPr>
          <a:xfrm>
            <a:off x="179512" y="2132856"/>
            <a:ext cx="8496944" cy="5085184"/>
          </a:xfrm>
          <a:prstGeom prst="irregularSeal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chemeClr val="accent4">
                    <a:lumMod val="75000"/>
                  </a:schemeClr>
                </a:solidFill>
                <a:latin typeface="Constantia" pitchFamily="18" charset="0"/>
              </a:rPr>
              <a:t>COURSE au SCORE par EQUIPE</a:t>
            </a:r>
            <a:endParaRPr lang="fr-FR" sz="4800" b="1" i="1" dirty="0">
              <a:solidFill>
                <a:schemeClr val="accent4">
                  <a:lumMod val="75000"/>
                </a:schemeClr>
              </a:solidFill>
              <a:latin typeface="Constantia" pitchFamily="18" charset="0"/>
            </a:endParaRPr>
          </a:p>
        </p:txBody>
      </p:sp>
      <p:sp>
        <p:nvSpPr>
          <p:cNvPr id="12" name="Explosion 2 11"/>
          <p:cNvSpPr/>
          <p:nvPr/>
        </p:nvSpPr>
        <p:spPr>
          <a:xfrm>
            <a:off x="331912" y="2285256"/>
            <a:ext cx="8496944" cy="5085184"/>
          </a:xfrm>
          <a:prstGeom prst="irregularSeal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chemeClr val="accent4">
                    <a:lumMod val="75000"/>
                  </a:schemeClr>
                </a:solidFill>
                <a:latin typeface="Constantia" pitchFamily="18" charset="0"/>
              </a:rPr>
              <a:t>La CIBLE RK</a:t>
            </a:r>
            <a:endParaRPr lang="fr-FR" sz="4800" b="1" i="1" dirty="0">
              <a:solidFill>
                <a:schemeClr val="accent4">
                  <a:lumMod val="75000"/>
                </a:schemeClr>
              </a:solidFill>
              <a:latin typeface="Constantia" pitchFamily="18" charset="0"/>
            </a:endParaRPr>
          </a:p>
        </p:txBody>
      </p:sp>
      <p:graphicFrame>
        <p:nvGraphicFramePr>
          <p:cNvPr id="13" name="Tableau 12"/>
          <p:cNvGraphicFramePr>
            <a:graphicFrameLocks noGrp="1"/>
          </p:cNvGraphicFramePr>
          <p:nvPr/>
        </p:nvGraphicFramePr>
        <p:xfrm>
          <a:off x="179512" y="188640"/>
          <a:ext cx="2808312" cy="1951830"/>
        </p:xfrm>
        <a:graphic>
          <a:graphicData uri="http://schemas.openxmlformats.org/drawingml/2006/table">
            <a:tbl>
              <a:tblPr firstRow="1" bandRow="1">
                <a:tableStyleId>{5C22544A-7EE6-4342-B048-85BDC9FD1C3A}</a:tableStyleId>
              </a:tblPr>
              <a:tblGrid>
                <a:gridCol w="2808312"/>
              </a:tblGrid>
              <a:tr h="390268">
                <a:tc>
                  <a:txBody>
                    <a:bodyPr/>
                    <a:lstStyle/>
                    <a:p>
                      <a:r>
                        <a:rPr lang="fr-FR" sz="1200" u="sng" dirty="0" smtClean="0">
                          <a:solidFill>
                            <a:srgbClr val="0070C0"/>
                          </a:solidFill>
                          <a:latin typeface="Comic Sans MS" pitchFamily="66" charset="0"/>
                        </a:rPr>
                        <a:t>      Donc OBJECTIFS:</a:t>
                      </a:r>
                      <a:endParaRPr lang="fr-FR" sz="1200" u="sng" dirty="0">
                        <a:solidFill>
                          <a:srgbClr val="0070C0"/>
                        </a:solidFill>
                        <a:latin typeface="Comic Sans MS" pitchFamily="66" charset="0"/>
                      </a:endParaRPr>
                    </a:p>
                  </a:txBody>
                  <a:tcPr>
                    <a:solidFill>
                      <a:schemeClr val="tx2">
                        <a:lumMod val="20000"/>
                        <a:lumOff val="80000"/>
                      </a:schemeClr>
                    </a:solidFill>
                  </a:tcPr>
                </a:tc>
              </a:tr>
              <a:tr h="1561562">
                <a:tc>
                  <a:txBody>
                    <a:bodyPr/>
                    <a:lstStyle/>
                    <a:p>
                      <a:pPr>
                        <a:buFont typeface="Wingdings" pitchFamily="2" charset="2"/>
                        <a:buChar char="Ø"/>
                      </a:pPr>
                      <a:r>
                        <a:rPr lang="fr-FR" sz="1200" u="sng" dirty="0" smtClean="0">
                          <a:latin typeface="Comic Sans MS" pitchFamily="66" charset="0"/>
                        </a:rPr>
                        <a:t>MOTEUR: </a:t>
                      </a:r>
                      <a:r>
                        <a:rPr lang="fr-FR" sz="1200" u="none" dirty="0" smtClean="0">
                          <a:latin typeface="Comic Sans MS" pitchFamily="66" charset="0"/>
                        </a:rPr>
                        <a:t>Tendre les trajectoires et être encore plus précis grâce aux </a:t>
                      </a:r>
                      <a:r>
                        <a:rPr lang="fr-FR" sz="1200" b="1" u="sng" dirty="0" smtClean="0">
                          <a:latin typeface="Comic Sans MS" pitchFamily="66" charset="0"/>
                        </a:rPr>
                        <a:t>éléments de reliefs</a:t>
                      </a:r>
                      <a:r>
                        <a:rPr lang="fr-FR" sz="1200" u="none" dirty="0" smtClean="0">
                          <a:latin typeface="Comic Sans MS" pitchFamily="66" charset="0"/>
                        </a:rPr>
                        <a:t>.</a:t>
                      </a:r>
                      <a:endParaRPr lang="fr-FR" sz="1200" baseline="0" dirty="0" smtClean="0">
                        <a:latin typeface="Comic Sans MS" pitchFamily="66" charset="0"/>
                      </a:endParaRPr>
                    </a:p>
                    <a:p>
                      <a:pPr>
                        <a:buFont typeface="Wingdings" pitchFamily="2" charset="2"/>
                        <a:buChar char="Ø"/>
                      </a:pPr>
                      <a:r>
                        <a:rPr lang="fr-FR" sz="1200" u="sng" baseline="0" dirty="0" smtClean="0">
                          <a:latin typeface="Comic Sans MS" pitchFamily="66" charset="0"/>
                        </a:rPr>
                        <a:t>METHODO &amp; SOC</a:t>
                      </a:r>
                      <a:r>
                        <a:rPr lang="fr-FR" sz="1200" baseline="0" dirty="0" smtClean="0">
                          <a:latin typeface="Comic Sans MS" pitchFamily="66" charset="0"/>
                        </a:rPr>
                        <a:t>: Mettre en place un projet de déplacement de poste en poste pour être encore plus rapide. Choisir entre plusieurs itinéraires pour être plus rapide.</a:t>
                      </a:r>
                      <a:endParaRPr lang="fr-FR" sz="1200" dirty="0">
                        <a:latin typeface="Comic Sans MS" pitchFamily="66" charset="0"/>
                      </a:endParaRPr>
                    </a:p>
                  </a:txBody>
                  <a:tcPr>
                    <a:solidFill>
                      <a:schemeClr val="tx2">
                        <a:lumMod val="20000"/>
                        <a:lumOff val="80000"/>
                      </a:schemeClr>
                    </a:solidFill>
                  </a:tcPr>
                </a:tc>
              </a:tr>
            </a:tbl>
          </a:graphicData>
        </a:graphic>
      </p:graphicFrame>
      <p:pic>
        <p:nvPicPr>
          <p:cNvPr id="16" name="Picture 1" descr="C:\Users\sev\AppData\Local\Microsoft\Windows\Temporary Internet Files\Content.IE5\70L5I441\MC900432670[1].png"/>
          <p:cNvPicPr>
            <a:picLocks noChangeAspect="1" noChangeArrowheads="1"/>
          </p:cNvPicPr>
          <p:nvPr/>
        </p:nvPicPr>
        <p:blipFill>
          <a:blip r:embed="rId3" cstate="print"/>
          <a:srcRect/>
          <a:stretch>
            <a:fillRect/>
          </a:stretch>
        </p:blipFill>
        <p:spPr bwMode="auto">
          <a:xfrm>
            <a:off x="251520" y="116632"/>
            <a:ext cx="288032" cy="288032"/>
          </a:xfrm>
          <a:prstGeom prst="rect">
            <a:avLst/>
          </a:prstGeom>
          <a:noFill/>
        </p:spPr>
      </p:pic>
      <p:pic>
        <p:nvPicPr>
          <p:cNvPr id="14" name="Picture 2" descr="C:\Users\sev\AppData\Local\Microsoft\Windows\Temporary Internet Files\Content.IE5\70L5I441\MC900432628[1].png"/>
          <p:cNvPicPr>
            <a:picLocks noChangeAspect="1" noChangeArrowheads="1"/>
          </p:cNvPicPr>
          <p:nvPr/>
        </p:nvPicPr>
        <p:blipFill>
          <a:blip r:embed="rId4" cstate="print"/>
          <a:srcRect/>
          <a:stretch>
            <a:fillRect/>
          </a:stretch>
        </p:blipFill>
        <p:spPr bwMode="auto">
          <a:xfrm>
            <a:off x="4788024" y="2636912"/>
            <a:ext cx="1368152" cy="1368152"/>
          </a:xfrm>
          <a:prstGeom prst="rect">
            <a:avLst/>
          </a:prstGeom>
          <a:noFill/>
        </p:spPr>
      </p:pic>
      <p:pic>
        <p:nvPicPr>
          <p:cNvPr id="15" name="Picture 2" descr="C:\Users\sev\AppData\Local\Microsoft\Windows\Temporary Internet Files\Content.IE5\70L5I441\MC900432628[1].png"/>
          <p:cNvPicPr>
            <a:picLocks noChangeAspect="1" noChangeArrowheads="1"/>
          </p:cNvPicPr>
          <p:nvPr/>
        </p:nvPicPr>
        <p:blipFill>
          <a:blip r:embed="rId4" cstate="print"/>
          <a:srcRect/>
          <a:stretch>
            <a:fillRect/>
          </a:stretch>
        </p:blipFill>
        <p:spPr bwMode="auto">
          <a:xfrm>
            <a:off x="2195736" y="5013176"/>
            <a:ext cx="1368152" cy="1368152"/>
          </a:xfrm>
          <a:prstGeom prst="rect">
            <a:avLst/>
          </a:prstGeom>
          <a:noFill/>
        </p:spPr>
      </p:pic>
      <p:sp>
        <p:nvSpPr>
          <p:cNvPr id="17" name="Explosion 2 16"/>
          <p:cNvSpPr/>
          <p:nvPr/>
        </p:nvSpPr>
        <p:spPr>
          <a:xfrm>
            <a:off x="-396552" y="-603448"/>
            <a:ext cx="11953328" cy="7920880"/>
          </a:xfrm>
          <a:prstGeom prst="irregularSeal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i="1" dirty="0" smtClean="0">
                <a:solidFill>
                  <a:srgbClr val="7030A0"/>
                </a:solidFill>
                <a:latin typeface="Constantia" pitchFamily="18" charset="0"/>
              </a:rPr>
              <a:t>+  situation de </a:t>
            </a:r>
            <a:r>
              <a:rPr lang="fr-FR" sz="4000" b="1" i="1" u="sng" dirty="0" smtClean="0">
                <a:solidFill>
                  <a:srgbClr val="7030A0"/>
                </a:solidFill>
                <a:latin typeface="Constantia" pitchFamily="18" charset="0"/>
              </a:rPr>
              <a:t>compétition-par rapport à soi-même </a:t>
            </a:r>
            <a:r>
              <a:rPr lang="fr-FR" sz="2000" b="1" i="1" dirty="0" smtClean="0">
                <a:solidFill>
                  <a:srgbClr val="7030A0"/>
                </a:solidFill>
                <a:latin typeface="Constantia" pitchFamily="18" charset="0"/>
              </a:rPr>
              <a:t>comme: </a:t>
            </a:r>
            <a:r>
              <a:rPr lang="fr-FR" sz="4000" b="1" i="1" dirty="0" smtClean="0">
                <a:solidFill>
                  <a:srgbClr val="7030A0"/>
                </a:solidFill>
                <a:latin typeface="Constantia" pitchFamily="18" charset="0"/>
              </a:rPr>
              <a:t>les TEMPS SCRATCH</a:t>
            </a:r>
          </a:p>
          <a:p>
            <a:pPr algn="ctr"/>
            <a:r>
              <a:rPr lang="fr-FR" sz="2000" b="1" i="1" dirty="0" smtClean="0">
                <a:solidFill>
                  <a:srgbClr val="7030A0"/>
                </a:solidFill>
                <a:latin typeface="Constantia" pitchFamily="18" charset="0"/>
              </a:rPr>
              <a:t>(</a:t>
            </a:r>
            <a:r>
              <a:rPr lang="fr-FR" sz="2000" b="1" i="1" dirty="0" err="1" smtClean="0">
                <a:solidFill>
                  <a:srgbClr val="7030A0"/>
                </a:solidFill>
                <a:latin typeface="Constantia" pitchFamily="18" charset="0"/>
              </a:rPr>
              <a:t>Cf</a:t>
            </a:r>
            <a:r>
              <a:rPr lang="fr-FR" sz="2000" b="1" i="1" dirty="0" smtClean="0">
                <a:solidFill>
                  <a:srgbClr val="7030A0"/>
                </a:solidFill>
                <a:latin typeface="Constantia" pitchFamily="18" charset="0"/>
              </a:rPr>
              <a:t> plus loin)</a:t>
            </a:r>
            <a:endParaRPr lang="fr-FR" sz="2000" b="1" dirty="0" smtClean="0">
              <a:solidFill>
                <a:srgbClr val="7030A0"/>
              </a:solidFill>
              <a:latin typeface="Constantia" pitchFamily="18" charset="0"/>
            </a:endParaRPr>
          </a:p>
        </p:txBody>
      </p:sp>
      <p:pic>
        <p:nvPicPr>
          <p:cNvPr id="18" name="Picture 2" descr="C:\Users\sev\AppData\Local\Microsoft\Windows\Temporary Internet Files\Content.IE5\70L5I441\MC900432628[1].png"/>
          <p:cNvPicPr>
            <a:picLocks noChangeAspect="1" noChangeArrowheads="1"/>
          </p:cNvPicPr>
          <p:nvPr/>
        </p:nvPicPr>
        <p:blipFill>
          <a:blip r:embed="rId4" cstate="print"/>
          <a:srcRect/>
          <a:stretch>
            <a:fillRect/>
          </a:stretch>
        </p:blipFill>
        <p:spPr bwMode="auto">
          <a:xfrm>
            <a:off x="2555776" y="4725144"/>
            <a:ext cx="1070849" cy="1070849"/>
          </a:xfrm>
          <a:prstGeom prst="rect">
            <a:avLst/>
          </a:prstGeom>
          <a:noFill/>
        </p:spPr>
      </p:pic>
      <p:sp>
        <p:nvSpPr>
          <p:cNvPr id="19" name="Explosion 2 18"/>
          <p:cNvSpPr/>
          <p:nvPr/>
        </p:nvSpPr>
        <p:spPr>
          <a:xfrm>
            <a:off x="152400" y="2069232"/>
            <a:ext cx="11332368" cy="508518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chemeClr val="accent2">
                    <a:lumMod val="75000"/>
                  </a:schemeClr>
                </a:solidFill>
                <a:latin typeface="Constantia" pitchFamily="18" charset="0"/>
              </a:rPr>
              <a:t>SUIVI </a:t>
            </a:r>
            <a:r>
              <a:rPr lang="fr-FR" sz="4800" b="1" i="1" smtClean="0">
                <a:solidFill>
                  <a:schemeClr val="accent2">
                    <a:lumMod val="75000"/>
                  </a:schemeClr>
                </a:solidFill>
                <a:latin typeface="Constantia" pitchFamily="18" charset="0"/>
              </a:rPr>
              <a:t>d’ITINERAIRE relief</a:t>
            </a:r>
            <a:endParaRPr lang="fr-FR" sz="4800" b="1" i="1" dirty="0">
              <a:solidFill>
                <a:schemeClr val="accent2">
                  <a:lumMod val="75000"/>
                </a:schemeClr>
              </a:solidFill>
              <a:latin typeface="Constantia" pitchFamily="18" charset="0"/>
            </a:endParaRPr>
          </a:p>
        </p:txBody>
      </p:sp>
      <p:sp>
        <p:nvSpPr>
          <p:cNvPr id="20" name="Explosion 2 19"/>
          <p:cNvSpPr/>
          <p:nvPr/>
        </p:nvSpPr>
        <p:spPr>
          <a:xfrm>
            <a:off x="304800" y="2221632"/>
            <a:ext cx="11332368" cy="508518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chemeClr val="accent2">
                    <a:lumMod val="75000"/>
                  </a:schemeClr>
                </a:solidFill>
                <a:latin typeface="Constantia" pitchFamily="18" charset="0"/>
              </a:rPr>
              <a:t>GPS </a:t>
            </a:r>
          </a:p>
          <a:p>
            <a:pPr algn="ctr"/>
            <a:r>
              <a:rPr lang="fr-FR" sz="4800" b="1" i="1" dirty="0" smtClean="0">
                <a:solidFill>
                  <a:schemeClr val="accent2">
                    <a:lumMod val="75000"/>
                  </a:schemeClr>
                </a:solidFill>
                <a:latin typeface="Constantia" pitchFamily="18" charset="0"/>
              </a:rPr>
              <a:t>« tout-terrain »</a:t>
            </a:r>
            <a:endParaRPr lang="fr-FR" sz="4800" b="1" i="1" dirty="0">
              <a:solidFill>
                <a:schemeClr val="accent2">
                  <a:lumMod val="75000"/>
                </a:schemeClr>
              </a:solidFill>
              <a:latin typeface="Constantia" pitchFamily="18" charset="0"/>
            </a:endParaRPr>
          </a:p>
        </p:txBody>
      </p:sp>
      <p:sp>
        <p:nvSpPr>
          <p:cNvPr id="21" name="Explosion 2 20"/>
          <p:cNvSpPr/>
          <p:nvPr/>
        </p:nvSpPr>
        <p:spPr>
          <a:xfrm>
            <a:off x="457200" y="2374032"/>
            <a:ext cx="11332368" cy="508518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chemeClr val="accent2">
                    <a:lumMod val="75000"/>
                  </a:schemeClr>
                </a:solidFill>
                <a:latin typeface="Constantia" pitchFamily="18" charset="0"/>
              </a:rPr>
              <a:t>Jeu des erreurs</a:t>
            </a:r>
            <a:endParaRPr lang="fr-FR" sz="4800" b="1" i="1" dirty="0">
              <a:solidFill>
                <a:schemeClr val="accent2">
                  <a:lumMod val="75000"/>
                </a:schemeClr>
              </a:solidFill>
              <a:latin typeface="Constantia" pitchFamily="18" charset="0"/>
            </a:endParaRP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9"/>
                                        </p:tgtEl>
                                        <p:attrNameLst>
                                          <p:attrName>ppt_x</p:attrName>
                                        </p:attrNameLst>
                                      </p:cBhvr>
                                      <p:tavLst>
                                        <p:tav tm="0">
                                          <p:val>
                                            <p:strVal val="ppt_x"/>
                                          </p:val>
                                        </p:tav>
                                        <p:tav tm="100000">
                                          <p:val>
                                            <p:strVal val="ppt_x"/>
                                          </p:val>
                                        </p:tav>
                                      </p:tavLst>
                                    </p:anim>
                                    <p:anim calcmode="lin" valueType="num">
                                      <p:cBhvr additive="base">
                                        <p:cTn id="13" dur="500"/>
                                        <p:tgtEl>
                                          <p:spTgt spid="9"/>
                                        </p:tgtEl>
                                        <p:attrNameLst>
                                          <p:attrName>ppt_y</p:attrName>
                                        </p:attrNameLst>
                                      </p:cBhvr>
                                      <p:tavLst>
                                        <p:tav tm="0">
                                          <p:val>
                                            <p:strVal val="ppt_y"/>
                                          </p:val>
                                        </p:tav>
                                        <p:tav tm="100000">
                                          <p:val>
                                            <p:strVal val="1+ppt_h/2"/>
                                          </p:val>
                                        </p:tav>
                                      </p:tavLst>
                                    </p:anim>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1"/>
                                        </p:tgtEl>
                                        <p:attrNameLst>
                                          <p:attrName>ppt_x</p:attrName>
                                        </p:attrNameLst>
                                      </p:cBhvr>
                                      <p:tavLst>
                                        <p:tav tm="0">
                                          <p:val>
                                            <p:strVal val="ppt_x"/>
                                          </p:val>
                                        </p:tav>
                                        <p:tav tm="100000">
                                          <p:val>
                                            <p:strVal val="ppt_x"/>
                                          </p:val>
                                        </p:tav>
                                      </p:tavLst>
                                    </p:anim>
                                    <p:anim calcmode="lin" valueType="num">
                                      <p:cBhvr additive="base">
                                        <p:cTn id="25" dur="500"/>
                                        <p:tgtEl>
                                          <p:spTgt spid="21"/>
                                        </p:tgtEl>
                                        <p:attrNameLst>
                                          <p:attrName>ppt_y</p:attrName>
                                        </p:attrNameLst>
                                      </p:cBhvr>
                                      <p:tavLst>
                                        <p:tav tm="0">
                                          <p:val>
                                            <p:strVal val="ppt_y"/>
                                          </p:val>
                                        </p:tav>
                                        <p:tav tm="100000">
                                          <p:val>
                                            <p:strVal val="1+ppt_h/2"/>
                                          </p:val>
                                        </p:tav>
                                      </p:tavLst>
                                    </p:anim>
                                    <p:set>
                                      <p:cBhvr>
                                        <p:cTn id="26" dur="1" fill="hold">
                                          <p:stCondLst>
                                            <p:cond delay="499"/>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0"/>
                                        </p:tgtEl>
                                        <p:attrNameLst>
                                          <p:attrName>ppt_x</p:attrName>
                                        </p:attrNameLst>
                                      </p:cBhvr>
                                      <p:tavLst>
                                        <p:tav tm="0">
                                          <p:val>
                                            <p:strVal val="ppt_x"/>
                                          </p:val>
                                        </p:tav>
                                        <p:tav tm="100000">
                                          <p:val>
                                            <p:strVal val="ppt_x"/>
                                          </p:val>
                                        </p:tav>
                                      </p:tavLst>
                                    </p:anim>
                                    <p:anim calcmode="lin" valueType="num">
                                      <p:cBhvr additive="base">
                                        <p:cTn id="49" dur="500"/>
                                        <p:tgtEl>
                                          <p:spTgt spid="10"/>
                                        </p:tgtEl>
                                        <p:attrNameLst>
                                          <p:attrName>ppt_y</p:attrName>
                                        </p:attrNameLst>
                                      </p:cBhvr>
                                      <p:tavLst>
                                        <p:tav tm="0">
                                          <p:val>
                                            <p:strVal val="ppt_y"/>
                                          </p:val>
                                        </p:tav>
                                        <p:tav tm="100000">
                                          <p:val>
                                            <p:strVal val="1+ppt_h/2"/>
                                          </p:val>
                                        </p:tav>
                                      </p:tavLst>
                                    </p:anim>
                                    <p:set>
                                      <p:cBhvr>
                                        <p:cTn id="50" dur="1" fill="hold">
                                          <p:stCondLst>
                                            <p:cond delay="499"/>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19"/>
                                        </p:tgtEl>
                                        <p:attrNameLst>
                                          <p:attrName>ppt_x</p:attrName>
                                        </p:attrNameLst>
                                      </p:cBhvr>
                                      <p:tavLst>
                                        <p:tav tm="0">
                                          <p:val>
                                            <p:strVal val="ppt_x"/>
                                          </p:val>
                                        </p:tav>
                                        <p:tav tm="100000">
                                          <p:val>
                                            <p:strVal val="ppt_x"/>
                                          </p:val>
                                        </p:tav>
                                      </p:tavLst>
                                    </p:anim>
                                    <p:anim calcmode="lin" valueType="num">
                                      <p:cBhvr additive="base">
                                        <p:cTn id="61" dur="500"/>
                                        <p:tgtEl>
                                          <p:spTgt spid="19"/>
                                        </p:tgtEl>
                                        <p:attrNameLst>
                                          <p:attrName>ppt_y</p:attrName>
                                        </p:attrNameLst>
                                      </p:cBhvr>
                                      <p:tavLst>
                                        <p:tav tm="0">
                                          <p:val>
                                            <p:strVal val="ppt_y"/>
                                          </p:val>
                                        </p:tav>
                                        <p:tav tm="100000">
                                          <p:val>
                                            <p:strVal val="1+ppt_h/2"/>
                                          </p:val>
                                        </p:tav>
                                      </p:tavLst>
                                    </p:anim>
                                    <p:set>
                                      <p:cBhvr>
                                        <p:cTn id="62" dur="1" fill="hold">
                                          <p:stCondLst>
                                            <p:cond delay="499"/>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20"/>
                                        </p:tgtEl>
                                        <p:attrNameLst>
                                          <p:attrName>ppt_x</p:attrName>
                                        </p:attrNameLst>
                                      </p:cBhvr>
                                      <p:tavLst>
                                        <p:tav tm="0">
                                          <p:val>
                                            <p:strVal val="ppt_x"/>
                                          </p:val>
                                        </p:tav>
                                        <p:tav tm="100000">
                                          <p:val>
                                            <p:strVal val="ppt_x"/>
                                          </p:val>
                                        </p:tav>
                                      </p:tavLst>
                                    </p:anim>
                                    <p:anim calcmode="lin" valueType="num">
                                      <p:cBhvr additive="base">
                                        <p:cTn id="73" dur="500"/>
                                        <p:tgtEl>
                                          <p:spTgt spid="20"/>
                                        </p:tgtEl>
                                        <p:attrNameLst>
                                          <p:attrName>ppt_y</p:attrName>
                                        </p:attrNameLst>
                                      </p:cBhvr>
                                      <p:tavLst>
                                        <p:tav tm="0">
                                          <p:val>
                                            <p:strVal val="ppt_y"/>
                                          </p:val>
                                        </p:tav>
                                        <p:tav tm="100000">
                                          <p:val>
                                            <p:strVal val="1+ppt_h/2"/>
                                          </p:val>
                                        </p:tav>
                                      </p:tavLst>
                                    </p:anim>
                                    <p:set>
                                      <p:cBhvr>
                                        <p:cTn id="74" dur="1" fill="hold">
                                          <p:stCondLst>
                                            <p:cond delay="499"/>
                                          </p:stCondLst>
                                        </p:cTn>
                                        <p:tgtEl>
                                          <p:spTgt spid="2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additive="base">
                                        <p:cTn id="79" dur="500" fill="hold"/>
                                        <p:tgtEl>
                                          <p:spTgt spid="11"/>
                                        </p:tgtEl>
                                        <p:attrNameLst>
                                          <p:attrName>ppt_x</p:attrName>
                                        </p:attrNameLst>
                                      </p:cBhvr>
                                      <p:tavLst>
                                        <p:tav tm="0">
                                          <p:val>
                                            <p:strVal val="#ppt_x"/>
                                          </p:val>
                                        </p:tav>
                                        <p:tav tm="100000">
                                          <p:val>
                                            <p:strVal val="#ppt_x"/>
                                          </p:val>
                                        </p:tav>
                                      </p:tavLst>
                                    </p:anim>
                                    <p:anim calcmode="lin" valueType="num">
                                      <p:cBhvr additive="base">
                                        <p:cTn id="80" dur="500" fill="hold"/>
                                        <p:tgtEl>
                                          <p:spTgt spid="11"/>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4"/>
                                        </p:tgtEl>
                                        <p:attrNameLst>
                                          <p:attrName>style.visibility</p:attrName>
                                        </p:attrNameLst>
                                      </p:cBhvr>
                                      <p:to>
                                        <p:strVal val="visible"/>
                                      </p:to>
                                    </p:set>
                                    <p:anim calcmode="lin" valueType="num">
                                      <p:cBhvr additive="base">
                                        <p:cTn id="83" dur="500" fill="hold"/>
                                        <p:tgtEl>
                                          <p:spTgt spid="14"/>
                                        </p:tgtEl>
                                        <p:attrNameLst>
                                          <p:attrName>ppt_x</p:attrName>
                                        </p:attrNameLst>
                                      </p:cBhvr>
                                      <p:tavLst>
                                        <p:tav tm="0">
                                          <p:val>
                                            <p:strVal val="#ppt_x"/>
                                          </p:val>
                                        </p:tav>
                                        <p:tav tm="100000">
                                          <p:val>
                                            <p:strVal val="#ppt_x"/>
                                          </p:val>
                                        </p:tav>
                                      </p:tavLst>
                                    </p:anim>
                                    <p:anim calcmode="lin" valueType="num">
                                      <p:cBhvr additive="base">
                                        <p:cTn id="8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grpId="1" nodeType="clickEffect">
                                  <p:stCondLst>
                                    <p:cond delay="0"/>
                                  </p:stCondLst>
                                  <p:childTnLst>
                                    <p:anim calcmode="lin" valueType="num">
                                      <p:cBhvr additive="base">
                                        <p:cTn id="88" dur="500"/>
                                        <p:tgtEl>
                                          <p:spTgt spid="11"/>
                                        </p:tgtEl>
                                        <p:attrNameLst>
                                          <p:attrName>ppt_x</p:attrName>
                                        </p:attrNameLst>
                                      </p:cBhvr>
                                      <p:tavLst>
                                        <p:tav tm="0">
                                          <p:val>
                                            <p:strVal val="ppt_x"/>
                                          </p:val>
                                        </p:tav>
                                        <p:tav tm="100000">
                                          <p:val>
                                            <p:strVal val="ppt_x"/>
                                          </p:val>
                                        </p:tav>
                                      </p:tavLst>
                                    </p:anim>
                                    <p:anim calcmode="lin" valueType="num">
                                      <p:cBhvr additive="base">
                                        <p:cTn id="89" dur="500"/>
                                        <p:tgtEl>
                                          <p:spTgt spid="11"/>
                                        </p:tgtEl>
                                        <p:attrNameLst>
                                          <p:attrName>ppt_y</p:attrName>
                                        </p:attrNameLst>
                                      </p:cBhvr>
                                      <p:tavLst>
                                        <p:tav tm="0">
                                          <p:val>
                                            <p:strVal val="ppt_y"/>
                                          </p:val>
                                        </p:tav>
                                        <p:tav tm="100000">
                                          <p:val>
                                            <p:strVal val="1+ppt_h/2"/>
                                          </p:val>
                                        </p:tav>
                                      </p:tavLst>
                                    </p:anim>
                                    <p:set>
                                      <p:cBhvr>
                                        <p:cTn id="90" dur="1" fill="hold">
                                          <p:stCondLst>
                                            <p:cond delay="499"/>
                                          </p:stCondLst>
                                        </p:cTn>
                                        <p:tgtEl>
                                          <p:spTgt spid="11"/>
                                        </p:tgtEl>
                                        <p:attrNameLst>
                                          <p:attrName>style.visibility</p:attrName>
                                        </p:attrNameLst>
                                      </p:cBhvr>
                                      <p:to>
                                        <p:strVal val="hidden"/>
                                      </p:to>
                                    </p:set>
                                  </p:childTnLst>
                                </p:cTn>
                              </p:par>
                              <p:par>
                                <p:cTn id="91" presetID="2" presetClass="exit" presetSubtype="4" fill="hold" nodeType="withEffect">
                                  <p:stCondLst>
                                    <p:cond delay="0"/>
                                  </p:stCondLst>
                                  <p:childTnLst>
                                    <p:anim calcmode="lin" valueType="num">
                                      <p:cBhvr additive="base">
                                        <p:cTn id="92" dur="500"/>
                                        <p:tgtEl>
                                          <p:spTgt spid="14"/>
                                        </p:tgtEl>
                                        <p:attrNameLst>
                                          <p:attrName>ppt_x</p:attrName>
                                        </p:attrNameLst>
                                      </p:cBhvr>
                                      <p:tavLst>
                                        <p:tav tm="0">
                                          <p:val>
                                            <p:strVal val="ppt_x"/>
                                          </p:val>
                                        </p:tav>
                                        <p:tav tm="100000">
                                          <p:val>
                                            <p:strVal val="ppt_x"/>
                                          </p:val>
                                        </p:tav>
                                      </p:tavLst>
                                    </p:anim>
                                    <p:anim calcmode="lin" valueType="num">
                                      <p:cBhvr additive="base">
                                        <p:cTn id="93" dur="500"/>
                                        <p:tgtEl>
                                          <p:spTgt spid="14"/>
                                        </p:tgtEl>
                                        <p:attrNameLst>
                                          <p:attrName>ppt_y</p:attrName>
                                        </p:attrNameLst>
                                      </p:cBhvr>
                                      <p:tavLst>
                                        <p:tav tm="0">
                                          <p:val>
                                            <p:strVal val="ppt_y"/>
                                          </p:val>
                                        </p:tav>
                                        <p:tav tm="100000">
                                          <p:val>
                                            <p:strVal val="1+ppt_h/2"/>
                                          </p:val>
                                        </p:tav>
                                      </p:tavLst>
                                    </p:anim>
                                    <p:set>
                                      <p:cBhvr>
                                        <p:cTn id="94" dur="1" fill="hold">
                                          <p:stCondLst>
                                            <p:cond delay="499"/>
                                          </p:stCondLst>
                                        </p:cTn>
                                        <p:tgtEl>
                                          <p:spTgt spid="1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additive="base">
                                        <p:cTn id="99" dur="500" fill="hold"/>
                                        <p:tgtEl>
                                          <p:spTgt spid="12"/>
                                        </p:tgtEl>
                                        <p:attrNameLst>
                                          <p:attrName>ppt_x</p:attrName>
                                        </p:attrNameLst>
                                      </p:cBhvr>
                                      <p:tavLst>
                                        <p:tav tm="0">
                                          <p:val>
                                            <p:strVal val="#ppt_x"/>
                                          </p:val>
                                        </p:tav>
                                        <p:tav tm="100000">
                                          <p:val>
                                            <p:strVal val="#ppt_x"/>
                                          </p:val>
                                        </p:tav>
                                      </p:tavLst>
                                    </p:anim>
                                    <p:anim calcmode="lin" valueType="num">
                                      <p:cBhvr additive="base">
                                        <p:cTn id="100" dur="500" fill="hold"/>
                                        <p:tgtEl>
                                          <p:spTgt spid="12"/>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15"/>
                                        </p:tgtEl>
                                        <p:attrNameLst>
                                          <p:attrName>style.visibility</p:attrName>
                                        </p:attrNameLst>
                                      </p:cBhvr>
                                      <p:to>
                                        <p:strVal val="visible"/>
                                      </p:to>
                                    </p:set>
                                    <p:anim calcmode="lin" valueType="num">
                                      <p:cBhvr additive="base">
                                        <p:cTn id="103" dur="500" fill="hold"/>
                                        <p:tgtEl>
                                          <p:spTgt spid="15"/>
                                        </p:tgtEl>
                                        <p:attrNameLst>
                                          <p:attrName>ppt_x</p:attrName>
                                        </p:attrNameLst>
                                      </p:cBhvr>
                                      <p:tavLst>
                                        <p:tav tm="0">
                                          <p:val>
                                            <p:strVal val="#ppt_x"/>
                                          </p:val>
                                        </p:tav>
                                        <p:tav tm="100000">
                                          <p:val>
                                            <p:strVal val="#ppt_x"/>
                                          </p:val>
                                        </p:tav>
                                      </p:tavLst>
                                    </p:anim>
                                    <p:anim calcmode="lin" valueType="num">
                                      <p:cBhvr additive="base">
                                        <p:cTn id="10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xit" presetSubtype="4" fill="hold" nodeType="clickEffect">
                                  <p:stCondLst>
                                    <p:cond delay="0"/>
                                  </p:stCondLst>
                                  <p:childTnLst>
                                    <p:anim calcmode="lin" valueType="num">
                                      <p:cBhvr additive="base">
                                        <p:cTn id="108" dur="500"/>
                                        <p:tgtEl>
                                          <p:spTgt spid="12"/>
                                        </p:tgtEl>
                                        <p:attrNameLst>
                                          <p:attrName>ppt_x</p:attrName>
                                        </p:attrNameLst>
                                      </p:cBhvr>
                                      <p:tavLst>
                                        <p:tav tm="0">
                                          <p:val>
                                            <p:strVal val="ppt_x"/>
                                          </p:val>
                                        </p:tav>
                                        <p:tav tm="100000">
                                          <p:val>
                                            <p:strVal val="ppt_x"/>
                                          </p:val>
                                        </p:tav>
                                      </p:tavLst>
                                    </p:anim>
                                    <p:anim calcmode="lin" valueType="num">
                                      <p:cBhvr additive="base">
                                        <p:cTn id="109" dur="500"/>
                                        <p:tgtEl>
                                          <p:spTgt spid="12"/>
                                        </p:tgtEl>
                                        <p:attrNameLst>
                                          <p:attrName>ppt_y</p:attrName>
                                        </p:attrNameLst>
                                      </p:cBhvr>
                                      <p:tavLst>
                                        <p:tav tm="0">
                                          <p:val>
                                            <p:strVal val="ppt_y"/>
                                          </p:val>
                                        </p:tav>
                                        <p:tav tm="100000">
                                          <p:val>
                                            <p:strVal val="1+ppt_h/2"/>
                                          </p:val>
                                        </p:tav>
                                      </p:tavLst>
                                    </p:anim>
                                    <p:set>
                                      <p:cBhvr>
                                        <p:cTn id="110" dur="1" fill="hold">
                                          <p:stCondLst>
                                            <p:cond delay="499"/>
                                          </p:stCondLst>
                                        </p:cTn>
                                        <p:tgtEl>
                                          <p:spTgt spid="12"/>
                                        </p:tgtEl>
                                        <p:attrNameLst>
                                          <p:attrName>style.visibility</p:attrName>
                                        </p:attrNameLst>
                                      </p:cBhvr>
                                      <p:to>
                                        <p:strVal val="hidden"/>
                                      </p:to>
                                    </p:set>
                                  </p:childTnLst>
                                </p:cTn>
                              </p:par>
                              <p:par>
                                <p:cTn id="111" presetID="2" presetClass="exit" presetSubtype="4" fill="hold" nodeType="withEffect">
                                  <p:stCondLst>
                                    <p:cond delay="0"/>
                                  </p:stCondLst>
                                  <p:childTnLst>
                                    <p:anim calcmode="lin" valueType="num">
                                      <p:cBhvr additive="base">
                                        <p:cTn id="112" dur="500"/>
                                        <p:tgtEl>
                                          <p:spTgt spid="15"/>
                                        </p:tgtEl>
                                        <p:attrNameLst>
                                          <p:attrName>ppt_x</p:attrName>
                                        </p:attrNameLst>
                                      </p:cBhvr>
                                      <p:tavLst>
                                        <p:tav tm="0">
                                          <p:val>
                                            <p:strVal val="ppt_x"/>
                                          </p:val>
                                        </p:tav>
                                        <p:tav tm="100000">
                                          <p:val>
                                            <p:strVal val="ppt_x"/>
                                          </p:val>
                                        </p:tav>
                                      </p:tavLst>
                                    </p:anim>
                                    <p:anim calcmode="lin" valueType="num">
                                      <p:cBhvr additive="base">
                                        <p:cTn id="113" dur="500"/>
                                        <p:tgtEl>
                                          <p:spTgt spid="15"/>
                                        </p:tgtEl>
                                        <p:attrNameLst>
                                          <p:attrName>ppt_y</p:attrName>
                                        </p:attrNameLst>
                                      </p:cBhvr>
                                      <p:tavLst>
                                        <p:tav tm="0">
                                          <p:val>
                                            <p:strVal val="ppt_y"/>
                                          </p:val>
                                        </p:tav>
                                        <p:tav tm="100000">
                                          <p:val>
                                            <p:strVal val="1+ppt_h/2"/>
                                          </p:val>
                                        </p:tav>
                                      </p:tavLst>
                                    </p:anim>
                                    <p:set>
                                      <p:cBhvr>
                                        <p:cTn id="114" dur="1" fill="hold">
                                          <p:stCondLst>
                                            <p:cond delay="499"/>
                                          </p:stCondLst>
                                        </p:cTn>
                                        <p:tgtEl>
                                          <p:spTgt spid="1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7"/>
                                        </p:tgtEl>
                                        <p:attrNameLst>
                                          <p:attrName>style.visibility</p:attrName>
                                        </p:attrNameLst>
                                      </p:cBhvr>
                                      <p:to>
                                        <p:strVal val="visible"/>
                                      </p:to>
                                    </p:set>
                                    <p:anim calcmode="lin" valueType="num">
                                      <p:cBhvr additive="base">
                                        <p:cTn id="119" dur="500" fill="hold"/>
                                        <p:tgtEl>
                                          <p:spTgt spid="17"/>
                                        </p:tgtEl>
                                        <p:attrNameLst>
                                          <p:attrName>ppt_x</p:attrName>
                                        </p:attrNameLst>
                                      </p:cBhvr>
                                      <p:tavLst>
                                        <p:tav tm="0">
                                          <p:val>
                                            <p:strVal val="#ppt_x"/>
                                          </p:val>
                                        </p:tav>
                                        <p:tav tm="100000">
                                          <p:val>
                                            <p:strVal val="#ppt_x"/>
                                          </p:val>
                                        </p:tav>
                                      </p:tavLst>
                                    </p:anim>
                                    <p:anim calcmode="lin" valueType="num">
                                      <p:cBhvr additive="base">
                                        <p:cTn id="120" dur="500" fill="hold"/>
                                        <p:tgtEl>
                                          <p:spTgt spid="17"/>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8"/>
                                        </p:tgtEl>
                                        <p:attrNameLst>
                                          <p:attrName>style.visibility</p:attrName>
                                        </p:attrNameLst>
                                      </p:cBhvr>
                                      <p:to>
                                        <p:strVal val="visible"/>
                                      </p:to>
                                    </p:set>
                                    <p:anim calcmode="lin" valueType="num">
                                      <p:cBhvr additive="base">
                                        <p:cTn id="123" dur="500" fill="hold"/>
                                        <p:tgtEl>
                                          <p:spTgt spid="18"/>
                                        </p:tgtEl>
                                        <p:attrNameLst>
                                          <p:attrName>ppt_x</p:attrName>
                                        </p:attrNameLst>
                                      </p:cBhvr>
                                      <p:tavLst>
                                        <p:tav tm="0">
                                          <p:val>
                                            <p:strVal val="#ppt_x"/>
                                          </p:val>
                                        </p:tav>
                                        <p:tav tm="100000">
                                          <p:val>
                                            <p:strVal val="#ppt_x"/>
                                          </p:val>
                                        </p:tav>
                                      </p:tavLst>
                                    </p:anim>
                                    <p:anim calcmode="lin" valueType="num">
                                      <p:cBhvr additive="base">
                                        <p:cTn id="1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xit" presetSubtype="4" fill="hold" grpId="1" nodeType="clickEffect">
                                  <p:stCondLst>
                                    <p:cond delay="0"/>
                                  </p:stCondLst>
                                  <p:childTnLst>
                                    <p:anim calcmode="lin" valueType="num">
                                      <p:cBhvr additive="base">
                                        <p:cTn id="128" dur="500"/>
                                        <p:tgtEl>
                                          <p:spTgt spid="17"/>
                                        </p:tgtEl>
                                        <p:attrNameLst>
                                          <p:attrName>ppt_x</p:attrName>
                                        </p:attrNameLst>
                                      </p:cBhvr>
                                      <p:tavLst>
                                        <p:tav tm="0">
                                          <p:val>
                                            <p:strVal val="ppt_x"/>
                                          </p:val>
                                        </p:tav>
                                        <p:tav tm="100000">
                                          <p:val>
                                            <p:strVal val="ppt_x"/>
                                          </p:val>
                                        </p:tav>
                                      </p:tavLst>
                                    </p:anim>
                                    <p:anim calcmode="lin" valueType="num">
                                      <p:cBhvr additive="base">
                                        <p:cTn id="129" dur="500"/>
                                        <p:tgtEl>
                                          <p:spTgt spid="17"/>
                                        </p:tgtEl>
                                        <p:attrNameLst>
                                          <p:attrName>ppt_y</p:attrName>
                                        </p:attrNameLst>
                                      </p:cBhvr>
                                      <p:tavLst>
                                        <p:tav tm="0">
                                          <p:val>
                                            <p:strVal val="ppt_y"/>
                                          </p:val>
                                        </p:tav>
                                        <p:tav tm="100000">
                                          <p:val>
                                            <p:strVal val="1+ppt_h/2"/>
                                          </p:val>
                                        </p:tav>
                                      </p:tavLst>
                                    </p:anim>
                                    <p:set>
                                      <p:cBhvr>
                                        <p:cTn id="13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animBg="1"/>
      <p:bldP spid="8" grpId="1" animBg="1"/>
      <p:bldP spid="10" grpId="0" animBg="1"/>
      <p:bldP spid="10" grpId="1" animBg="1"/>
      <p:bldP spid="11" grpId="0" animBg="1"/>
      <p:bldP spid="11" grpId="1" animBg="1"/>
      <p:bldP spid="17" grpId="0" animBg="1"/>
      <p:bldP spid="17" grpId="1" animBg="1"/>
      <p:bldP spid="19" grpId="0" animBg="1"/>
      <p:bldP spid="1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987824" y="274638"/>
            <a:ext cx="5698976" cy="1143000"/>
          </a:xfrm>
        </p:spPr>
        <p:txBody>
          <a:bodyPr>
            <a:normAutofit fontScale="90000"/>
          </a:bodyPr>
          <a:lstStyle/>
          <a:p>
            <a:r>
              <a:rPr lang="fr-FR" dirty="0" smtClean="0">
                <a:solidFill>
                  <a:schemeClr val="tx2">
                    <a:lumMod val="60000"/>
                    <a:lumOff val="40000"/>
                  </a:schemeClr>
                </a:solidFill>
                <a:latin typeface="Comic Sans MS" pitchFamily="66" charset="0"/>
              </a:rPr>
              <a:t>Les </a:t>
            </a:r>
            <a:r>
              <a:rPr lang="fr-FR" sz="8000" b="1" dirty="0" smtClean="0">
                <a:solidFill>
                  <a:schemeClr val="tx2">
                    <a:lumMod val="60000"/>
                    <a:lumOff val="40000"/>
                  </a:schemeClr>
                </a:solidFill>
                <a:latin typeface="Comic Sans MS" pitchFamily="66" charset="0"/>
              </a:rPr>
              <a:t>CE</a:t>
            </a:r>
            <a:r>
              <a:rPr lang="fr-FR" dirty="0" smtClean="0">
                <a:solidFill>
                  <a:schemeClr val="tx2">
                    <a:lumMod val="60000"/>
                    <a:lumOff val="40000"/>
                  </a:schemeClr>
                </a:solidFill>
                <a:latin typeface="Comic Sans MS" pitchFamily="66" charset="0"/>
              </a:rPr>
              <a:t> </a:t>
            </a:r>
            <a:r>
              <a:rPr lang="fr-FR" i="1" u="sng" dirty="0" smtClean="0">
                <a:solidFill>
                  <a:schemeClr val="tx2">
                    <a:lumMod val="60000"/>
                    <a:lumOff val="40000"/>
                  </a:schemeClr>
                </a:solidFill>
                <a:latin typeface="Comic Sans MS" pitchFamily="66" charset="0"/>
              </a:rPr>
              <a:t>prioritaires</a:t>
            </a:r>
            <a:endParaRPr lang="fr-FR" i="1" u="sng" dirty="0">
              <a:solidFill>
                <a:schemeClr val="tx2">
                  <a:lumMod val="60000"/>
                  <a:lumOff val="40000"/>
                </a:schemeClr>
              </a:solidFill>
              <a:latin typeface="Comic Sans MS" pitchFamily="66" charset="0"/>
            </a:endParaRPr>
          </a:p>
        </p:txBody>
      </p:sp>
      <p:sp>
        <p:nvSpPr>
          <p:cNvPr id="3" name="Espace réservé du contenu 2"/>
          <p:cNvSpPr>
            <a:spLocks noGrp="1"/>
          </p:cNvSpPr>
          <p:nvPr>
            <p:ph sz="half" idx="1"/>
          </p:nvPr>
        </p:nvSpPr>
        <p:spPr>
          <a:xfrm>
            <a:off x="457200" y="1916832"/>
            <a:ext cx="4038600" cy="4680520"/>
          </a:xfrm>
        </p:spPr>
        <p:txBody>
          <a:bodyPr>
            <a:normAutofit fontScale="47500" lnSpcReduction="20000"/>
          </a:bodyPr>
          <a:lstStyle/>
          <a:p>
            <a:pPr>
              <a:buNone/>
            </a:pPr>
            <a:endParaRPr lang="fr-FR" sz="1800" b="1" i="1" u="sng" dirty="0" smtClean="0"/>
          </a:p>
          <a:p>
            <a:pPr>
              <a:buNone/>
            </a:pPr>
            <a:r>
              <a:rPr lang="fr-FR" sz="1800" b="1" i="1" u="sng" dirty="0" smtClean="0"/>
              <a:t>Acquisitions principales:</a:t>
            </a:r>
          </a:p>
          <a:p>
            <a:pPr>
              <a:buNone/>
            </a:pPr>
            <a:endParaRPr lang="fr-FR" sz="1500" b="1" i="1" u="sng" dirty="0" smtClean="0"/>
          </a:p>
          <a:p>
            <a:pPr marL="0">
              <a:spcBef>
                <a:spcPts val="0"/>
              </a:spcBef>
              <a:buFont typeface="Wingdings" pitchFamily="2" charset="2"/>
              <a:buChar char="ü"/>
            </a:pPr>
            <a:r>
              <a:rPr lang="fr-FR" sz="2100" dirty="0" smtClean="0"/>
              <a:t>Connaitre la légende relative aux éléments de </a:t>
            </a:r>
            <a:r>
              <a:rPr lang="fr-FR" sz="2100" u="sng" dirty="0" smtClean="0"/>
              <a:t>reliefs</a:t>
            </a:r>
            <a:r>
              <a:rPr lang="fr-FR" sz="2100" dirty="0" smtClean="0"/>
              <a:t> (fossé, talus, butte, colline, courbe de niveau…).</a:t>
            </a:r>
          </a:p>
          <a:p>
            <a:pPr marL="0">
              <a:spcBef>
                <a:spcPts val="0"/>
              </a:spcBef>
              <a:buFont typeface="Wingdings" pitchFamily="2" charset="2"/>
              <a:buChar char="ü"/>
            </a:pPr>
            <a:endParaRPr lang="fr-FR" sz="2900" dirty="0" smtClean="0"/>
          </a:p>
          <a:p>
            <a:pPr marL="0">
              <a:spcBef>
                <a:spcPts val="0"/>
              </a:spcBef>
              <a:buFont typeface="Wingdings" pitchFamily="2" charset="2"/>
              <a:buChar char="ü"/>
            </a:pPr>
            <a:r>
              <a:rPr lang="fr-FR" sz="2900" u="sng" dirty="0" smtClean="0"/>
              <a:t>Repérer et différencier </a:t>
            </a:r>
            <a:r>
              <a:rPr lang="fr-FR" sz="2900" dirty="0" smtClean="0"/>
              <a:t>sur le terrain fossé, talus, butte, colline, dépression, </a:t>
            </a:r>
            <a:r>
              <a:rPr lang="fr-FR" sz="2900" dirty="0" err="1" smtClean="0"/>
              <a:t>etc</a:t>
            </a:r>
            <a:r>
              <a:rPr lang="fr-FR" sz="2900" dirty="0" smtClean="0"/>
              <a:t>…</a:t>
            </a:r>
          </a:p>
          <a:p>
            <a:pPr marL="0">
              <a:spcBef>
                <a:spcPts val="0"/>
              </a:spcBef>
              <a:buFont typeface="Wingdings" pitchFamily="2" charset="2"/>
              <a:buChar char="ü"/>
            </a:pPr>
            <a:endParaRPr lang="fr-FR" sz="1700" dirty="0" smtClean="0"/>
          </a:p>
          <a:p>
            <a:pPr marL="0">
              <a:spcBef>
                <a:spcPts val="0"/>
              </a:spcBef>
              <a:buFont typeface="Wingdings" pitchFamily="2" charset="2"/>
              <a:buChar char="ü"/>
            </a:pPr>
            <a:r>
              <a:rPr lang="fr-FR" sz="2900" b="1" u="sng" dirty="0" smtClean="0"/>
              <a:t>PUIS</a:t>
            </a:r>
            <a:r>
              <a:rPr lang="fr-FR" sz="2900" dirty="0" smtClean="0"/>
              <a:t>, </a:t>
            </a:r>
            <a:r>
              <a:rPr lang="fr-FR" sz="2900" b="1" u="sng" dirty="0" smtClean="0"/>
              <a:t>apprendre à les utiliser</a:t>
            </a:r>
            <a:r>
              <a:rPr lang="fr-FR" sz="2900" dirty="0" smtClean="0"/>
              <a:t>, les suivre, les longer.</a:t>
            </a:r>
          </a:p>
          <a:p>
            <a:pPr marL="0">
              <a:spcBef>
                <a:spcPts val="0"/>
              </a:spcBef>
              <a:buFont typeface="Wingdings" pitchFamily="2" charset="2"/>
              <a:buChar char="ü"/>
            </a:pPr>
            <a:endParaRPr lang="fr-FR" sz="1700" dirty="0" smtClean="0"/>
          </a:p>
          <a:p>
            <a:pPr marL="0">
              <a:spcBef>
                <a:spcPts val="0"/>
              </a:spcBef>
              <a:buFont typeface="Wingdings" pitchFamily="2" charset="2"/>
              <a:buChar char="ü"/>
            </a:pPr>
            <a:r>
              <a:rPr lang="fr-FR" sz="2900" dirty="0" smtClean="0"/>
              <a:t>Repérer </a:t>
            </a:r>
            <a:r>
              <a:rPr lang="fr-FR" sz="2900" b="1" u="sng" dirty="0" smtClean="0"/>
              <a:t>un point d’attaque </a:t>
            </a:r>
            <a:r>
              <a:rPr lang="fr-FR" sz="2900" dirty="0" smtClean="0"/>
              <a:t>qui permet de quitter une ligne directrice simple et rejoindre un élément de relief.</a:t>
            </a:r>
          </a:p>
          <a:p>
            <a:pPr marL="0">
              <a:spcBef>
                <a:spcPts val="0"/>
              </a:spcBef>
              <a:buFont typeface="Wingdings" pitchFamily="2" charset="2"/>
              <a:buChar char="ü"/>
            </a:pPr>
            <a:endParaRPr lang="fr-FR" sz="2900" dirty="0" smtClean="0"/>
          </a:p>
          <a:p>
            <a:pPr marL="0">
              <a:spcBef>
                <a:spcPts val="0"/>
              </a:spcBef>
              <a:buFont typeface="Wingdings" pitchFamily="2" charset="2"/>
              <a:buChar char="ü"/>
            </a:pPr>
            <a:endParaRPr lang="fr-FR" sz="1500" dirty="0" smtClean="0"/>
          </a:p>
          <a:p>
            <a:pPr marL="0">
              <a:spcBef>
                <a:spcPts val="0"/>
              </a:spcBef>
              <a:buFont typeface="Wingdings" pitchFamily="2" charset="2"/>
              <a:buChar char="ü"/>
            </a:pPr>
            <a:r>
              <a:rPr lang="fr-FR" sz="2900" dirty="0" smtClean="0">
                <a:solidFill>
                  <a:srgbClr val="FF0000"/>
                </a:solidFill>
              </a:rPr>
              <a:t>Etre </a:t>
            </a:r>
            <a:r>
              <a:rPr lang="fr-FR" sz="2900" b="1" u="sng" dirty="0" smtClean="0">
                <a:solidFill>
                  <a:srgbClr val="FF0000"/>
                </a:solidFill>
              </a:rPr>
              <a:t>encore plus rapide</a:t>
            </a:r>
            <a:r>
              <a:rPr lang="fr-FR" sz="2900" dirty="0" smtClean="0">
                <a:solidFill>
                  <a:srgbClr val="FF0000"/>
                </a:solidFill>
              </a:rPr>
              <a:t>: (dépend des élèves, de la classe…)</a:t>
            </a:r>
          </a:p>
          <a:p>
            <a:pPr lvl="0"/>
            <a:r>
              <a:rPr lang="fr-FR" sz="2000" dirty="0" smtClean="0">
                <a:solidFill>
                  <a:srgbClr val="FF0000"/>
                </a:solidFill>
              </a:rPr>
              <a:t>Reconnaître la qualité du terrain pour </a:t>
            </a:r>
            <a:r>
              <a:rPr lang="fr-FR" sz="2000" b="1" u="sng" dirty="0" smtClean="0">
                <a:solidFill>
                  <a:srgbClr val="FF0000"/>
                </a:solidFill>
              </a:rPr>
              <a:t>adapter sa motricité</a:t>
            </a:r>
            <a:r>
              <a:rPr lang="fr-FR" sz="2000" dirty="0" smtClean="0">
                <a:solidFill>
                  <a:srgbClr val="FF0000"/>
                </a:solidFill>
              </a:rPr>
              <a:t> :</a:t>
            </a:r>
          </a:p>
          <a:p>
            <a:pPr lvl="1"/>
            <a:r>
              <a:rPr lang="fr-FR" sz="2000" dirty="0" smtClean="0">
                <a:solidFill>
                  <a:srgbClr val="FF0000"/>
                </a:solidFill>
              </a:rPr>
              <a:t>En terrain accidenté : petite foulée, en montant davantage les genoux (pour ne pas buter et avoir plus de temps pour visualiser la zone de pose de pied)</a:t>
            </a:r>
          </a:p>
          <a:p>
            <a:pPr lvl="1"/>
            <a:r>
              <a:rPr lang="fr-FR" sz="2000" dirty="0" smtClean="0">
                <a:solidFill>
                  <a:srgbClr val="FF0000"/>
                </a:solidFill>
              </a:rPr>
              <a:t>En montée, raccourcir sa foulée (fréquence) et réduire sa vitesse ; </a:t>
            </a:r>
          </a:p>
          <a:p>
            <a:pPr lvl="1"/>
            <a:r>
              <a:rPr lang="fr-FR" sz="2000" dirty="0" smtClean="0">
                <a:solidFill>
                  <a:srgbClr val="FF0000"/>
                </a:solidFill>
              </a:rPr>
              <a:t>En descente « raide », contrôler sa vitesse en forçant sur les cuisses (diminuer l’amplitude).</a:t>
            </a:r>
          </a:p>
          <a:p>
            <a:pPr lvl="1"/>
            <a:r>
              <a:rPr lang="fr-FR" sz="2000" dirty="0" smtClean="0">
                <a:solidFill>
                  <a:srgbClr val="FF0000"/>
                </a:solidFill>
              </a:rPr>
              <a:t>En descente « claire », allonger sa foulée.</a:t>
            </a:r>
          </a:p>
          <a:p>
            <a:pPr lvl="0"/>
            <a:r>
              <a:rPr lang="fr-FR" dirty="0" smtClean="0">
                <a:solidFill>
                  <a:srgbClr val="FF0000"/>
                </a:solidFill>
              </a:rPr>
              <a:t>Réguler son allure de course en fonction des sensations ressenties.</a:t>
            </a:r>
            <a:endParaRPr lang="fr-FR" sz="4800" dirty="0" smtClean="0">
              <a:solidFill>
                <a:srgbClr val="FF0000"/>
              </a:solidFill>
            </a:endParaRPr>
          </a:p>
          <a:p>
            <a:pPr lvl="0"/>
            <a:r>
              <a:rPr lang="fr-FR" dirty="0" smtClean="0">
                <a:solidFill>
                  <a:srgbClr val="FF0000"/>
                </a:solidFill>
              </a:rPr>
              <a:t>Contrôler sa respiration.</a:t>
            </a:r>
            <a:endParaRPr lang="fr-FR" sz="4800" dirty="0" smtClean="0">
              <a:solidFill>
                <a:srgbClr val="FF0000"/>
              </a:solidFill>
            </a:endParaRPr>
          </a:p>
          <a:p>
            <a:pPr marL="0">
              <a:spcBef>
                <a:spcPts val="0"/>
              </a:spcBef>
              <a:buFont typeface="Wingdings" pitchFamily="2" charset="2"/>
              <a:buChar char="ü"/>
            </a:pPr>
            <a:endParaRPr lang="fr-FR" sz="2000" dirty="0" smtClean="0"/>
          </a:p>
          <a:p>
            <a:pPr marL="0">
              <a:spcBef>
                <a:spcPts val="0"/>
              </a:spcBef>
              <a:buNone/>
            </a:pPr>
            <a:endParaRPr lang="fr-FR" sz="2000" dirty="0" smtClean="0"/>
          </a:p>
        </p:txBody>
      </p:sp>
      <p:sp>
        <p:nvSpPr>
          <p:cNvPr id="4" name="Espace réservé du contenu 3"/>
          <p:cNvSpPr>
            <a:spLocks noGrp="1"/>
          </p:cNvSpPr>
          <p:nvPr>
            <p:ph sz="half" idx="2"/>
          </p:nvPr>
        </p:nvSpPr>
        <p:spPr>
          <a:xfrm>
            <a:off x="5004048" y="1600200"/>
            <a:ext cx="3682752" cy="4853136"/>
          </a:xfrm>
        </p:spPr>
        <p:txBody>
          <a:bodyPr>
            <a:normAutofit fontScale="47500" lnSpcReduction="20000"/>
          </a:bodyPr>
          <a:lstStyle/>
          <a:p>
            <a:pPr marL="0">
              <a:spcBef>
                <a:spcPts val="0"/>
              </a:spcBef>
              <a:buNone/>
            </a:pPr>
            <a:r>
              <a:rPr lang="fr-FR" sz="5800" b="1" i="1" u="sng" dirty="0" smtClean="0">
                <a:solidFill>
                  <a:schemeClr val="accent3">
                    <a:lumMod val="50000"/>
                  </a:schemeClr>
                </a:solidFill>
                <a:latin typeface="Agency FB" pitchFamily="34" charset="0"/>
              </a:rPr>
              <a:t>          Petits trucs…</a:t>
            </a:r>
          </a:p>
          <a:p>
            <a:pPr marL="0">
              <a:spcBef>
                <a:spcPts val="0"/>
              </a:spcBef>
              <a:buNone/>
            </a:pPr>
            <a:endParaRPr lang="fr-FR" sz="2000" dirty="0" smtClean="0">
              <a:solidFill>
                <a:schemeClr val="accent3">
                  <a:lumMod val="50000"/>
                </a:schemeClr>
              </a:solidFill>
              <a:latin typeface="Agency FB" pitchFamily="34" charset="0"/>
            </a:endParaRPr>
          </a:p>
          <a:p>
            <a:pPr marL="0">
              <a:spcBef>
                <a:spcPts val="0"/>
              </a:spcBef>
              <a:buFont typeface="Courier New" pitchFamily="49" charset="0"/>
              <a:buChar char="o"/>
            </a:pPr>
            <a:endParaRPr lang="fr-FR" sz="4400" dirty="0" smtClean="0">
              <a:solidFill>
                <a:schemeClr val="accent3">
                  <a:lumMod val="50000"/>
                </a:schemeClr>
              </a:solidFill>
              <a:latin typeface="Agency FB" pitchFamily="34" charset="0"/>
            </a:endParaRPr>
          </a:p>
          <a:p>
            <a:pPr marL="0">
              <a:spcBef>
                <a:spcPts val="0"/>
              </a:spcBef>
              <a:buFont typeface="Courier New" pitchFamily="49" charset="0"/>
              <a:buChar char="o"/>
            </a:pPr>
            <a:r>
              <a:rPr lang="fr-FR" sz="4400" dirty="0" smtClean="0">
                <a:solidFill>
                  <a:schemeClr val="accent3">
                    <a:lumMod val="50000"/>
                  </a:schemeClr>
                </a:solidFill>
                <a:latin typeface="Agency FB" pitchFamily="34" charset="0"/>
              </a:rPr>
              <a:t>Se </a:t>
            </a:r>
            <a:r>
              <a:rPr lang="fr-FR" sz="4400" u="sng" dirty="0" smtClean="0">
                <a:solidFill>
                  <a:schemeClr val="accent3">
                    <a:lumMod val="50000"/>
                  </a:schemeClr>
                </a:solidFill>
                <a:latin typeface="Agency FB" pitchFamily="34" charset="0"/>
              </a:rPr>
              <a:t>déplacer avec eux </a:t>
            </a:r>
            <a:r>
              <a:rPr lang="fr-FR" sz="4400" dirty="0" smtClean="0">
                <a:solidFill>
                  <a:schemeClr val="accent3">
                    <a:lumMod val="50000"/>
                  </a:schemeClr>
                </a:solidFill>
                <a:latin typeface="Agency FB" pitchFamily="34" charset="0"/>
              </a:rPr>
              <a:t>en repérant sur le terrain les différents éléments de relief (beaucoup ne savent ce qu’est un fossé, un talus…).</a:t>
            </a:r>
          </a:p>
          <a:p>
            <a:pPr marL="0">
              <a:spcBef>
                <a:spcPts val="0"/>
              </a:spcBef>
              <a:buNone/>
            </a:pPr>
            <a:endParaRPr lang="fr-FR" sz="4400" dirty="0" smtClean="0">
              <a:solidFill>
                <a:schemeClr val="accent3">
                  <a:lumMod val="50000"/>
                </a:schemeClr>
              </a:solidFill>
              <a:latin typeface="Agency FB" pitchFamily="34" charset="0"/>
            </a:endParaRPr>
          </a:p>
          <a:p>
            <a:pPr marL="0">
              <a:spcBef>
                <a:spcPts val="0"/>
              </a:spcBef>
              <a:buFont typeface="Courier New" pitchFamily="49" charset="0"/>
              <a:buChar char="o"/>
            </a:pPr>
            <a:r>
              <a:rPr lang="fr-FR" sz="4400" dirty="0" smtClean="0">
                <a:solidFill>
                  <a:schemeClr val="accent3">
                    <a:lumMod val="50000"/>
                  </a:schemeClr>
                </a:solidFill>
                <a:latin typeface="Agency FB" pitchFamily="34" charset="0"/>
              </a:rPr>
              <a:t> Leur faire remarquer que l’on peut suivre une courbe de niveau.</a:t>
            </a:r>
          </a:p>
          <a:p>
            <a:pPr marL="0">
              <a:spcBef>
                <a:spcPts val="0"/>
              </a:spcBef>
              <a:buNone/>
            </a:pPr>
            <a:endParaRPr lang="fr-FR" sz="4400" dirty="0" smtClean="0">
              <a:solidFill>
                <a:schemeClr val="accent3">
                  <a:lumMod val="50000"/>
                </a:schemeClr>
              </a:solidFill>
              <a:latin typeface="Agency FB" pitchFamily="34" charset="0"/>
            </a:endParaRPr>
          </a:p>
          <a:p>
            <a:pPr marL="0">
              <a:spcBef>
                <a:spcPts val="0"/>
              </a:spcBef>
              <a:buFont typeface="Courier New" pitchFamily="49" charset="0"/>
              <a:buChar char="o"/>
            </a:pPr>
            <a:r>
              <a:rPr lang="fr-FR" sz="4400" u="sng" dirty="0" smtClean="0">
                <a:solidFill>
                  <a:schemeClr val="accent3">
                    <a:lumMod val="50000"/>
                  </a:schemeClr>
                </a:solidFill>
                <a:latin typeface="Agency FB" pitchFamily="34" charset="0"/>
              </a:rPr>
              <a:t>Simplifier</a:t>
            </a:r>
            <a:r>
              <a:rPr lang="fr-FR" sz="4400" dirty="0" smtClean="0">
                <a:solidFill>
                  <a:schemeClr val="accent3">
                    <a:lumMod val="50000"/>
                  </a:schemeClr>
                </a:solidFill>
                <a:latin typeface="Agency FB" pitchFamily="34" charset="0"/>
              </a:rPr>
              <a:t> carte et </a:t>
            </a:r>
            <a:r>
              <a:rPr lang="fr-FR" sz="4400" u="sng" dirty="0" smtClean="0">
                <a:solidFill>
                  <a:schemeClr val="accent3">
                    <a:lumMod val="50000"/>
                  </a:schemeClr>
                </a:solidFill>
                <a:latin typeface="Agency FB" pitchFamily="34" charset="0"/>
              </a:rPr>
              <a:t>légende</a:t>
            </a:r>
            <a:r>
              <a:rPr lang="fr-FR" sz="4400" dirty="0" smtClean="0">
                <a:solidFill>
                  <a:schemeClr val="accent3">
                    <a:lumMod val="50000"/>
                  </a:schemeClr>
                </a:solidFill>
                <a:latin typeface="Agency FB" pitchFamily="34" charset="0"/>
              </a:rPr>
              <a:t>.</a:t>
            </a:r>
          </a:p>
          <a:p>
            <a:pPr marL="0">
              <a:spcBef>
                <a:spcPts val="0"/>
              </a:spcBef>
              <a:buFont typeface="Courier New" pitchFamily="49" charset="0"/>
              <a:buChar char="o"/>
            </a:pPr>
            <a:endParaRPr lang="fr-FR" sz="2000" dirty="0" smtClean="0">
              <a:solidFill>
                <a:schemeClr val="accent3">
                  <a:lumMod val="50000"/>
                </a:schemeClr>
              </a:solidFill>
              <a:latin typeface="Agency FB" pitchFamily="34" charset="0"/>
            </a:endParaRPr>
          </a:p>
          <a:p>
            <a:pPr marL="0">
              <a:spcBef>
                <a:spcPts val="0"/>
              </a:spcBef>
              <a:buNone/>
            </a:pPr>
            <a:endParaRPr lang="fr-FR" sz="1400" dirty="0">
              <a:solidFill>
                <a:schemeClr val="accent3">
                  <a:lumMod val="50000"/>
                </a:schemeClr>
              </a:solidFill>
              <a:latin typeface="Agency FB" pitchFamily="34" charset="0"/>
            </a:endParaRPr>
          </a:p>
        </p:txBody>
      </p:sp>
      <p:graphicFrame>
        <p:nvGraphicFramePr>
          <p:cNvPr id="5" name="Tableau 4"/>
          <p:cNvGraphicFramePr>
            <a:graphicFrameLocks noGrp="1"/>
          </p:cNvGraphicFramePr>
          <p:nvPr/>
        </p:nvGraphicFramePr>
        <p:xfrm>
          <a:off x="251520" y="332656"/>
          <a:ext cx="2448272" cy="1584176"/>
        </p:xfrm>
        <a:graphic>
          <a:graphicData uri="http://schemas.openxmlformats.org/drawingml/2006/table">
            <a:tbl>
              <a:tblPr firstRow="1" bandRow="1">
                <a:tableStyleId>{5C22544A-7EE6-4342-B048-85BDC9FD1C3A}</a:tableStyleId>
              </a:tblPr>
              <a:tblGrid>
                <a:gridCol w="2448272"/>
              </a:tblGrid>
              <a:tr h="316756">
                <a:tc>
                  <a:txBody>
                    <a:bodyPr/>
                    <a:lstStyle/>
                    <a:p>
                      <a:r>
                        <a:rPr lang="fr-FR" sz="1000" u="sng" dirty="0" smtClean="0">
                          <a:solidFill>
                            <a:srgbClr val="0070C0"/>
                          </a:solidFill>
                          <a:latin typeface="Comic Sans MS" pitchFamily="66" charset="0"/>
                        </a:rPr>
                        <a:t>      Donc OBJECTIFS:</a:t>
                      </a:r>
                      <a:endParaRPr lang="fr-FR" sz="1000" u="sng" dirty="0">
                        <a:solidFill>
                          <a:srgbClr val="0070C0"/>
                        </a:solidFill>
                        <a:latin typeface="Comic Sans MS" pitchFamily="66" charset="0"/>
                      </a:endParaRPr>
                    </a:p>
                  </a:txBody>
                  <a:tcPr>
                    <a:solidFill>
                      <a:schemeClr val="tx2">
                        <a:lumMod val="20000"/>
                        <a:lumOff val="80000"/>
                      </a:schemeClr>
                    </a:solidFill>
                  </a:tcPr>
                </a:tc>
              </a:tr>
              <a:tr h="1267420">
                <a:tc>
                  <a:txBody>
                    <a:bodyPr/>
                    <a:lstStyle/>
                    <a:p>
                      <a:pPr>
                        <a:buFont typeface="Wingdings" pitchFamily="2" charset="2"/>
                        <a:buChar char="Ø"/>
                      </a:pPr>
                      <a:r>
                        <a:rPr lang="fr-FR" sz="1000" u="sng" dirty="0" smtClean="0">
                          <a:latin typeface="Comic Sans MS" pitchFamily="66" charset="0"/>
                        </a:rPr>
                        <a:t>MOTEUR: </a:t>
                      </a:r>
                      <a:r>
                        <a:rPr lang="fr-FR" sz="1000" dirty="0" smtClean="0">
                          <a:latin typeface="Comic Sans MS" pitchFamily="66" charset="0"/>
                        </a:rPr>
                        <a:t>Orienter sa carte, se situer par</a:t>
                      </a:r>
                      <a:r>
                        <a:rPr lang="fr-FR" sz="1000" baseline="0" dirty="0" smtClean="0">
                          <a:latin typeface="Comic Sans MS" pitchFamily="66" charset="0"/>
                        </a:rPr>
                        <a:t> rapport à 3 indices, se déplacer à l’aide de la carte dans la bonne direction et s’arrêter à un point de décision.</a:t>
                      </a:r>
                    </a:p>
                    <a:p>
                      <a:pPr>
                        <a:buFont typeface="Wingdings" pitchFamily="2" charset="2"/>
                        <a:buChar char="Ø"/>
                      </a:pPr>
                      <a:r>
                        <a:rPr lang="fr-FR" sz="1000" u="sng" baseline="0" dirty="0" smtClean="0">
                          <a:latin typeface="Comic Sans MS" pitchFamily="66" charset="0"/>
                        </a:rPr>
                        <a:t>METHODO &amp; SOC</a:t>
                      </a:r>
                      <a:r>
                        <a:rPr lang="fr-FR" sz="1000" baseline="0" dirty="0" smtClean="0">
                          <a:latin typeface="Comic Sans MS" pitchFamily="66" charset="0"/>
                        </a:rPr>
                        <a:t>: Règles de sécurité.</a:t>
                      </a:r>
                      <a:endParaRPr lang="fr-FR" sz="1000" dirty="0">
                        <a:latin typeface="Comic Sans MS" pitchFamily="66" charset="0"/>
                      </a:endParaRPr>
                    </a:p>
                  </a:txBody>
                  <a:tcPr>
                    <a:solidFill>
                      <a:schemeClr val="tx2">
                        <a:lumMod val="20000"/>
                        <a:lumOff val="80000"/>
                      </a:schemeClr>
                    </a:solidFill>
                  </a:tcPr>
                </a:tc>
              </a:tr>
            </a:tbl>
          </a:graphicData>
        </a:graphic>
      </p:graphicFrame>
      <p:pic>
        <p:nvPicPr>
          <p:cNvPr id="6" name="Picture 1" descr="C:\Users\sev\AppData\Local\Microsoft\Windows\Temporary Internet Files\Content.IE5\70L5I441\MC900432670[1].png"/>
          <p:cNvPicPr>
            <a:picLocks noChangeAspect="1" noChangeArrowheads="1"/>
          </p:cNvPicPr>
          <p:nvPr/>
        </p:nvPicPr>
        <p:blipFill>
          <a:blip r:embed="rId2" cstate="print"/>
          <a:srcRect/>
          <a:stretch>
            <a:fillRect/>
          </a:stretch>
        </p:blipFill>
        <p:spPr bwMode="auto">
          <a:xfrm>
            <a:off x="323528" y="332656"/>
            <a:ext cx="288032" cy="288032"/>
          </a:xfrm>
          <a:prstGeom prst="rect">
            <a:avLst/>
          </a:prstGeom>
          <a:noFill/>
        </p:spPr>
      </p:pic>
      <p:sp>
        <p:nvSpPr>
          <p:cNvPr id="7" name="AutoShape 6"/>
          <p:cNvSpPr>
            <a:spLocks noChangeArrowheads="1"/>
          </p:cNvSpPr>
          <p:nvPr/>
        </p:nvSpPr>
        <p:spPr bwMode="auto">
          <a:xfrm>
            <a:off x="2555776" y="764704"/>
            <a:ext cx="724024" cy="375816"/>
          </a:xfrm>
          <a:prstGeom prst="rightArrow">
            <a:avLst>
              <a:gd name="adj1" fmla="val 50000"/>
              <a:gd name="adj2" fmla="val 94736"/>
            </a:avLst>
          </a:prstGeom>
          <a:solidFill>
            <a:schemeClr val="tx2">
              <a:lumMod val="60000"/>
              <a:lumOff val="4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pic>
        <p:nvPicPr>
          <p:cNvPr id="8" name="Picture 2" descr="C:\Users\sev\AppData\Local\Microsoft\Windows\Temporary Internet Files\Content.IE5\BEW51510\MC900441880[1].wmf"/>
          <p:cNvPicPr>
            <a:picLocks noChangeAspect="1" noChangeArrowheads="1"/>
          </p:cNvPicPr>
          <p:nvPr/>
        </p:nvPicPr>
        <p:blipFill>
          <a:blip r:embed="rId3" cstate="print"/>
          <a:srcRect/>
          <a:stretch>
            <a:fillRect/>
          </a:stretch>
        </p:blipFill>
        <p:spPr bwMode="auto">
          <a:xfrm>
            <a:off x="5220072" y="1484784"/>
            <a:ext cx="567755" cy="791758"/>
          </a:xfrm>
          <a:prstGeom prst="rect">
            <a:avLst/>
          </a:prstGeom>
          <a:noFill/>
        </p:spPr>
      </p:pic>
      <p:graphicFrame>
        <p:nvGraphicFramePr>
          <p:cNvPr id="9" name="Tableau 8"/>
          <p:cNvGraphicFramePr>
            <a:graphicFrameLocks noGrp="1"/>
          </p:cNvGraphicFramePr>
          <p:nvPr/>
        </p:nvGraphicFramePr>
        <p:xfrm>
          <a:off x="251520" y="188640"/>
          <a:ext cx="2808312" cy="1728192"/>
        </p:xfrm>
        <a:graphic>
          <a:graphicData uri="http://schemas.openxmlformats.org/drawingml/2006/table">
            <a:tbl>
              <a:tblPr firstRow="1" bandRow="1">
                <a:tableStyleId>{5C22544A-7EE6-4342-B048-85BDC9FD1C3A}</a:tableStyleId>
              </a:tblPr>
              <a:tblGrid>
                <a:gridCol w="2808312"/>
              </a:tblGrid>
              <a:tr h="345552">
                <a:tc>
                  <a:txBody>
                    <a:bodyPr/>
                    <a:lstStyle/>
                    <a:p>
                      <a:r>
                        <a:rPr lang="fr-FR" sz="1200" u="sng" dirty="0" smtClean="0">
                          <a:solidFill>
                            <a:srgbClr val="0070C0"/>
                          </a:solidFill>
                          <a:latin typeface="Comic Sans MS" pitchFamily="66" charset="0"/>
                        </a:rPr>
                        <a:t>      Donc OBJECTIFS:</a:t>
                      </a:r>
                      <a:endParaRPr lang="fr-FR" sz="1200" u="sng" dirty="0">
                        <a:solidFill>
                          <a:srgbClr val="0070C0"/>
                        </a:solidFill>
                        <a:latin typeface="Comic Sans MS" pitchFamily="66" charset="0"/>
                      </a:endParaRPr>
                    </a:p>
                  </a:txBody>
                  <a:tcPr>
                    <a:solidFill>
                      <a:schemeClr val="tx2">
                        <a:lumMod val="20000"/>
                        <a:lumOff val="80000"/>
                      </a:schemeClr>
                    </a:solidFill>
                  </a:tcPr>
                </a:tc>
              </a:tr>
              <a:tr h="1382640">
                <a:tc>
                  <a:txBody>
                    <a:bodyPr/>
                    <a:lstStyle/>
                    <a:p>
                      <a:pPr>
                        <a:buFont typeface="Wingdings" pitchFamily="2" charset="2"/>
                        <a:buChar char="Ø"/>
                      </a:pPr>
                      <a:r>
                        <a:rPr lang="fr-FR" sz="1200" u="sng" dirty="0" smtClean="0">
                          <a:latin typeface="Comic Sans MS" pitchFamily="66" charset="0"/>
                        </a:rPr>
                        <a:t>MOTEUR: </a:t>
                      </a:r>
                      <a:r>
                        <a:rPr lang="fr-FR" sz="1200" u="none" dirty="0" smtClean="0">
                          <a:latin typeface="Comic Sans MS" pitchFamily="66" charset="0"/>
                        </a:rPr>
                        <a:t>Tendre les trajectoires et être encore plus précis grâce aux </a:t>
                      </a:r>
                      <a:r>
                        <a:rPr lang="fr-FR" sz="1200" b="1" u="sng" dirty="0" smtClean="0">
                          <a:latin typeface="Comic Sans MS" pitchFamily="66" charset="0"/>
                        </a:rPr>
                        <a:t>éléments de reliefs</a:t>
                      </a:r>
                      <a:r>
                        <a:rPr lang="fr-FR" sz="1200" u="none" dirty="0" smtClean="0">
                          <a:latin typeface="Comic Sans MS" pitchFamily="66" charset="0"/>
                        </a:rPr>
                        <a:t>.</a:t>
                      </a:r>
                      <a:endParaRPr lang="fr-FR" sz="1200" baseline="0" dirty="0" smtClean="0">
                        <a:latin typeface="Comic Sans MS" pitchFamily="66" charset="0"/>
                      </a:endParaRPr>
                    </a:p>
                    <a:p>
                      <a:pPr>
                        <a:buFont typeface="Wingdings" pitchFamily="2" charset="2"/>
                        <a:buChar char="Ø"/>
                      </a:pPr>
                      <a:r>
                        <a:rPr lang="fr-FR" sz="1200" u="sng" baseline="0" dirty="0" smtClean="0">
                          <a:latin typeface="Comic Sans MS" pitchFamily="66" charset="0"/>
                        </a:rPr>
                        <a:t>METHODO &amp; SOC</a:t>
                      </a:r>
                      <a:r>
                        <a:rPr lang="fr-FR" sz="1200" baseline="0" dirty="0" smtClean="0">
                          <a:latin typeface="Comic Sans MS" pitchFamily="66" charset="0"/>
                        </a:rPr>
                        <a:t>: </a:t>
                      </a:r>
                      <a:r>
                        <a:rPr lang="fr-FR" sz="1000" baseline="0" dirty="0" smtClean="0">
                          <a:latin typeface="Comic Sans MS" pitchFamily="66" charset="0"/>
                        </a:rPr>
                        <a:t>Mettre en place un projet de déplacement de poste en poste pour être encore plus rapide. Choisir entre plusieurs itinéraires pour être plus rapide.</a:t>
                      </a:r>
                      <a:endParaRPr lang="fr-FR" sz="1000" dirty="0">
                        <a:latin typeface="Comic Sans MS" pitchFamily="66" charset="0"/>
                      </a:endParaRPr>
                    </a:p>
                  </a:txBody>
                  <a:tcPr>
                    <a:solidFill>
                      <a:schemeClr val="tx2">
                        <a:lumMod val="20000"/>
                        <a:lumOff val="80000"/>
                      </a:schemeClr>
                    </a:solidFill>
                  </a:tcPr>
                </a:tc>
              </a:tr>
            </a:tbl>
          </a:graphicData>
        </a:graphic>
      </p:graphicFrame>
      <p:pic>
        <p:nvPicPr>
          <p:cNvPr id="10" name="Picture 1" descr="C:\Users\sev\AppData\Local\Microsoft\Windows\Temporary Internet Files\Content.IE5\70L5I441\MC900432670[1].png"/>
          <p:cNvPicPr>
            <a:picLocks noChangeAspect="1" noChangeArrowheads="1"/>
          </p:cNvPicPr>
          <p:nvPr/>
        </p:nvPicPr>
        <p:blipFill>
          <a:blip r:embed="rId2" cstate="print"/>
          <a:srcRect/>
          <a:stretch>
            <a:fillRect/>
          </a:stretch>
        </p:blipFill>
        <p:spPr bwMode="auto">
          <a:xfrm>
            <a:off x="323528" y="116632"/>
            <a:ext cx="288032" cy="288032"/>
          </a:xfrm>
          <a:prstGeom prst="rect">
            <a:avLst/>
          </a:prstGeom>
          <a:noFill/>
        </p:spPr>
      </p:pic>
      <p:pic>
        <p:nvPicPr>
          <p:cNvPr id="103425" name="Picture 1"/>
          <p:cNvPicPr>
            <a:picLocks noChangeAspect="1" noChangeArrowheads="1"/>
          </p:cNvPicPr>
          <p:nvPr/>
        </p:nvPicPr>
        <p:blipFill>
          <a:blip r:embed="rId4" cstate="print"/>
          <a:srcRect/>
          <a:stretch>
            <a:fillRect/>
          </a:stretch>
        </p:blipFill>
        <p:spPr bwMode="auto">
          <a:xfrm>
            <a:off x="0" y="1817440"/>
            <a:ext cx="4863535" cy="504056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3425"/>
                                        </p:tgtEl>
                                        <p:attrNameLst>
                                          <p:attrName>style.visibility</p:attrName>
                                        </p:attrNameLst>
                                      </p:cBhvr>
                                      <p:to>
                                        <p:strVal val="visible"/>
                                      </p:to>
                                    </p:set>
                                    <p:animEffect transition="in" filter="box(in)">
                                      <p:cBhvr>
                                        <p:cTn id="7" dur="500"/>
                                        <p:tgtEl>
                                          <p:spTgt spid="103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2" name="Espace réservé du contenu 11"/>
          <p:cNvSpPr>
            <a:spLocks noGrp="1"/>
          </p:cNvSpPr>
          <p:nvPr>
            <p:ph sz="half" idx="2"/>
          </p:nvPr>
        </p:nvSpPr>
        <p:spPr>
          <a:xfrm>
            <a:off x="539552" y="620688"/>
            <a:ext cx="8147248" cy="5832648"/>
          </a:xfrm>
        </p:spPr>
        <p:txBody>
          <a:bodyPr>
            <a:normAutofit/>
          </a:bodyPr>
          <a:lstStyle/>
          <a:p>
            <a:pPr algn="ctr">
              <a:buNone/>
            </a:pPr>
            <a:r>
              <a:rPr lang="fr-FR" sz="6000" b="1" i="1" u="sng" dirty="0" smtClean="0">
                <a:solidFill>
                  <a:srgbClr val="7030A0"/>
                </a:solidFill>
              </a:rPr>
              <a:t>REMARQUE</a:t>
            </a:r>
          </a:p>
          <a:p>
            <a:pPr>
              <a:buNone/>
            </a:pPr>
            <a:endParaRPr lang="fr-FR" sz="1400" dirty="0" smtClean="0"/>
          </a:p>
          <a:p>
            <a:pPr>
              <a:buNone/>
            </a:pPr>
            <a:r>
              <a:rPr lang="fr-FR" sz="2000" dirty="0" smtClean="0"/>
              <a:t>Pour décomposer le travail sur le relief, on peut distinguer 3 étapes:</a:t>
            </a:r>
          </a:p>
          <a:p>
            <a:pPr>
              <a:buNone/>
            </a:pPr>
            <a:endParaRPr lang="fr-FR" sz="2000" dirty="0" smtClean="0"/>
          </a:p>
          <a:p>
            <a:pPr>
              <a:buNone/>
            </a:pPr>
            <a:r>
              <a:rPr lang="fr-FR" sz="2000" dirty="0" smtClean="0"/>
              <a:t>1°) </a:t>
            </a:r>
            <a:r>
              <a:rPr lang="fr-FR" sz="2000" b="1" u="sng" dirty="0" smtClean="0">
                <a:solidFill>
                  <a:srgbClr val="FF0000"/>
                </a:solidFill>
              </a:rPr>
              <a:t>identifier les éléments </a:t>
            </a:r>
            <a:r>
              <a:rPr lang="fr-FR" sz="2000" dirty="0" smtClean="0"/>
              <a:t>de relief sur la carte et le terrain.</a:t>
            </a:r>
          </a:p>
          <a:p>
            <a:pPr>
              <a:buNone/>
            </a:pPr>
            <a:endParaRPr lang="fr-FR" sz="2000" dirty="0" smtClean="0"/>
          </a:p>
          <a:p>
            <a:pPr>
              <a:buNone/>
            </a:pPr>
            <a:r>
              <a:rPr lang="fr-FR" sz="2000" dirty="0" smtClean="0"/>
              <a:t>2°) apprendre à </a:t>
            </a:r>
            <a:r>
              <a:rPr lang="fr-FR" sz="2000" b="1" u="sng" dirty="0" smtClean="0">
                <a:solidFill>
                  <a:srgbClr val="FF0000"/>
                </a:solidFill>
              </a:rPr>
              <a:t>utiliser ces éléments de relief</a:t>
            </a:r>
            <a:r>
              <a:rPr lang="fr-FR" sz="2000" dirty="0" smtClean="0"/>
              <a:t>:</a:t>
            </a:r>
          </a:p>
          <a:p>
            <a:pPr>
              <a:buNone/>
            </a:pPr>
            <a:r>
              <a:rPr lang="fr-FR" sz="2000" dirty="0" smtClean="0"/>
              <a:t>		- </a:t>
            </a:r>
            <a:r>
              <a:rPr lang="fr-FR" sz="2000" b="1" u="sng" dirty="0" smtClean="0"/>
              <a:t>les atteindre </a:t>
            </a:r>
            <a:r>
              <a:rPr lang="fr-FR" sz="2000" dirty="0" smtClean="0"/>
              <a:t>(puisqu’ils sont en dehors des chemins) en choisissant un point d’attaque.</a:t>
            </a:r>
          </a:p>
          <a:p>
            <a:pPr>
              <a:buNone/>
            </a:pPr>
            <a:endParaRPr lang="fr-FR" sz="2000" dirty="0" smtClean="0"/>
          </a:p>
          <a:p>
            <a:pPr>
              <a:buNone/>
            </a:pPr>
            <a:r>
              <a:rPr lang="fr-FR" sz="2000" dirty="0" smtClean="0"/>
              <a:t>		- </a:t>
            </a:r>
            <a:r>
              <a:rPr lang="fr-FR" sz="2000" b="1" u="sng" dirty="0" smtClean="0"/>
              <a:t>les suivre</a:t>
            </a:r>
            <a:r>
              <a:rPr lang="fr-FR" sz="2000" dirty="0" smtClean="0"/>
              <a:t>, longer un fossé par exemple (puisque ce n’est pas spontané chez l’élève).</a:t>
            </a:r>
          </a:p>
          <a:p>
            <a:pPr>
              <a:buNone/>
            </a:pPr>
            <a:endParaRPr lang="fr-FR" sz="2000" dirty="0" smtClean="0"/>
          </a:p>
          <a:p>
            <a:pPr>
              <a:buNone/>
            </a:pPr>
            <a:r>
              <a:rPr lang="fr-FR" sz="2000" dirty="0" smtClean="0"/>
              <a:t>3°) enfin, </a:t>
            </a:r>
            <a:r>
              <a:rPr lang="fr-FR" sz="2000" b="1" u="sng" dirty="0" smtClean="0">
                <a:solidFill>
                  <a:srgbClr val="FF0000"/>
                </a:solidFill>
              </a:rPr>
              <a:t>combiner avec la vitesse</a:t>
            </a:r>
            <a:r>
              <a:rPr lang="fr-FR" sz="2000" dirty="0" smtClean="0"/>
              <a:t>.</a:t>
            </a:r>
            <a:endParaRPr lang="fr-FR" sz="2000" dirty="0"/>
          </a:p>
        </p:txBody>
      </p:sp>
      <p:pic>
        <p:nvPicPr>
          <p:cNvPr id="378883" name="Picture 3" descr="C:\Users\sev\AppData\Local\Microsoft\Windows\Temporary Internet Files\Content.IE5\BEW51510\MC900437791[1].wmf"/>
          <p:cNvPicPr>
            <a:picLocks noChangeAspect="1" noChangeArrowheads="1"/>
          </p:cNvPicPr>
          <p:nvPr/>
        </p:nvPicPr>
        <p:blipFill>
          <a:blip r:embed="rId2" cstate="print"/>
          <a:srcRect/>
          <a:stretch>
            <a:fillRect/>
          </a:stretch>
        </p:blipFill>
        <p:spPr bwMode="auto">
          <a:xfrm>
            <a:off x="971600" y="404664"/>
            <a:ext cx="1327919" cy="1088571"/>
          </a:xfrm>
          <a:prstGeom prst="rect">
            <a:avLst/>
          </a:prstGeom>
          <a:noFill/>
        </p:spPr>
      </p:pic>
      <p:sp>
        <p:nvSpPr>
          <p:cNvPr id="6" name="Explosion 2 5"/>
          <p:cNvSpPr/>
          <p:nvPr/>
        </p:nvSpPr>
        <p:spPr>
          <a:xfrm>
            <a:off x="6660232" y="2420888"/>
            <a:ext cx="2808312" cy="78370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i="1" dirty="0" smtClean="0">
                <a:solidFill>
                  <a:schemeClr val="accent2">
                    <a:lumMod val="75000"/>
                  </a:schemeClr>
                </a:solidFill>
                <a:latin typeface="Constantia" pitchFamily="18" charset="0"/>
              </a:rPr>
              <a:t>Jeu des erreurs (par exemple)</a:t>
            </a:r>
            <a:endParaRPr lang="fr-FR" sz="1000" b="1" i="1" dirty="0">
              <a:solidFill>
                <a:schemeClr val="accent2">
                  <a:lumMod val="75000"/>
                </a:schemeClr>
              </a:solidFill>
              <a:latin typeface="Constantia" pitchFamily="18" charset="0"/>
            </a:endParaRPr>
          </a:p>
        </p:txBody>
      </p:sp>
      <p:sp>
        <p:nvSpPr>
          <p:cNvPr id="7" name="Explosion 2 6"/>
          <p:cNvSpPr/>
          <p:nvPr/>
        </p:nvSpPr>
        <p:spPr>
          <a:xfrm>
            <a:off x="5580112" y="3861048"/>
            <a:ext cx="2808312" cy="78370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i="1" dirty="0" smtClean="0">
                <a:solidFill>
                  <a:schemeClr val="accent2">
                    <a:lumMod val="75000"/>
                  </a:schemeClr>
                </a:solidFill>
                <a:latin typeface="Constantia" pitchFamily="18" charset="0"/>
              </a:rPr>
              <a:t>GPS tout-terrain (par exemple)</a:t>
            </a:r>
            <a:endParaRPr lang="fr-FR" sz="1000" b="1" i="1" dirty="0">
              <a:solidFill>
                <a:schemeClr val="accent2">
                  <a:lumMod val="75000"/>
                </a:schemeClr>
              </a:solidFill>
              <a:latin typeface="Constantia" pitchFamily="18" charset="0"/>
            </a:endParaRPr>
          </a:p>
        </p:txBody>
      </p:sp>
      <p:sp>
        <p:nvSpPr>
          <p:cNvPr id="8" name="Explosion 2 7"/>
          <p:cNvSpPr/>
          <p:nvPr/>
        </p:nvSpPr>
        <p:spPr>
          <a:xfrm>
            <a:off x="4355976" y="4941168"/>
            <a:ext cx="2808312" cy="78370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i="1" dirty="0" smtClean="0">
                <a:solidFill>
                  <a:schemeClr val="accent2">
                    <a:lumMod val="75000"/>
                  </a:schemeClr>
                </a:solidFill>
                <a:latin typeface="Constantia" pitchFamily="18" charset="0"/>
              </a:rPr>
              <a:t>Itinéraire relief (par exemple)</a:t>
            </a:r>
            <a:endParaRPr lang="fr-FR" sz="1000" b="1" i="1" dirty="0">
              <a:solidFill>
                <a:schemeClr val="accent2">
                  <a:lumMod val="75000"/>
                </a:schemeClr>
              </a:solidFill>
              <a:latin typeface="Constantia"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052736"/>
            <a:ext cx="8229600" cy="5472608"/>
          </a:xfrm>
        </p:spPr>
        <p:txBody>
          <a:bodyPr>
            <a:normAutofit fontScale="70000" lnSpcReduction="20000"/>
          </a:bodyPr>
          <a:lstStyle/>
          <a:p>
            <a:pPr lvl="0">
              <a:buNone/>
              <a:defRPr/>
            </a:pPr>
            <a:r>
              <a:rPr lang="fr-FR" sz="2800" b="1" i="1" u="sng" dirty="0" smtClean="0">
                <a:solidFill>
                  <a:schemeClr val="accent6">
                    <a:lumMod val="50000"/>
                  </a:schemeClr>
                </a:solidFill>
              </a:rPr>
              <a:t>Objectif principal: </a:t>
            </a:r>
          </a:p>
          <a:p>
            <a:pPr lvl="0">
              <a:buFont typeface="Wingdings" pitchFamily="2" charset="2"/>
              <a:buChar char="ü"/>
              <a:defRPr/>
            </a:pPr>
            <a:r>
              <a:rPr lang="fr-FR" sz="2800" b="1" u="sng" dirty="0" smtClean="0"/>
              <a:t>Construire</a:t>
            </a:r>
            <a:r>
              <a:rPr lang="fr-FR" sz="2800" dirty="0" smtClean="0"/>
              <a:t> un itinéraire en utilisant les éléments de </a:t>
            </a:r>
            <a:r>
              <a:rPr lang="fr-FR" sz="2800" b="1" u="sng" dirty="0" smtClean="0"/>
              <a:t>relief</a:t>
            </a:r>
            <a:r>
              <a:rPr lang="fr-FR" sz="2800" dirty="0" smtClean="0"/>
              <a:t>.</a:t>
            </a:r>
          </a:p>
          <a:p>
            <a:pPr lvl="0">
              <a:buNone/>
              <a:defRPr/>
            </a:pPr>
            <a:endParaRPr lang="fr-FR" sz="2000" i="1" u="sng" dirty="0" smtClean="0">
              <a:solidFill>
                <a:srgbClr val="FF0000"/>
              </a:solidFill>
            </a:endParaRPr>
          </a:p>
          <a:p>
            <a:pPr lvl="0">
              <a:buNone/>
              <a:defRPr/>
            </a:pPr>
            <a:r>
              <a:rPr lang="fr-FR" sz="2800" i="1" u="sng" dirty="0" smtClean="0">
                <a:solidFill>
                  <a:srgbClr val="FF0000"/>
                </a:solidFill>
              </a:rPr>
              <a:t>Préparation:</a:t>
            </a:r>
            <a:endParaRPr lang="fr-FR" sz="2800" dirty="0" smtClean="0"/>
          </a:p>
          <a:p>
            <a:pPr lvl="0">
              <a:defRPr/>
            </a:pPr>
            <a:r>
              <a:rPr lang="fr-FR" sz="2300" dirty="0" smtClean="0"/>
              <a:t>Parcours de </a:t>
            </a:r>
            <a:r>
              <a:rPr lang="fr-FR" sz="2300" b="1" u="sng" dirty="0" smtClean="0"/>
              <a:t>3,4 balises</a:t>
            </a:r>
            <a:r>
              <a:rPr lang="fr-FR" sz="2300" dirty="0" smtClean="0"/>
              <a:t> (-&gt; parcours en circuit).</a:t>
            </a:r>
          </a:p>
          <a:p>
            <a:pPr lvl="0">
              <a:defRPr/>
            </a:pPr>
            <a:r>
              <a:rPr lang="fr-FR" sz="2300" dirty="0" smtClean="0"/>
              <a:t>Balises placées à </a:t>
            </a:r>
            <a:r>
              <a:rPr lang="fr-FR" sz="2300" b="1" u="sng" dirty="0" smtClean="0"/>
              <a:t>3, 4 points de décision (voire plus)</a:t>
            </a:r>
            <a:r>
              <a:rPr lang="fr-FR" sz="2300" dirty="0" smtClean="0"/>
              <a:t>. </a:t>
            </a:r>
            <a:endParaRPr lang="fr-FR" sz="2300" b="1" u="sng" dirty="0" smtClean="0"/>
          </a:p>
          <a:p>
            <a:pPr lvl="0">
              <a:defRPr/>
            </a:pPr>
            <a:r>
              <a:rPr lang="fr-FR" sz="2800" u="sng" dirty="0" smtClean="0"/>
              <a:t>Différents niveaux </a:t>
            </a:r>
            <a:r>
              <a:rPr lang="fr-FR" sz="2800" dirty="0" smtClean="0"/>
              <a:t>de parcours pour que les élèves puissent choisir des parcours adaptés à leur niveau. Par exemple:</a:t>
            </a:r>
          </a:p>
          <a:p>
            <a:pPr lvl="1">
              <a:defRPr/>
            </a:pPr>
            <a:r>
              <a:rPr lang="fr-FR" sz="4400" b="1" i="1" u="sng" dirty="0" smtClean="0"/>
              <a:t>F1:</a:t>
            </a:r>
            <a:r>
              <a:rPr lang="fr-FR" sz="4400" dirty="0" smtClean="0"/>
              <a:t> </a:t>
            </a:r>
            <a:r>
              <a:rPr lang="fr-FR" sz="3300" dirty="0" smtClean="0"/>
              <a:t>balises à trouver grâce à des </a:t>
            </a:r>
            <a:r>
              <a:rPr lang="fr-FR" sz="3300" u="sng" dirty="0" smtClean="0"/>
              <a:t>éléments de relief proches et simples </a:t>
            </a:r>
            <a:r>
              <a:rPr lang="fr-FR" sz="3300" dirty="0" smtClean="0"/>
              <a:t>(ponctuels, visibles comme butte, trou; </a:t>
            </a:r>
            <a:r>
              <a:rPr lang="fr-FR" sz="3300" dirty="0" err="1" smtClean="0"/>
              <a:t>etc</a:t>
            </a:r>
            <a:r>
              <a:rPr lang="fr-FR" sz="3300" dirty="0" smtClean="0"/>
              <a:t>…)</a:t>
            </a:r>
          </a:p>
          <a:p>
            <a:pPr lvl="1">
              <a:defRPr/>
            </a:pPr>
            <a:r>
              <a:rPr lang="fr-FR" sz="4400" b="1" i="1" u="sng" dirty="0" smtClean="0"/>
              <a:t>F2:</a:t>
            </a:r>
            <a:r>
              <a:rPr lang="fr-FR" sz="4400" dirty="0" smtClean="0"/>
              <a:t> </a:t>
            </a:r>
            <a:r>
              <a:rPr lang="fr-FR" sz="3300" dirty="0" smtClean="0"/>
              <a:t>balises plus éloignées sur des </a:t>
            </a:r>
            <a:r>
              <a:rPr lang="fr-FR" sz="3300" u="sng" dirty="0" smtClean="0"/>
              <a:t>éléments de reliefs moins perceptibles </a:t>
            </a:r>
            <a:r>
              <a:rPr lang="fr-FR" sz="3300" dirty="0" smtClean="0"/>
              <a:t>(dépression, courbes de niveau) ou en suivant des </a:t>
            </a:r>
            <a:r>
              <a:rPr lang="fr-FR" sz="3300" u="sng" dirty="0" smtClean="0"/>
              <a:t>lignes plus complexes </a:t>
            </a:r>
            <a:r>
              <a:rPr lang="fr-FR" sz="3300" dirty="0" smtClean="0"/>
              <a:t>comme les fossés, talus, courbes de niveau).</a:t>
            </a:r>
          </a:p>
          <a:p>
            <a:pPr>
              <a:defRPr/>
            </a:pPr>
            <a:r>
              <a:rPr lang="fr-FR" sz="1800" dirty="0" smtClean="0"/>
              <a:t>Carte complète, c’est-à-dire avec relief </a:t>
            </a:r>
            <a:r>
              <a:rPr lang="fr-FR" sz="1600" dirty="0" smtClean="0"/>
              <a:t>(possibilité d’enlever certains éléments comme la végétation).</a:t>
            </a:r>
          </a:p>
          <a:p>
            <a:pPr lvl="0">
              <a:defRPr/>
            </a:pPr>
            <a:r>
              <a:rPr lang="fr-FR" sz="1600" dirty="0" smtClean="0"/>
              <a:t>Une carte-mère, un tableau de correction.</a:t>
            </a:r>
          </a:p>
          <a:p>
            <a:pPr lvl="0">
              <a:defRPr/>
            </a:pPr>
            <a:endParaRPr lang="fr-FR" sz="1600" dirty="0" smtClean="0"/>
          </a:p>
          <a:p>
            <a:pPr lvl="0">
              <a:buNone/>
              <a:defRPr/>
            </a:pPr>
            <a:endParaRPr lang="fr-FR" sz="1600" dirty="0" smtClean="0"/>
          </a:p>
          <a:p>
            <a:pPr>
              <a:buNone/>
              <a:defRPr/>
            </a:pPr>
            <a:r>
              <a:rPr lang="fr-FR" sz="2000" i="1" u="sng" dirty="0" smtClean="0">
                <a:solidFill>
                  <a:srgbClr val="FF0000"/>
                </a:solidFill>
              </a:rPr>
              <a:t>Déroulement:</a:t>
            </a:r>
            <a:r>
              <a:rPr lang="fr-FR" sz="2000" dirty="0" smtClean="0"/>
              <a:t> </a:t>
            </a:r>
            <a:r>
              <a:rPr lang="fr-FR" sz="2000" i="1" dirty="0" smtClean="0">
                <a:solidFill>
                  <a:srgbClr val="7030A0"/>
                </a:solidFill>
              </a:rPr>
              <a:t>(</a:t>
            </a:r>
            <a:r>
              <a:rPr lang="fr-FR" sz="2000" i="1" dirty="0" err="1" smtClean="0">
                <a:solidFill>
                  <a:srgbClr val="7030A0"/>
                </a:solidFill>
              </a:rPr>
              <a:t>Cf</a:t>
            </a:r>
            <a:r>
              <a:rPr lang="fr-FR" sz="2000" i="1" dirty="0" smtClean="0">
                <a:solidFill>
                  <a:srgbClr val="7030A0"/>
                </a:solidFill>
              </a:rPr>
              <a:t> parcours en étoile, aile de papillon et circuit du niveau 1).</a:t>
            </a:r>
          </a:p>
          <a:p>
            <a:pPr lvl="0">
              <a:buNone/>
              <a:defRPr/>
            </a:pPr>
            <a:endParaRPr lang="fr-FR" sz="1600" dirty="0" smtClean="0"/>
          </a:p>
          <a:p>
            <a:pPr lvl="0">
              <a:buNone/>
              <a:defRPr/>
            </a:pPr>
            <a:endParaRPr lang="fr-FR" sz="2000" dirty="0" smtClean="0"/>
          </a:p>
          <a:p>
            <a:pPr lvl="1">
              <a:buNone/>
              <a:defRPr/>
            </a:pPr>
            <a:endParaRPr lang="fr-FR" dirty="0" smtClean="0"/>
          </a:p>
        </p:txBody>
      </p:sp>
      <p:sp>
        <p:nvSpPr>
          <p:cNvPr id="3" name="Titre 2"/>
          <p:cNvSpPr>
            <a:spLocks noGrp="1"/>
          </p:cNvSpPr>
          <p:nvPr>
            <p:ph type="title"/>
          </p:nvPr>
        </p:nvSpPr>
        <p:spPr>
          <a:xfrm>
            <a:off x="457200" y="152400"/>
            <a:ext cx="8229600" cy="828328"/>
          </a:xfrm>
        </p:spPr>
        <p:txBody>
          <a:bodyPr>
            <a:normAutofit/>
          </a:bodyPr>
          <a:lstStyle/>
          <a:p>
            <a:r>
              <a:rPr lang="fr-FR" i="1" dirty="0" smtClean="0">
                <a:solidFill>
                  <a:schemeClr val="accent4">
                    <a:lumMod val="50000"/>
                  </a:schemeClr>
                </a:solidFill>
                <a:effectLst>
                  <a:outerShdw blurRad="38100" dist="38100" dir="2700000" algn="tl">
                    <a:srgbClr val="000000">
                      <a:alpha val="43137"/>
                    </a:srgbClr>
                  </a:outerShdw>
                </a:effectLst>
              </a:rPr>
              <a:t>SA: </a:t>
            </a:r>
            <a:r>
              <a:rPr lang="fr-FR" b="1" i="1" u="sng" dirty="0" smtClean="0">
                <a:solidFill>
                  <a:schemeClr val="accent4">
                    <a:lumMod val="50000"/>
                  </a:schemeClr>
                </a:solidFill>
                <a:effectLst>
                  <a:outerShdw blurRad="38100" dist="38100" dir="2700000" algn="tl">
                    <a:srgbClr val="000000">
                      <a:alpha val="43137"/>
                    </a:srgbClr>
                  </a:outerShdw>
                </a:effectLst>
              </a:rPr>
              <a:t>Parcours en CIRCUIT.</a:t>
            </a:r>
            <a:endParaRPr lang="fr-FR" b="1" i="1" u="sng" dirty="0">
              <a:solidFill>
                <a:schemeClr val="accent4">
                  <a:lumMod val="50000"/>
                </a:schemeClr>
              </a:solidFill>
              <a:effectLst>
                <a:outerShdw blurRad="38100" dist="38100" dir="2700000" algn="tl">
                  <a:srgbClr val="000000">
                    <a:alpha val="43137"/>
                  </a:srgbClr>
                </a:outerShdw>
              </a:effectLst>
            </a:endParaRPr>
          </a:p>
        </p:txBody>
      </p:sp>
    </p:spTree>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124744"/>
            <a:ext cx="8229600" cy="5400600"/>
          </a:xfrm>
        </p:spPr>
        <p:txBody>
          <a:bodyPr>
            <a:normAutofit/>
          </a:bodyPr>
          <a:lstStyle/>
          <a:p>
            <a:pPr lvl="0">
              <a:buNone/>
              <a:defRPr/>
            </a:pPr>
            <a:r>
              <a:rPr lang="fr-FR" sz="1600" b="1" i="1" u="sng" dirty="0" smtClean="0">
                <a:solidFill>
                  <a:schemeClr val="accent6">
                    <a:lumMod val="50000"/>
                  </a:schemeClr>
                </a:solidFill>
              </a:rPr>
              <a:t>Objectif principal: </a:t>
            </a:r>
          </a:p>
          <a:p>
            <a:pPr lvl="0">
              <a:buFont typeface="Wingdings" pitchFamily="2" charset="2"/>
              <a:buChar char="ü"/>
              <a:defRPr/>
            </a:pPr>
            <a:r>
              <a:rPr lang="fr-FR" sz="1600" b="1" u="sng" dirty="0" smtClean="0"/>
              <a:t>Identifier sur la carte </a:t>
            </a:r>
            <a:r>
              <a:rPr lang="fr-FR" sz="1600" dirty="0" smtClean="0"/>
              <a:t>et </a:t>
            </a:r>
            <a:r>
              <a:rPr lang="fr-FR" sz="1600" b="1" u="sng" dirty="0" smtClean="0"/>
              <a:t>sur le terrain </a:t>
            </a:r>
            <a:r>
              <a:rPr lang="fr-FR" sz="1600" dirty="0" smtClean="0"/>
              <a:t>les </a:t>
            </a:r>
            <a:r>
              <a:rPr lang="fr-FR" sz="1600" b="1" u="sng" dirty="0" smtClean="0"/>
              <a:t>éléments de relief</a:t>
            </a:r>
            <a:r>
              <a:rPr lang="fr-FR" sz="1600" dirty="0" smtClean="0"/>
              <a:t>.</a:t>
            </a:r>
          </a:p>
          <a:p>
            <a:pPr lvl="0">
              <a:buNone/>
              <a:defRPr/>
            </a:pPr>
            <a:endParaRPr lang="fr-FR" sz="1000" i="1" u="sng" dirty="0" smtClean="0">
              <a:solidFill>
                <a:srgbClr val="FF0000"/>
              </a:solidFill>
            </a:endParaRPr>
          </a:p>
          <a:p>
            <a:pPr lvl="0">
              <a:buNone/>
              <a:defRPr/>
            </a:pPr>
            <a:r>
              <a:rPr lang="fr-FR" sz="1600" i="1" u="sng" dirty="0" smtClean="0">
                <a:solidFill>
                  <a:srgbClr val="FF0000"/>
                </a:solidFill>
              </a:rPr>
              <a:t>Préparation:</a:t>
            </a:r>
            <a:endParaRPr lang="fr-FR" sz="1600" dirty="0" smtClean="0"/>
          </a:p>
          <a:p>
            <a:pPr lvl="0">
              <a:defRPr/>
            </a:pPr>
            <a:r>
              <a:rPr lang="fr-FR" sz="1600" dirty="0" smtClean="0"/>
              <a:t>Préparer plusieurs parcours « jeu des erreurs », au moins un différent pour chaque groupe. (</a:t>
            </a:r>
            <a:r>
              <a:rPr lang="fr-FR" sz="1600" i="1" dirty="0" err="1" smtClean="0"/>
              <a:t>Cf</a:t>
            </a:r>
            <a:r>
              <a:rPr lang="fr-FR" sz="1600" i="1" dirty="0" smtClean="0"/>
              <a:t> diapo suivante</a:t>
            </a:r>
            <a:r>
              <a:rPr lang="fr-FR" sz="1600" dirty="0" smtClean="0"/>
              <a:t>). </a:t>
            </a:r>
          </a:p>
          <a:p>
            <a:pPr lvl="1">
              <a:defRPr/>
            </a:pPr>
            <a:r>
              <a:rPr lang="fr-FR" sz="1400" dirty="0" smtClean="0"/>
              <a:t>Un parcours est en réalité une zone encadrée sur la carte (jaune fluo), dans laquelle l’élève va devoir repérer les éléments de relief numérotés et identifier lesquelles n’existent pas en réalité.</a:t>
            </a:r>
          </a:p>
          <a:p>
            <a:pPr lvl="0">
              <a:defRPr/>
            </a:pPr>
            <a:r>
              <a:rPr lang="fr-FR" sz="1600" dirty="0" smtClean="0"/>
              <a:t>Pour </a:t>
            </a:r>
            <a:r>
              <a:rPr lang="fr-FR" sz="1600" b="1" u="sng" dirty="0" smtClean="0"/>
              <a:t>préparer vos parcours</a:t>
            </a:r>
            <a:r>
              <a:rPr lang="fr-FR" sz="1600" dirty="0" smtClean="0"/>
              <a:t>, il faut en amont concevoir une carte « truquée » où l’on a introduit des erreurs, c’est-à-dire des éléments de relief qui n’exista pas en réalité…</a:t>
            </a:r>
          </a:p>
          <a:p>
            <a:pPr lvl="0">
              <a:buNone/>
              <a:defRPr/>
            </a:pPr>
            <a:endParaRPr lang="fr-FR" sz="1600" dirty="0" smtClean="0"/>
          </a:p>
          <a:p>
            <a:pPr lvl="0">
              <a:buNone/>
              <a:defRPr/>
            </a:pPr>
            <a:endParaRPr lang="fr-FR" sz="1600" dirty="0" smtClean="0"/>
          </a:p>
          <a:p>
            <a:pPr lvl="0">
              <a:buNone/>
              <a:defRPr/>
            </a:pPr>
            <a:endParaRPr lang="fr-FR" sz="1600" dirty="0" smtClean="0"/>
          </a:p>
          <a:p>
            <a:pPr lvl="0">
              <a:buNone/>
              <a:defRPr/>
            </a:pPr>
            <a:endParaRPr lang="fr-FR" sz="1600" dirty="0" smtClean="0"/>
          </a:p>
          <a:p>
            <a:pPr lvl="0">
              <a:buNone/>
              <a:defRPr/>
            </a:pPr>
            <a:endParaRPr lang="fr-FR" sz="1600" dirty="0" smtClean="0"/>
          </a:p>
          <a:p>
            <a:pPr lvl="0">
              <a:buNone/>
              <a:defRPr/>
            </a:pPr>
            <a:endParaRPr lang="fr-FR" sz="1600" dirty="0" smtClean="0"/>
          </a:p>
          <a:p>
            <a:pPr lvl="0">
              <a:buNone/>
              <a:defRPr/>
            </a:pPr>
            <a:endParaRPr lang="fr-FR" sz="1600" dirty="0" smtClean="0"/>
          </a:p>
          <a:p>
            <a:pPr lvl="0">
              <a:defRPr/>
            </a:pPr>
            <a:r>
              <a:rPr lang="fr-FR" sz="1600" dirty="0" smtClean="0"/>
              <a:t>Prévoir également une correction (</a:t>
            </a:r>
            <a:r>
              <a:rPr lang="fr-FR" sz="1600" i="1" dirty="0" err="1" smtClean="0"/>
              <a:t>Cf</a:t>
            </a:r>
            <a:r>
              <a:rPr lang="fr-FR" sz="1600" i="1" dirty="0" smtClean="0"/>
              <a:t> diapo suivante</a:t>
            </a:r>
            <a:r>
              <a:rPr lang="fr-FR" sz="1600" dirty="0" smtClean="0"/>
              <a:t>).</a:t>
            </a:r>
          </a:p>
          <a:p>
            <a:pPr>
              <a:buNone/>
            </a:pPr>
            <a:endParaRPr lang="fr-FR" dirty="0"/>
          </a:p>
        </p:txBody>
      </p:sp>
      <p:sp>
        <p:nvSpPr>
          <p:cNvPr id="3" name="Titre 2"/>
          <p:cNvSpPr>
            <a:spLocks noGrp="1"/>
          </p:cNvSpPr>
          <p:nvPr>
            <p:ph type="title"/>
          </p:nvPr>
        </p:nvSpPr>
        <p:spPr>
          <a:xfrm>
            <a:off x="457200" y="152400"/>
            <a:ext cx="8229600" cy="1044352"/>
          </a:xfrm>
        </p:spPr>
        <p:txBody>
          <a:bodyPr/>
          <a:lstStyle/>
          <a:p>
            <a:r>
              <a:rPr lang="fr-FR" i="1" dirty="0" smtClean="0">
                <a:solidFill>
                  <a:schemeClr val="accent4">
                    <a:lumMod val="50000"/>
                  </a:schemeClr>
                </a:solidFill>
                <a:effectLst>
                  <a:outerShdw blurRad="38100" dist="38100" dir="2700000" algn="tl">
                    <a:srgbClr val="000000">
                      <a:alpha val="43137"/>
                    </a:srgbClr>
                  </a:outerShdw>
                </a:effectLst>
              </a:rPr>
              <a:t>SA: </a:t>
            </a:r>
            <a:r>
              <a:rPr lang="fr-FR" b="1" i="1" u="sng" dirty="0" smtClean="0">
                <a:solidFill>
                  <a:schemeClr val="accent4">
                    <a:lumMod val="50000"/>
                  </a:schemeClr>
                </a:solidFill>
                <a:effectLst>
                  <a:outerShdw blurRad="38100" dist="38100" dir="2700000" algn="tl">
                    <a:srgbClr val="000000">
                      <a:alpha val="43137"/>
                    </a:srgbClr>
                  </a:outerShdw>
                </a:effectLst>
              </a:rPr>
              <a:t>Jeu des ERREURS.</a:t>
            </a:r>
            <a:endParaRPr lang="fr-FR" b="1" i="1" u="sng" dirty="0">
              <a:solidFill>
                <a:schemeClr val="accent4">
                  <a:lumMod val="50000"/>
                </a:schemeClr>
              </a:solidFill>
              <a:effectLst>
                <a:outerShdw blurRad="38100" dist="38100" dir="2700000" algn="tl">
                  <a:srgbClr val="000000">
                    <a:alpha val="43137"/>
                  </a:srgbClr>
                </a:outerShdw>
              </a:effectLst>
            </a:endParaRPr>
          </a:p>
        </p:txBody>
      </p:sp>
      <p:pic>
        <p:nvPicPr>
          <p:cNvPr id="381955" name="Picture 3"/>
          <p:cNvPicPr>
            <a:picLocks noChangeAspect="1" noChangeArrowheads="1"/>
          </p:cNvPicPr>
          <p:nvPr/>
        </p:nvPicPr>
        <p:blipFill>
          <a:blip r:embed="rId2" cstate="print"/>
          <a:srcRect/>
          <a:stretch>
            <a:fillRect/>
          </a:stretch>
        </p:blipFill>
        <p:spPr bwMode="auto">
          <a:xfrm>
            <a:off x="467544" y="3933056"/>
            <a:ext cx="3132775" cy="2244377"/>
          </a:xfrm>
          <a:prstGeom prst="rect">
            <a:avLst/>
          </a:prstGeom>
          <a:noFill/>
          <a:ln w="9525">
            <a:noFill/>
            <a:miter lim="800000"/>
            <a:headEnd/>
            <a:tailEnd/>
          </a:ln>
        </p:spPr>
      </p:pic>
      <p:pic>
        <p:nvPicPr>
          <p:cNvPr id="381956" name="Picture 4"/>
          <p:cNvPicPr>
            <a:picLocks noChangeAspect="1" noChangeArrowheads="1"/>
          </p:cNvPicPr>
          <p:nvPr/>
        </p:nvPicPr>
        <p:blipFill>
          <a:blip r:embed="rId3" cstate="print"/>
          <a:srcRect/>
          <a:stretch>
            <a:fillRect/>
          </a:stretch>
        </p:blipFill>
        <p:spPr bwMode="auto">
          <a:xfrm>
            <a:off x="5518308" y="3861048"/>
            <a:ext cx="3625692" cy="2591941"/>
          </a:xfrm>
          <a:prstGeom prst="rect">
            <a:avLst/>
          </a:prstGeom>
          <a:noFill/>
          <a:ln w="9525">
            <a:noFill/>
            <a:miter lim="800000"/>
            <a:headEnd/>
            <a:tailEnd/>
          </a:ln>
        </p:spPr>
      </p:pic>
      <p:sp>
        <p:nvSpPr>
          <p:cNvPr id="9" name="Flèche droite 8"/>
          <p:cNvSpPr/>
          <p:nvPr/>
        </p:nvSpPr>
        <p:spPr>
          <a:xfrm>
            <a:off x="3707904" y="5589240"/>
            <a:ext cx="1584176" cy="3600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539552" y="5805264"/>
            <a:ext cx="1584176" cy="246221"/>
          </a:xfrm>
          <a:prstGeom prst="rect">
            <a:avLst/>
          </a:prstGeom>
          <a:noFill/>
        </p:spPr>
        <p:txBody>
          <a:bodyPr wrap="square" rtlCol="0">
            <a:spAutoFit/>
          </a:bodyPr>
          <a:lstStyle/>
          <a:p>
            <a:r>
              <a:rPr lang="fr-FR" sz="1000" b="1" dirty="0" smtClean="0">
                <a:solidFill>
                  <a:srgbClr val="FF0000"/>
                </a:solidFill>
                <a:latin typeface="Comic Sans MS" pitchFamily="66" charset="0"/>
              </a:rPr>
              <a:t>« vraie » carte!</a:t>
            </a:r>
            <a:endParaRPr lang="fr-FR" sz="1000" b="1" dirty="0">
              <a:solidFill>
                <a:srgbClr val="FF0000"/>
              </a:solidFill>
              <a:latin typeface="Comic Sans MS" pitchFamily="66" charset="0"/>
            </a:endParaRPr>
          </a:p>
        </p:txBody>
      </p:sp>
      <p:sp>
        <p:nvSpPr>
          <p:cNvPr id="11" name="ZoneTexte 10"/>
          <p:cNvSpPr txBox="1"/>
          <p:nvPr/>
        </p:nvSpPr>
        <p:spPr>
          <a:xfrm>
            <a:off x="5724128" y="6093296"/>
            <a:ext cx="1584176" cy="246221"/>
          </a:xfrm>
          <a:prstGeom prst="rect">
            <a:avLst/>
          </a:prstGeom>
          <a:noFill/>
        </p:spPr>
        <p:txBody>
          <a:bodyPr wrap="square" rtlCol="0">
            <a:spAutoFit/>
          </a:bodyPr>
          <a:lstStyle/>
          <a:p>
            <a:r>
              <a:rPr lang="fr-FR" sz="1000" b="1" dirty="0" smtClean="0">
                <a:solidFill>
                  <a:srgbClr val="FF0000"/>
                </a:solidFill>
                <a:latin typeface="Comic Sans MS" pitchFamily="66" charset="0"/>
              </a:rPr>
              <a:t>Carte « truquée »</a:t>
            </a:r>
            <a:endParaRPr lang="fr-FR" sz="1000" b="1" dirty="0">
              <a:solidFill>
                <a:srgbClr val="FF0000"/>
              </a:solidFill>
              <a:latin typeface="Comic Sans MS" pitchFamily="66" charset="0"/>
            </a:endParaRPr>
          </a:p>
        </p:txBody>
      </p:sp>
      <p:cxnSp>
        <p:nvCxnSpPr>
          <p:cNvPr id="13" name="Connecteur droit avec flèche 12"/>
          <p:cNvCxnSpPr/>
          <p:nvPr/>
        </p:nvCxnSpPr>
        <p:spPr>
          <a:xfrm flipH="1" flipV="1">
            <a:off x="6876256" y="4365104"/>
            <a:ext cx="144016" cy="720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H="1" flipV="1">
            <a:off x="7236296" y="4509120"/>
            <a:ext cx="144016" cy="720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flipV="1">
            <a:off x="7452320" y="4365104"/>
            <a:ext cx="144016" cy="720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flipV="1">
            <a:off x="7668344" y="4869160"/>
            <a:ext cx="144016" cy="720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H="1" flipV="1">
            <a:off x="8100392" y="4941168"/>
            <a:ext cx="144016" cy="720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flipV="1">
            <a:off x="8316416" y="5589240"/>
            <a:ext cx="144016" cy="720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H="1" flipV="1">
            <a:off x="8388424" y="5085184"/>
            <a:ext cx="144016" cy="720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H="1" flipV="1">
            <a:off x="7956376" y="5013176"/>
            <a:ext cx="144016" cy="720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H="1" flipV="1">
            <a:off x="8316416" y="6165304"/>
            <a:ext cx="144016" cy="720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H="1" flipV="1">
            <a:off x="8172400" y="5805264"/>
            <a:ext cx="144016" cy="720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H="1" flipV="1">
            <a:off x="8604448" y="5229200"/>
            <a:ext cx="144016" cy="720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H="1" flipV="1">
            <a:off x="8388424" y="5877272"/>
            <a:ext cx="216024" cy="720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H="1" flipV="1">
            <a:off x="8244408" y="6021288"/>
            <a:ext cx="144016" cy="720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9"/>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11"/>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0"/>
                                  </p:stCondLst>
                                  <p:childTnLst>
                                    <p:anim calcmode="discrete" valueType="str">
                                      <p:cBhvr>
                                        <p:cTn id="12" dur="1000" fill="hold"/>
                                        <p:tgtEl>
                                          <p:spTgt spid="21"/>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0"/>
                                  </p:stCondLst>
                                  <p:childTnLst>
                                    <p:anim calcmode="discrete" valueType="str">
                                      <p:cBhvr>
                                        <p:cTn id="14" dur="1000" fill="hold"/>
                                        <p:tgtEl>
                                          <p:spTgt spid="26"/>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nodeType="withEffect">
                                  <p:stCondLst>
                                    <p:cond delay="0"/>
                                  </p:stCondLst>
                                  <p:childTnLst>
                                    <p:anim calcmode="discrete" valueType="str">
                                      <p:cBhvr>
                                        <p:cTn id="16" dur="1000" fill="hold"/>
                                        <p:tgtEl>
                                          <p:spTgt spid="2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nodeType="withEffect">
                                  <p:stCondLst>
                                    <p:cond delay="0"/>
                                  </p:stCondLst>
                                  <p:childTnLst>
                                    <p:anim calcmode="discrete" valueType="str">
                                      <p:cBhvr>
                                        <p:cTn id="18" dur="1000" fill="hold"/>
                                        <p:tgtEl>
                                          <p:spTgt spid="24"/>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0"/>
                                  </p:stCondLst>
                                  <p:childTnLst>
                                    <p:anim calcmode="discrete" valueType="str">
                                      <p:cBhvr>
                                        <p:cTn id="20" dur="1000" fill="hold"/>
                                        <p:tgtEl>
                                          <p:spTgt spid="18"/>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nodeType="withEffect">
                                  <p:stCondLst>
                                    <p:cond delay="0"/>
                                  </p:stCondLst>
                                  <p:childTnLst>
                                    <p:anim calcmode="discrete" valueType="str">
                                      <p:cBhvr>
                                        <p:cTn id="22" dur="1000" fill="hold"/>
                                        <p:tgtEl>
                                          <p:spTgt spid="23"/>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0"/>
                                  </p:stCondLst>
                                  <p:childTnLst>
                                    <p:anim calcmode="discrete" valueType="str">
                                      <p:cBhvr>
                                        <p:cTn id="24" dur="1000" fill="hold"/>
                                        <p:tgtEl>
                                          <p:spTgt spid="1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nodeType="withEffect">
                                  <p:stCondLst>
                                    <p:cond delay="0"/>
                                  </p:stCondLst>
                                  <p:childTnLst>
                                    <p:anim calcmode="discrete" valueType="str">
                                      <p:cBhvr>
                                        <p:cTn id="26" dur="1000" fill="hold"/>
                                        <p:tgtEl>
                                          <p:spTgt spid="17"/>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nodeType="withEffect">
                                  <p:stCondLst>
                                    <p:cond delay="0"/>
                                  </p:stCondLst>
                                  <p:childTnLst>
                                    <p:anim calcmode="discrete" valueType="str">
                                      <p:cBhvr>
                                        <p:cTn id="28" dur="1000" fill="hold"/>
                                        <p:tgtEl>
                                          <p:spTgt spid="20"/>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0"/>
                                  </p:stCondLst>
                                  <p:childTnLst>
                                    <p:anim calcmode="discrete" valueType="str">
                                      <p:cBhvr>
                                        <p:cTn id="30" dur="1000" fill="hold"/>
                                        <p:tgtEl>
                                          <p:spTgt spid="16"/>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nodeType="withEffect">
                                  <p:stCondLst>
                                    <p:cond delay="0"/>
                                  </p:stCondLst>
                                  <p:childTnLst>
                                    <p:anim calcmode="discrete" valueType="str">
                                      <p:cBhvr>
                                        <p:cTn id="32" dur="1000" fill="hold"/>
                                        <p:tgtEl>
                                          <p:spTgt spid="14"/>
                                        </p:tgtEl>
                                        <p:attrNameLst>
                                          <p:attrName>style.visibility</p:attrName>
                                        </p:attrNameLst>
                                      </p:cBhvr>
                                      <p:tavLst>
                                        <p:tav tm="0">
                                          <p:val>
                                            <p:strVal val="hidden"/>
                                          </p:val>
                                        </p:tav>
                                        <p:tav tm="50000">
                                          <p:val>
                                            <p:strVal val="visible"/>
                                          </p:val>
                                        </p:tav>
                                      </p:tavLst>
                                    </p:anim>
                                  </p:childTnLst>
                                </p:cTn>
                              </p:par>
                              <p:par>
                                <p:cTn id="33" presetID="35" presetClass="emph" presetSubtype="0" repeatCount="indefinite" fill="hold" nodeType="withEffect">
                                  <p:stCondLst>
                                    <p:cond delay="0"/>
                                  </p:stCondLst>
                                  <p:childTnLst>
                                    <p:anim calcmode="discrete" valueType="str">
                                      <p:cBhvr>
                                        <p:cTn id="34" dur="1000" fill="hold"/>
                                        <p:tgtEl>
                                          <p:spTgt spid="15"/>
                                        </p:tgtEl>
                                        <p:attrNameLst>
                                          <p:attrName>style.visibility</p:attrName>
                                        </p:attrNameLst>
                                      </p:cBhvr>
                                      <p:tavLst>
                                        <p:tav tm="0">
                                          <p:val>
                                            <p:strVal val="hidden"/>
                                          </p:val>
                                        </p:tav>
                                        <p:tav tm="50000">
                                          <p:val>
                                            <p:strVal val="visible"/>
                                          </p:val>
                                        </p:tav>
                                      </p:tavLst>
                                    </p:anim>
                                  </p:childTnLst>
                                </p:cTn>
                              </p:par>
                              <p:par>
                                <p:cTn id="35" presetID="35" presetClass="emph" presetSubtype="0" repeatCount="indefinite" fill="hold" nodeType="withEffect">
                                  <p:stCondLst>
                                    <p:cond delay="0"/>
                                  </p:stCondLst>
                                  <p:childTnLst>
                                    <p:anim calcmode="discrete" valueType="str">
                                      <p:cBhvr>
                                        <p:cTn id="3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80" name="Picture 4"/>
          <p:cNvPicPr>
            <a:picLocks noChangeAspect="1" noChangeArrowheads="1"/>
          </p:cNvPicPr>
          <p:nvPr/>
        </p:nvPicPr>
        <p:blipFill>
          <a:blip r:embed="rId2" cstate="print"/>
          <a:srcRect/>
          <a:stretch>
            <a:fillRect/>
          </a:stretch>
        </p:blipFill>
        <p:spPr bwMode="auto">
          <a:xfrm>
            <a:off x="4211960" y="5229200"/>
            <a:ext cx="4651276" cy="1676201"/>
          </a:xfrm>
          <a:prstGeom prst="rect">
            <a:avLst/>
          </a:prstGeom>
          <a:noFill/>
          <a:ln w="9525">
            <a:noFill/>
            <a:miter lim="800000"/>
            <a:headEnd/>
            <a:tailEnd/>
          </a:ln>
        </p:spPr>
      </p:pic>
      <p:sp>
        <p:nvSpPr>
          <p:cNvPr id="2" name="Espace réservé du contenu 1"/>
          <p:cNvSpPr>
            <a:spLocks noGrp="1"/>
          </p:cNvSpPr>
          <p:nvPr>
            <p:ph idx="1"/>
          </p:nvPr>
        </p:nvSpPr>
        <p:spPr>
          <a:xfrm>
            <a:off x="457200" y="332656"/>
            <a:ext cx="3250704" cy="6192688"/>
          </a:xfrm>
        </p:spPr>
        <p:txBody>
          <a:bodyPr>
            <a:normAutofit/>
          </a:bodyPr>
          <a:lstStyle/>
          <a:p>
            <a:pPr lvl="0">
              <a:buNone/>
              <a:defRPr/>
            </a:pPr>
            <a:r>
              <a:rPr lang="fr-FR" sz="2000" i="1" u="sng" dirty="0" smtClean="0">
                <a:solidFill>
                  <a:srgbClr val="FF0000"/>
                </a:solidFill>
              </a:rPr>
              <a:t>Déroulement:</a:t>
            </a:r>
            <a:endParaRPr lang="fr-FR" sz="2000" dirty="0" smtClean="0"/>
          </a:p>
          <a:p>
            <a:r>
              <a:rPr lang="fr-FR" sz="2000" dirty="0" smtClean="0"/>
              <a:t>Chaque groupe a un parcours différent, c’est-à-dire une </a:t>
            </a:r>
            <a:r>
              <a:rPr lang="fr-FR" sz="2000" b="1" u="sng" dirty="0" smtClean="0"/>
              <a:t>zone « jaune » à explorer. </a:t>
            </a:r>
          </a:p>
          <a:p>
            <a:r>
              <a:rPr lang="fr-FR" sz="2000" dirty="0" smtClean="0"/>
              <a:t>Il doit </a:t>
            </a:r>
            <a:r>
              <a:rPr lang="fr-FR" sz="2000" b="1" u="sng" dirty="0" smtClean="0"/>
              <a:t>se rendre sur les éléments de reliefs numérotés (de 1 à 5) </a:t>
            </a:r>
            <a:r>
              <a:rPr lang="fr-FR" sz="2000" dirty="0" smtClean="0"/>
              <a:t>pour vérifier leur présence; il sait que sur son plan, se glissent </a:t>
            </a:r>
            <a:r>
              <a:rPr lang="fr-FR" sz="2000" b="1" u="sng" dirty="0" smtClean="0"/>
              <a:t>1, 2 ou  3 erreurs</a:t>
            </a:r>
            <a:r>
              <a:rPr lang="fr-FR" sz="2000" dirty="0" smtClean="0"/>
              <a:t>. Il doit les repérer et noter leurs numéros (ainsi que leur définition et leur symbole) sur  le carton de contrôle.</a:t>
            </a:r>
          </a:p>
          <a:p>
            <a:endParaRPr lang="fr-FR" sz="2000" dirty="0" smtClean="0"/>
          </a:p>
          <a:p>
            <a:r>
              <a:rPr lang="fr-FR" sz="2000" dirty="0" smtClean="0"/>
              <a:t>A son retour, correction.</a:t>
            </a:r>
            <a:endParaRPr lang="fr-FR" sz="2000" dirty="0"/>
          </a:p>
        </p:txBody>
      </p:sp>
      <p:pic>
        <p:nvPicPr>
          <p:cNvPr id="382978" name="Picture 2" descr="C:\Users\sev\Desktop\erreur026.jpg"/>
          <p:cNvPicPr>
            <a:picLocks noChangeAspect="1" noChangeArrowheads="1"/>
          </p:cNvPicPr>
          <p:nvPr/>
        </p:nvPicPr>
        <p:blipFill>
          <a:blip r:embed="rId3" cstate="print"/>
          <a:srcRect l="38733"/>
          <a:stretch>
            <a:fillRect/>
          </a:stretch>
        </p:blipFill>
        <p:spPr bwMode="auto">
          <a:xfrm>
            <a:off x="4207468" y="1"/>
            <a:ext cx="4502193" cy="5085184"/>
          </a:xfrm>
          <a:prstGeom prst="rect">
            <a:avLst/>
          </a:prstGeom>
          <a:noFill/>
        </p:spPr>
      </p:pic>
      <p:sp>
        <p:nvSpPr>
          <p:cNvPr id="7" name="Flèche droite 6"/>
          <p:cNvSpPr/>
          <p:nvPr/>
        </p:nvSpPr>
        <p:spPr>
          <a:xfrm>
            <a:off x="3059832" y="1484784"/>
            <a:ext cx="936104" cy="28803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7"/>
          <p:cNvSpPr/>
          <p:nvPr/>
        </p:nvSpPr>
        <p:spPr>
          <a:xfrm>
            <a:off x="3131840" y="6381328"/>
            <a:ext cx="936104" cy="28803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avec flèche 8"/>
          <p:cNvCxnSpPr/>
          <p:nvPr/>
        </p:nvCxnSpPr>
        <p:spPr>
          <a:xfrm flipH="1" flipV="1">
            <a:off x="5724128" y="2204864"/>
            <a:ext cx="144016" cy="720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H="1" flipV="1">
            <a:off x="5364088" y="908720"/>
            <a:ext cx="144016" cy="720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flipV="1">
            <a:off x="6084168" y="6525344"/>
            <a:ext cx="144016" cy="720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H="1" flipV="1">
            <a:off x="6084168" y="6669360"/>
            <a:ext cx="144016" cy="720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childTnLst>
                                    <p:anim calcmode="discrete" valueType="str">
                                      <p:cBhvr>
                                        <p:cTn id="8" dur="1000" fill="hold"/>
                                        <p:tgtEl>
                                          <p:spTgt spid="10"/>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childTnLst>
                                    <p:anim calcmode="discrete" valueType="str">
                                      <p:cBhvr>
                                        <p:cTn id="10" dur="1000" fill="hold"/>
                                        <p:tgtEl>
                                          <p:spTgt spid="12"/>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0"/>
                                  </p:stCondLst>
                                  <p:childTnLst>
                                    <p:anim calcmode="discrete" valueType="str">
                                      <p:cBhvr>
                                        <p:cTn id="12"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196752"/>
            <a:ext cx="8229600" cy="5328592"/>
          </a:xfrm>
        </p:spPr>
        <p:txBody>
          <a:bodyPr>
            <a:normAutofit fontScale="62500" lnSpcReduction="20000"/>
          </a:bodyPr>
          <a:lstStyle/>
          <a:p>
            <a:pPr lvl="0">
              <a:buNone/>
              <a:defRPr/>
            </a:pPr>
            <a:r>
              <a:rPr lang="fr-FR" sz="2800" b="1" i="1" u="sng" dirty="0" smtClean="0">
                <a:solidFill>
                  <a:schemeClr val="accent6">
                    <a:lumMod val="50000"/>
                  </a:schemeClr>
                </a:solidFill>
              </a:rPr>
              <a:t>Objectif principal: </a:t>
            </a:r>
          </a:p>
          <a:p>
            <a:pPr lvl="0">
              <a:buFont typeface="Wingdings" pitchFamily="2" charset="2"/>
              <a:buChar char="ü"/>
              <a:defRPr/>
            </a:pPr>
            <a:r>
              <a:rPr lang="fr-FR" sz="2800" dirty="0" smtClean="0"/>
              <a:t>Identifier </a:t>
            </a:r>
            <a:r>
              <a:rPr lang="fr-FR" sz="3300" b="1" u="sng" dirty="0" smtClean="0"/>
              <a:t>les points d’attaque </a:t>
            </a:r>
            <a:r>
              <a:rPr lang="fr-FR" sz="2800" dirty="0" smtClean="0"/>
              <a:t>permettant de quitter les chemins et ainsi d’utiliser certains éléments de relief.</a:t>
            </a:r>
          </a:p>
          <a:p>
            <a:pPr lvl="0">
              <a:buNone/>
              <a:defRPr/>
            </a:pPr>
            <a:endParaRPr lang="fr-FR" sz="1900" i="1" u="sng" dirty="0" smtClean="0">
              <a:solidFill>
                <a:srgbClr val="FF0000"/>
              </a:solidFill>
            </a:endParaRPr>
          </a:p>
          <a:p>
            <a:pPr lvl="0">
              <a:buNone/>
              <a:defRPr/>
            </a:pPr>
            <a:r>
              <a:rPr lang="fr-FR" sz="2800" i="1" u="sng" dirty="0" smtClean="0">
                <a:solidFill>
                  <a:srgbClr val="FF0000"/>
                </a:solidFill>
              </a:rPr>
              <a:t>Déroulement:</a:t>
            </a:r>
            <a:endParaRPr lang="fr-FR" sz="2800" dirty="0" smtClean="0"/>
          </a:p>
          <a:p>
            <a:pPr lvl="0">
              <a:defRPr/>
            </a:pPr>
            <a:r>
              <a:rPr lang="fr-FR" sz="2800" dirty="0" smtClean="0"/>
              <a:t>En amont, préparer des parcours GPS (</a:t>
            </a:r>
            <a:r>
              <a:rPr lang="fr-FR" sz="2800" i="1" dirty="0" err="1" smtClean="0">
                <a:solidFill>
                  <a:srgbClr val="7030A0"/>
                </a:solidFill>
              </a:rPr>
              <a:t>Cf</a:t>
            </a:r>
            <a:r>
              <a:rPr lang="fr-FR" sz="2800" i="1" dirty="0" smtClean="0">
                <a:solidFill>
                  <a:srgbClr val="7030A0"/>
                </a:solidFill>
              </a:rPr>
              <a:t> diapo suivante</a:t>
            </a:r>
            <a:r>
              <a:rPr lang="fr-FR" sz="2800" dirty="0" smtClean="0"/>
              <a:t>).</a:t>
            </a:r>
          </a:p>
          <a:p>
            <a:pPr lvl="0">
              <a:defRPr/>
            </a:pPr>
            <a:r>
              <a:rPr lang="fr-FR" sz="2800" dirty="0" smtClean="0"/>
              <a:t>Une balise à trouver par parcours, grâce aux indications du GPS.</a:t>
            </a:r>
          </a:p>
          <a:p>
            <a:pPr lvl="0">
              <a:defRPr/>
            </a:pPr>
            <a:r>
              <a:rPr lang="fr-FR" sz="2800" i="1" dirty="0" smtClean="0"/>
              <a:t>Evolution</a:t>
            </a:r>
            <a:r>
              <a:rPr lang="fr-FR" sz="2800" dirty="0" smtClean="0"/>
              <a:t>:</a:t>
            </a:r>
          </a:p>
          <a:p>
            <a:pPr lvl="1">
              <a:defRPr/>
            </a:pPr>
            <a:r>
              <a:rPr lang="fr-FR" sz="2600" b="1" i="1" u="sng" dirty="0" smtClean="0">
                <a:solidFill>
                  <a:srgbClr val="0070C0"/>
                </a:solidFill>
              </a:rPr>
              <a:t>FORCE 1</a:t>
            </a:r>
            <a:r>
              <a:rPr lang="fr-FR" sz="2600" dirty="0" smtClean="0"/>
              <a:t>: L’élève commence par Force 1: il part </a:t>
            </a:r>
            <a:r>
              <a:rPr lang="fr-FR" sz="2600" b="1" u="sng" dirty="0" smtClean="0"/>
              <a:t>uniquement avec le GPS Force 1</a:t>
            </a:r>
            <a:r>
              <a:rPr lang="fr-FR" sz="2600" dirty="0" smtClean="0"/>
              <a:t>, c’est-à-dire avec l’itinéraire décrit (il n’a pas de carte!). Il se laisse guider par les indications du GPS (c’est de la lecture et de l’observation du terrain).</a:t>
            </a:r>
          </a:p>
          <a:p>
            <a:pPr lvl="1">
              <a:defRPr/>
            </a:pPr>
            <a:r>
              <a:rPr lang="fr-FR" sz="2600" b="1" i="1" u="sng" dirty="0" smtClean="0">
                <a:solidFill>
                  <a:srgbClr val="0070C0"/>
                </a:solidFill>
              </a:rPr>
              <a:t>FORCE 2:</a:t>
            </a:r>
            <a:r>
              <a:rPr lang="fr-FR" sz="2600" dirty="0" smtClean="0"/>
              <a:t> L’élève passe au F2 si 2 réussites au F1. </a:t>
            </a:r>
          </a:p>
          <a:p>
            <a:pPr lvl="2">
              <a:defRPr/>
            </a:pPr>
            <a:r>
              <a:rPr lang="fr-FR" sz="2600" b="1" u="sng" dirty="0" smtClean="0"/>
              <a:t>Avant de partir</a:t>
            </a:r>
            <a:r>
              <a:rPr lang="fr-FR" sz="2600" dirty="0" smtClean="0"/>
              <a:t>, il lit le GPS Force 2, et trace son chemin sur sa carte grâce aux indications du GPS. </a:t>
            </a:r>
          </a:p>
          <a:p>
            <a:pPr lvl="2">
              <a:defRPr/>
            </a:pPr>
            <a:r>
              <a:rPr lang="fr-FR" sz="2600" b="1" u="sng" dirty="0" smtClean="0"/>
              <a:t>Ensuite</a:t>
            </a:r>
            <a:r>
              <a:rPr lang="fr-FR" sz="2600" dirty="0" smtClean="0"/>
              <a:t>, il est obligé de laisser son GPS au départ, et partira donc à la recherche de la balise </a:t>
            </a:r>
            <a:r>
              <a:rPr lang="fr-FR" sz="2600" b="1" u="sng" dirty="0" smtClean="0"/>
              <a:t>uniquement avec sa carte</a:t>
            </a:r>
            <a:r>
              <a:rPr lang="fr-FR" sz="2600" dirty="0" smtClean="0"/>
              <a:t> et l’itinéraire tracé sur celle-ci. </a:t>
            </a:r>
          </a:p>
          <a:p>
            <a:pPr lvl="1">
              <a:buNone/>
              <a:defRPr/>
            </a:pPr>
            <a:endParaRPr lang="fr-FR" sz="1900" dirty="0" smtClean="0"/>
          </a:p>
          <a:p>
            <a:pPr lvl="0">
              <a:buNone/>
              <a:defRPr/>
            </a:pPr>
            <a:r>
              <a:rPr lang="fr-FR" sz="1800" i="1" u="sng" dirty="0" smtClean="0">
                <a:solidFill>
                  <a:srgbClr val="FF0000"/>
                </a:solidFill>
              </a:rPr>
              <a:t>Remarque:</a:t>
            </a:r>
            <a:r>
              <a:rPr lang="fr-FR" sz="1800" dirty="0" smtClean="0"/>
              <a:t>:</a:t>
            </a:r>
          </a:p>
          <a:p>
            <a:pPr>
              <a:defRPr/>
            </a:pPr>
            <a:r>
              <a:rPr lang="fr-FR" sz="1800" dirty="0" smtClean="0"/>
              <a:t>Utiliser si possible une carte sans la végétation pour ne pas surcharger l’élève en informations.</a:t>
            </a:r>
          </a:p>
          <a:p>
            <a:pPr>
              <a:defRPr/>
            </a:pPr>
            <a:r>
              <a:rPr lang="fr-FR" sz="1800" dirty="0" smtClean="0"/>
              <a:t>Situation </a:t>
            </a:r>
            <a:r>
              <a:rPr lang="fr-FR" sz="1800" dirty="0" err="1" smtClean="0"/>
              <a:t>réinvestissable</a:t>
            </a:r>
            <a:r>
              <a:rPr lang="fr-FR" sz="1800" dirty="0" smtClean="0"/>
              <a:t> pour le travail sur la végétation, car là aussi, il y aura nécessité d’identifier des points d’attaque.</a:t>
            </a:r>
          </a:p>
          <a:p>
            <a:pPr>
              <a:defRPr/>
            </a:pPr>
            <a:r>
              <a:rPr lang="fr-FR" sz="1800" dirty="0" smtClean="0"/>
              <a:t>On peut utiliser exactement les mêmes parcours GPS pour F1 et F2 (la complexification est liée à l’utilisation de la carte).</a:t>
            </a:r>
            <a:endParaRPr lang="fr-FR" dirty="0"/>
          </a:p>
        </p:txBody>
      </p:sp>
      <p:sp>
        <p:nvSpPr>
          <p:cNvPr id="3" name="Titre 2"/>
          <p:cNvSpPr>
            <a:spLocks noGrp="1"/>
          </p:cNvSpPr>
          <p:nvPr>
            <p:ph type="title"/>
          </p:nvPr>
        </p:nvSpPr>
        <p:spPr>
          <a:xfrm>
            <a:off x="457200" y="152400"/>
            <a:ext cx="8229600" cy="1044352"/>
          </a:xfrm>
        </p:spPr>
        <p:txBody>
          <a:bodyPr/>
          <a:lstStyle/>
          <a:p>
            <a:r>
              <a:rPr lang="fr-FR" i="1" dirty="0" smtClean="0">
                <a:solidFill>
                  <a:schemeClr val="accent4">
                    <a:lumMod val="50000"/>
                  </a:schemeClr>
                </a:solidFill>
                <a:effectLst>
                  <a:outerShdw blurRad="38100" dist="38100" dir="2700000" algn="tl">
                    <a:srgbClr val="000000">
                      <a:alpha val="43137"/>
                    </a:srgbClr>
                  </a:outerShdw>
                </a:effectLst>
              </a:rPr>
              <a:t>SA: </a:t>
            </a:r>
            <a:r>
              <a:rPr lang="fr-FR" b="1" i="1" u="sng" dirty="0" smtClean="0">
                <a:solidFill>
                  <a:schemeClr val="accent4">
                    <a:lumMod val="50000"/>
                  </a:schemeClr>
                </a:solidFill>
                <a:effectLst>
                  <a:outerShdw blurRad="38100" dist="38100" dir="2700000" algn="tl">
                    <a:srgbClr val="000000">
                      <a:alpha val="43137"/>
                    </a:srgbClr>
                  </a:outerShdw>
                </a:effectLst>
              </a:rPr>
              <a:t>Le GPS tout-terrain.</a:t>
            </a:r>
            <a:endParaRPr lang="fr-FR" b="1" i="1" u="sng" dirty="0">
              <a:solidFill>
                <a:schemeClr val="accent4">
                  <a:lumMod val="50000"/>
                </a:schemeClr>
              </a:solidFill>
              <a:effectLst>
                <a:outerShdw blurRad="38100" dist="38100" dir="2700000" algn="tl">
                  <a:srgbClr val="000000">
                    <a:alpha val="43137"/>
                  </a:srgbClr>
                </a:outerShdw>
              </a:effectLst>
            </a:endParaRPr>
          </a:p>
        </p:txBody>
      </p:sp>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CCFF"/>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152400"/>
            <a:ext cx="8229600" cy="756320"/>
          </a:xfrm>
          <a:effectLst>
            <a:outerShdw blurRad="50800" dist="38100" dir="18900000" algn="bl" rotWithShape="0">
              <a:prstClr val="black">
                <a:alpha val="40000"/>
              </a:prstClr>
            </a:outerShdw>
          </a:effectLst>
        </p:spPr>
        <p:txBody>
          <a:bodyPr>
            <a:noAutofit/>
          </a:bodyPr>
          <a:lstStyle/>
          <a:p>
            <a:r>
              <a:rPr lang="fr-FR" sz="4800" b="1" u="sng" dirty="0" smtClean="0">
                <a:solidFill>
                  <a:srgbClr val="0070C0"/>
                </a:solidFill>
                <a:latin typeface="Comic Sans MS" pitchFamily="66" charset="0"/>
              </a:rPr>
              <a:t>Mais aussi…</a:t>
            </a:r>
            <a:endParaRPr lang="fr-FR" sz="4800" b="1" u="sng" dirty="0">
              <a:solidFill>
                <a:srgbClr val="0070C0"/>
              </a:solidFill>
              <a:latin typeface="Comic Sans MS" pitchFamily="66" charset="0"/>
            </a:endParaRPr>
          </a:p>
        </p:txBody>
      </p:sp>
      <p:sp>
        <p:nvSpPr>
          <p:cNvPr id="4" name="Explosion 2 3"/>
          <p:cNvSpPr/>
          <p:nvPr/>
        </p:nvSpPr>
        <p:spPr>
          <a:xfrm>
            <a:off x="0" y="548680"/>
            <a:ext cx="5076056" cy="244827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latin typeface="Forte" pitchFamily="66" charset="0"/>
              </a:rPr>
              <a:t>Comment faire pour que </a:t>
            </a:r>
            <a:r>
              <a:rPr lang="fr-FR" b="1" u="sng" dirty="0" smtClean="0">
                <a:solidFill>
                  <a:schemeClr val="accent4">
                    <a:lumMod val="50000"/>
                  </a:schemeClr>
                </a:solidFill>
                <a:latin typeface="Forte" pitchFamily="66" charset="0"/>
              </a:rPr>
              <a:t>tous</a:t>
            </a:r>
            <a:r>
              <a:rPr lang="fr-FR" dirty="0" smtClean="0">
                <a:solidFill>
                  <a:schemeClr val="bg1"/>
                </a:solidFill>
                <a:latin typeface="Forte" pitchFamily="66" charset="0"/>
              </a:rPr>
              <a:t> les élèves progressent? Notamment les élèves en difficulté?</a:t>
            </a:r>
            <a:endParaRPr lang="fr-FR" dirty="0">
              <a:solidFill>
                <a:schemeClr val="bg1"/>
              </a:solidFill>
              <a:latin typeface="Forte" pitchFamily="66" charset="0"/>
            </a:endParaRPr>
          </a:p>
        </p:txBody>
      </p:sp>
      <p:sp>
        <p:nvSpPr>
          <p:cNvPr id="20" name="Explosion 2 19"/>
          <p:cNvSpPr/>
          <p:nvPr/>
        </p:nvSpPr>
        <p:spPr>
          <a:xfrm>
            <a:off x="4211960" y="-171400"/>
            <a:ext cx="4932040" cy="230425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latin typeface="Forte" pitchFamily="66" charset="0"/>
              </a:rPr>
              <a:t>Comment proposer un </a:t>
            </a:r>
            <a:r>
              <a:rPr lang="fr-FR" b="1" u="sng" dirty="0" smtClean="0">
                <a:solidFill>
                  <a:schemeClr val="accent4">
                    <a:lumMod val="50000"/>
                  </a:schemeClr>
                </a:solidFill>
                <a:latin typeface="Forte" pitchFamily="66" charset="0"/>
              </a:rPr>
              <a:t>échauffement</a:t>
            </a:r>
            <a:r>
              <a:rPr lang="fr-FR" dirty="0" smtClean="0">
                <a:solidFill>
                  <a:schemeClr val="bg1"/>
                </a:solidFill>
                <a:latin typeface="Forte" pitchFamily="66" charset="0"/>
              </a:rPr>
              <a:t> rapide, efficace et spécifique?</a:t>
            </a:r>
            <a:endParaRPr lang="fr-FR" dirty="0">
              <a:solidFill>
                <a:schemeClr val="bg1"/>
              </a:solidFill>
              <a:latin typeface="Forte" pitchFamily="66" charset="0"/>
            </a:endParaRPr>
          </a:p>
        </p:txBody>
      </p:sp>
      <p:sp>
        <p:nvSpPr>
          <p:cNvPr id="21" name="Explosion 2 20"/>
          <p:cNvSpPr/>
          <p:nvPr/>
        </p:nvSpPr>
        <p:spPr>
          <a:xfrm>
            <a:off x="6156176" y="1484784"/>
            <a:ext cx="3779912" cy="18002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latin typeface="Forte" pitchFamily="66" charset="0"/>
              </a:rPr>
              <a:t>Comment </a:t>
            </a:r>
            <a:r>
              <a:rPr lang="fr-FR" b="1" u="sng" dirty="0" smtClean="0">
                <a:solidFill>
                  <a:schemeClr val="accent4">
                    <a:lumMod val="50000"/>
                  </a:schemeClr>
                </a:solidFill>
                <a:latin typeface="Forte" pitchFamily="66" charset="0"/>
              </a:rPr>
              <a:t>modifier la carte</a:t>
            </a:r>
            <a:r>
              <a:rPr lang="fr-FR" dirty="0" smtClean="0">
                <a:solidFill>
                  <a:schemeClr val="bg1"/>
                </a:solidFill>
                <a:latin typeface="Forte" pitchFamily="66" charset="0"/>
              </a:rPr>
              <a:t>?</a:t>
            </a:r>
            <a:endParaRPr lang="fr-FR" dirty="0">
              <a:solidFill>
                <a:schemeClr val="bg1"/>
              </a:solidFill>
              <a:latin typeface="Forte" pitchFamily="66" charset="0"/>
            </a:endParaRPr>
          </a:p>
        </p:txBody>
      </p:sp>
      <p:sp>
        <p:nvSpPr>
          <p:cNvPr id="22" name="Explosion 2 21"/>
          <p:cNvSpPr/>
          <p:nvPr/>
        </p:nvSpPr>
        <p:spPr>
          <a:xfrm>
            <a:off x="0" y="2636912"/>
            <a:ext cx="3168352" cy="172819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latin typeface="Forte" pitchFamily="66" charset="0"/>
              </a:rPr>
              <a:t>Comment concevoir une </a:t>
            </a:r>
            <a:r>
              <a:rPr lang="fr-FR" b="1" u="sng" dirty="0" smtClean="0">
                <a:solidFill>
                  <a:schemeClr val="accent4">
                    <a:lumMod val="50000"/>
                  </a:schemeClr>
                </a:solidFill>
                <a:latin typeface="Forte" pitchFamily="66" charset="0"/>
              </a:rPr>
              <a:t>SA</a:t>
            </a:r>
            <a:r>
              <a:rPr lang="fr-FR" dirty="0" smtClean="0">
                <a:solidFill>
                  <a:schemeClr val="bg1"/>
                </a:solidFill>
                <a:latin typeface="Forte" pitchFamily="66" charset="0"/>
              </a:rPr>
              <a:t>?</a:t>
            </a:r>
            <a:endParaRPr lang="fr-FR" dirty="0">
              <a:solidFill>
                <a:schemeClr val="bg1"/>
              </a:solidFill>
              <a:latin typeface="Forte" pitchFamily="66" charset="0"/>
            </a:endParaRPr>
          </a:p>
        </p:txBody>
      </p:sp>
      <p:sp>
        <p:nvSpPr>
          <p:cNvPr id="23" name="Explosion 2 22"/>
          <p:cNvSpPr/>
          <p:nvPr/>
        </p:nvSpPr>
        <p:spPr>
          <a:xfrm>
            <a:off x="2483768" y="2348880"/>
            <a:ext cx="4968552" cy="223224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latin typeface="Forte" pitchFamily="66" charset="0"/>
              </a:rPr>
              <a:t>Comment organiser la </a:t>
            </a:r>
            <a:r>
              <a:rPr lang="fr-FR" b="1" u="sng" dirty="0" smtClean="0">
                <a:solidFill>
                  <a:schemeClr val="accent4">
                    <a:lumMod val="50000"/>
                  </a:schemeClr>
                </a:solidFill>
                <a:latin typeface="Forte" pitchFamily="66" charset="0"/>
              </a:rPr>
              <a:t>sécurité</a:t>
            </a:r>
            <a:r>
              <a:rPr lang="fr-FR" dirty="0" smtClean="0">
                <a:solidFill>
                  <a:schemeClr val="bg1"/>
                </a:solidFill>
                <a:latin typeface="Forte" pitchFamily="66" charset="0"/>
              </a:rPr>
              <a:t>? Quelles dispositions prendre?</a:t>
            </a:r>
            <a:endParaRPr lang="fr-FR" dirty="0">
              <a:solidFill>
                <a:schemeClr val="bg1"/>
              </a:solidFill>
              <a:latin typeface="Forte" pitchFamily="66" charset="0"/>
            </a:endParaRPr>
          </a:p>
        </p:txBody>
      </p:sp>
      <p:sp>
        <p:nvSpPr>
          <p:cNvPr id="24" name="Explosion 2 23"/>
          <p:cNvSpPr/>
          <p:nvPr/>
        </p:nvSpPr>
        <p:spPr>
          <a:xfrm>
            <a:off x="-324544" y="4293096"/>
            <a:ext cx="2952328" cy="208823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latin typeface="Forte" pitchFamily="66" charset="0"/>
              </a:rPr>
              <a:t>Quel </a:t>
            </a:r>
            <a:r>
              <a:rPr lang="fr-FR" b="1" u="sng" dirty="0" smtClean="0">
                <a:solidFill>
                  <a:schemeClr val="accent4">
                    <a:lumMod val="50000"/>
                  </a:schemeClr>
                </a:solidFill>
                <a:latin typeface="Forte" pitchFamily="66" charset="0"/>
              </a:rPr>
              <a:t>matériel</a:t>
            </a:r>
            <a:r>
              <a:rPr lang="fr-FR" dirty="0" smtClean="0">
                <a:solidFill>
                  <a:schemeClr val="bg1"/>
                </a:solidFill>
                <a:latin typeface="Forte" pitchFamily="66" charset="0"/>
              </a:rPr>
              <a:t> utiliser?</a:t>
            </a:r>
            <a:endParaRPr lang="fr-FR" dirty="0">
              <a:solidFill>
                <a:schemeClr val="bg1"/>
              </a:solidFill>
              <a:latin typeface="Forte" pitchFamily="66" charset="0"/>
            </a:endParaRPr>
          </a:p>
        </p:txBody>
      </p:sp>
      <p:sp>
        <p:nvSpPr>
          <p:cNvPr id="25" name="Explosion 2 24"/>
          <p:cNvSpPr/>
          <p:nvPr/>
        </p:nvSpPr>
        <p:spPr>
          <a:xfrm>
            <a:off x="1979712" y="4149080"/>
            <a:ext cx="5076056" cy="244827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latin typeface="Forte" pitchFamily="66" charset="0"/>
              </a:rPr>
              <a:t>Je n’y connais rien à la C.O: quelles </a:t>
            </a:r>
            <a:r>
              <a:rPr lang="fr-FR" b="1" u="sng" dirty="0" smtClean="0">
                <a:solidFill>
                  <a:schemeClr val="accent4">
                    <a:lumMod val="50000"/>
                  </a:schemeClr>
                </a:solidFill>
                <a:latin typeface="Forte" pitchFamily="66" charset="0"/>
              </a:rPr>
              <a:t>connaissances de base</a:t>
            </a:r>
            <a:r>
              <a:rPr lang="fr-FR" dirty="0" smtClean="0">
                <a:solidFill>
                  <a:schemeClr val="bg1"/>
                </a:solidFill>
                <a:latin typeface="Forte" pitchFamily="66" charset="0"/>
              </a:rPr>
              <a:t>?</a:t>
            </a:r>
            <a:endParaRPr lang="fr-FR" dirty="0">
              <a:solidFill>
                <a:schemeClr val="bg1"/>
              </a:solidFill>
              <a:latin typeface="Forte" pitchFamily="66" charset="0"/>
            </a:endParaRPr>
          </a:p>
        </p:txBody>
      </p:sp>
      <p:sp>
        <p:nvSpPr>
          <p:cNvPr id="26" name="Explosion 2 25"/>
          <p:cNvSpPr/>
          <p:nvPr/>
        </p:nvSpPr>
        <p:spPr>
          <a:xfrm>
            <a:off x="5940152" y="3717032"/>
            <a:ext cx="4211960" cy="273630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smtClean="0">
                <a:solidFill>
                  <a:schemeClr val="accent4">
                    <a:lumMod val="50000"/>
                  </a:schemeClr>
                </a:solidFill>
                <a:latin typeface="Forte" pitchFamily="66" charset="0"/>
              </a:rPr>
              <a:t>Il pleut</a:t>
            </a:r>
            <a:r>
              <a:rPr lang="fr-FR" dirty="0" smtClean="0">
                <a:solidFill>
                  <a:schemeClr val="bg1"/>
                </a:solidFill>
                <a:latin typeface="Forte" pitchFamily="66" charset="0"/>
              </a:rPr>
              <a:t>; Je n’ai </a:t>
            </a:r>
            <a:r>
              <a:rPr lang="fr-FR" b="1" u="sng" dirty="0" smtClean="0">
                <a:solidFill>
                  <a:schemeClr val="accent4">
                    <a:lumMod val="50000"/>
                  </a:schemeClr>
                </a:solidFill>
                <a:latin typeface="Forte" pitchFamily="66" charset="0"/>
              </a:rPr>
              <a:t>pas d’installation spécifique</a:t>
            </a:r>
            <a:r>
              <a:rPr lang="fr-FR" dirty="0" smtClean="0">
                <a:solidFill>
                  <a:schemeClr val="bg1"/>
                </a:solidFill>
                <a:latin typeface="Forte" pitchFamily="66" charset="0"/>
              </a:rPr>
              <a:t>: que faire?</a:t>
            </a:r>
            <a:endParaRPr lang="fr-FR" dirty="0">
              <a:solidFill>
                <a:schemeClr val="bg1"/>
              </a:solidFill>
              <a:latin typeface="Forte" pitchFamily="66"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P spid="21" grpId="0" animBg="1"/>
      <p:bldP spid="22" grpId="0" animBg="1"/>
      <p:bldP spid="23" grpId="0" animBg="1"/>
      <p:bldP spid="24" grpId="0" animBg="1"/>
      <p:bldP spid="25" grpId="0" animBg="1"/>
      <p:bldP spid="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457200" y="332656"/>
            <a:ext cx="4114800" cy="5763344"/>
          </a:xfrm>
        </p:spPr>
        <p:txBody>
          <a:bodyPr>
            <a:normAutofit/>
          </a:bodyPr>
          <a:lstStyle/>
          <a:p>
            <a:r>
              <a:rPr lang="fr-FR" sz="1800" dirty="0" smtClean="0">
                <a:solidFill>
                  <a:srgbClr val="0070C0"/>
                </a:solidFill>
              </a:rPr>
              <a:t>Force 1:</a:t>
            </a:r>
            <a:r>
              <a:rPr lang="fr-FR" sz="1800" dirty="0" smtClean="0"/>
              <a:t> l’élève part uniquement avec le GPS, lit et observe le terrain.</a:t>
            </a:r>
            <a:endParaRPr lang="fr-FR" sz="1800" dirty="0"/>
          </a:p>
        </p:txBody>
      </p:sp>
      <p:pic>
        <p:nvPicPr>
          <p:cNvPr id="377859" name="Picture 3"/>
          <p:cNvPicPr>
            <a:picLocks noChangeAspect="1" noChangeArrowheads="1"/>
          </p:cNvPicPr>
          <p:nvPr/>
        </p:nvPicPr>
        <p:blipFill>
          <a:blip r:embed="rId2" cstate="print"/>
          <a:srcRect/>
          <a:stretch>
            <a:fillRect/>
          </a:stretch>
        </p:blipFill>
        <p:spPr bwMode="auto">
          <a:xfrm>
            <a:off x="323528" y="1052736"/>
            <a:ext cx="3438525" cy="4648200"/>
          </a:xfrm>
          <a:prstGeom prst="rect">
            <a:avLst/>
          </a:prstGeom>
          <a:noFill/>
          <a:ln w="9525">
            <a:noFill/>
            <a:miter lim="800000"/>
            <a:headEnd/>
            <a:tailEnd/>
          </a:ln>
        </p:spPr>
      </p:pic>
      <p:sp>
        <p:nvSpPr>
          <p:cNvPr id="8" name="Espace réservé du contenu 4"/>
          <p:cNvSpPr txBox="1">
            <a:spLocks/>
          </p:cNvSpPr>
          <p:nvPr/>
        </p:nvSpPr>
        <p:spPr>
          <a:xfrm>
            <a:off x="4716016" y="404664"/>
            <a:ext cx="4258816" cy="6453336"/>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2"/>
              </a:buClr>
              <a:buSzPct val="85000"/>
              <a:buFont typeface="Wingdings 2"/>
              <a:buChar char=""/>
              <a:tabLst/>
              <a:defRPr/>
            </a:pPr>
            <a:r>
              <a:rPr kumimoji="0" lang="fr-FR" sz="1800" b="0" i="0" u="none" strike="noStrike" kern="1200" cap="none" spc="0" normalizeH="0" baseline="0" noProof="0" dirty="0" smtClean="0">
                <a:ln>
                  <a:noFill/>
                </a:ln>
                <a:solidFill>
                  <a:srgbClr val="0070C0"/>
                </a:solidFill>
                <a:effectLst/>
                <a:uLnTx/>
                <a:uFillTx/>
                <a:latin typeface="+mn-lt"/>
                <a:ea typeface="+mn-ea"/>
                <a:cs typeface="+mn-cs"/>
              </a:rPr>
              <a:t>Force 2:</a:t>
            </a:r>
            <a:r>
              <a:rPr kumimoji="0" lang="fr-FR" sz="1800" b="0" i="0" u="none" strike="noStrike" kern="1200" cap="none" spc="0" normalizeH="0" baseline="0" noProof="0" dirty="0" smtClean="0">
                <a:ln>
                  <a:noFill/>
                </a:ln>
                <a:solidFill>
                  <a:schemeClr val="tx1"/>
                </a:solidFill>
                <a:effectLst/>
                <a:uLnTx/>
                <a:uFillTx/>
                <a:latin typeface="+mn-lt"/>
                <a:ea typeface="+mn-ea"/>
                <a:cs typeface="+mn-cs"/>
              </a:rPr>
              <a:t> avant</a:t>
            </a:r>
            <a:r>
              <a:rPr kumimoji="0" lang="fr-FR" sz="1800" b="0" i="0" u="none" strike="noStrike" kern="1200" cap="none" spc="0" normalizeH="0" noProof="0" dirty="0" smtClean="0">
                <a:ln>
                  <a:noFill/>
                </a:ln>
                <a:solidFill>
                  <a:schemeClr val="tx1"/>
                </a:solidFill>
                <a:effectLst/>
                <a:uLnTx/>
                <a:uFillTx/>
                <a:latin typeface="+mn-lt"/>
                <a:ea typeface="+mn-ea"/>
                <a:cs typeface="+mn-cs"/>
              </a:rPr>
              <a:t> de partir, lit son GPS et trace son itinéraire sur la carte.</a:t>
            </a:r>
          </a:p>
          <a:p>
            <a:pPr marL="274320" marR="0" lvl="0" indent="-274320" algn="l" defTabSz="914400" rtl="0" eaLnBrk="1" fontAlgn="auto" latinLnBrk="0" hangingPunct="1">
              <a:lnSpc>
                <a:spcPct val="100000"/>
              </a:lnSpc>
              <a:spcBef>
                <a:spcPts val="600"/>
              </a:spcBef>
              <a:spcAft>
                <a:spcPts val="0"/>
              </a:spcAft>
              <a:buClr>
                <a:schemeClr val="accent2"/>
              </a:buClr>
              <a:buSzPct val="85000"/>
              <a:buFont typeface="Wingdings 2"/>
              <a:buChar char=""/>
              <a:tabLst/>
              <a:defRPr/>
            </a:pPr>
            <a:endParaRPr lang="fr-FR" dirty="0" smtClean="0"/>
          </a:p>
          <a:p>
            <a:pPr marL="2103120" lvl="4" indent="-274320">
              <a:spcBef>
                <a:spcPts val="600"/>
              </a:spcBef>
              <a:buClr>
                <a:schemeClr val="accent2"/>
              </a:buClr>
              <a:buSzPct val="85000"/>
              <a:buFont typeface="Wingdings 2"/>
              <a:buChar char=""/>
            </a:pPr>
            <a:r>
              <a:rPr kumimoji="0" lang="fr-FR" b="0" i="0" u="none" strike="noStrike" kern="1200" cap="none" spc="0" normalizeH="0" noProof="0" dirty="0" smtClean="0">
                <a:ln>
                  <a:noFill/>
                </a:ln>
                <a:solidFill>
                  <a:schemeClr val="tx1"/>
                </a:solidFill>
                <a:effectLst/>
                <a:uLnTx/>
                <a:uFillTx/>
                <a:latin typeface="+mn-lt"/>
                <a:ea typeface="+mn-ea"/>
                <a:cs typeface="+mn-cs"/>
              </a:rPr>
              <a:t>   </a:t>
            </a:r>
            <a:r>
              <a:rPr kumimoji="0" lang="fr-FR" b="0" i="0" u="none" strike="noStrike" kern="1200" cap="none" spc="0" normalizeH="0" noProof="0" dirty="0" smtClean="0">
                <a:ln>
                  <a:noFill/>
                </a:ln>
                <a:solidFill>
                  <a:srgbClr val="FFFF00"/>
                </a:solidFill>
                <a:effectLst/>
                <a:uLnTx/>
                <a:uFillTx/>
                <a:latin typeface="+mn-lt"/>
                <a:ea typeface="+mn-ea"/>
                <a:cs typeface="+mn-cs"/>
              </a:rPr>
              <a:t>GPS</a:t>
            </a:r>
          </a:p>
          <a:p>
            <a:pPr marL="274320" marR="0" lvl="0" indent="-274320" algn="l" defTabSz="914400" rtl="0" eaLnBrk="1" fontAlgn="auto" latinLnBrk="0" hangingPunct="1">
              <a:lnSpc>
                <a:spcPct val="100000"/>
              </a:lnSpc>
              <a:spcBef>
                <a:spcPts val="600"/>
              </a:spcBef>
              <a:spcAft>
                <a:spcPts val="0"/>
              </a:spcAft>
              <a:buClr>
                <a:schemeClr val="accent2"/>
              </a:buClr>
              <a:buSzPct val="85000"/>
              <a:buFont typeface="Wingdings 2"/>
              <a:buChar char=""/>
              <a:tabLst/>
              <a:defRPr/>
            </a:pPr>
            <a:endParaRPr lang="fr-FR" dirty="0" smtClean="0"/>
          </a:p>
          <a:p>
            <a:pPr marL="274320" marR="0" lvl="0" indent="-274320" algn="l" defTabSz="914400" rtl="0" eaLnBrk="1" fontAlgn="auto" latinLnBrk="0" hangingPunct="1">
              <a:lnSpc>
                <a:spcPct val="100000"/>
              </a:lnSpc>
              <a:spcBef>
                <a:spcPts val="600"/>
              </a:spcBef>
              <a:spcAft>
                <a:spcPts val="0"/>
              </a:spcAft>
              <a:buClr>
                <a:schemeClr val="accent2"/>
              </a:buClr>
              <a:buSzPct val="85000"/>
              <a:buFont typeface="Wingdings 2"/>
              <a:buChar char=""/>
              <a:tabLst/>
              <a:defRPr/>
            </a:pPr>
            <a:endParaRPr kumimoji="0" lang="fr-FR" sz="1800" b="0" i="0" u="none" strike="noStrike" kern="1200" cap="none" spc="0" normalizeH="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2"/>
              </a:buClr>
              <a:buSzPct val="85000"/>
              <a:buFont typeface="Wingdings 2"/>
              <a:buChar char=""/>
              <a:tabLst/>
              <a:defRPr/>
            </a:pPr>
            <a:endParaRPr lang="fr-FR" dirty="0" smtClean="0"/>
          </a:p>
          <a:p>
            <a:pPr marL="274320" marR="0" lvl="0" indent="-274320" algn="l" defTabSz="914400" rtl="0" eaLnBrk="1" fontAlgn="auto" latinLnBrk="0" hangingPunct="1">
              <a:lnSpc>
                <a:spcPct val="100000"/>
              </a:lnSpc>
              <a:spcBef>
                <a:spcPts val="600"/>
              </a:spcBef>
              <a:spcAft>
                <a:spcPts val="0"/>
              </a:spcAft>
              <a:buClr>
                <a:schemeClr val="accent2"/>
              </a:buClr>
              <a:buSzPct val="85000"/>
              <a:buFont typeface="Wingdings 2"/>
              <a:buChar char=""/>
              <a:tabLst/>
              <a:defRPr/>
            </a:pPr>
            <a:endParaRPr kumimoji="0" lang="fr-FR" sz="1800" b="0" i="0" u="none" strike="noStrike" kern="1200" cap="none" spc="0" normalizeH="0" noProof="0" dirty="0" smtClean="0">
              <a:ln>
                <a:noFill/>
              </a:ln>
              <a:solidFill>
                <a:schemeClr val="tx1"/>
              </a:solidFill>
              <a:effectLst/>
              <a:uLnTx/>
              <a:uFillTx/>
              <a:latin typeface="+mn-lt"/>
              <a:ea typeface="+mn-ea"/>
              <a:cs typeface="+mn-cs"/>
            </a:endParaRPr>
          </a:p>
          <a:p>
            <a:pPr marL="3017520" lvl="6" indent="-274320">
              <a:spcBef>
                <a:spcPts val="600"/>
              </a:spcBef>
              <a:buClr>
                <a:schemeClr val="accent2"/>
              </a:buClr>
              <a:buSzPct val="85000"/>
            </a:pPr>
            <a:r>
              <a:rPr lang="fr-FR" dirty="0" smtClean="0">
                <a:solidFill>
                  <a:srgbClr val="FFFF00"/>
                </a:solidFill>
              </a:rPr>
              <a:t>Carte</a:t>
            </a:r>
          </a:p>
          <a:p>
            <a:pPr marL="274320" marR="0" lvl="0" indent="-274320" algn="l" defTabSz="914400" rtl="0" eaLnBrk="1" fontAlgn="auto" latinLnBrk="0" hangingPunct="1">
              <a:lnSpc>
                <a:spcPct val="100000"/>
              </a:lnSpc>
              <a:spcBef>
                <a:spcPts val="600"/>
              </a:spcBef>
              <a:spcAft>
                <a:spcPts val="0"/>
              </a:spcAft>
              <a:buClr>
                <a:schemeClr val="accent2"/>
              </a:buClr>
              <a:buSzPct val="85000"/>
              <a:buFont typeface="Wingdings 2"/>
              <a:buChar char=""/>
              <a:tabLst/>
              <a:defRPr/>
            </a:pPr>
            <a:endParaRPr kumimoji="0" lang="fr-FR" sz="1800" b="0" i="0" u="none" strike="noStrike" kern="1200" cap="none" spc="0" normalizeH="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2"/>
              </a:buClr>
              <a:buSzPct val="85000"/>
              <a:buFont typeface="Wingdings 2"/>
              <a:buChar char=""/>
              <a:tabLst/>
              <a:defRPr/>
            </a:pPr>
            <a:endParaRPr lang="fr-FR" dirty="0" smtClean="0"/>
          </a:p>
          <a:p>
            <a:pPr marL="274320" marR="0" lvl="0" indent="-274320" algn="l" defTabSz="914400" rtl="0" eaLnBrk="1" fontAlgn="auto" latinLnBrk="0" hangingPunct="1">
              <a:lnSpc>
                <a:spcPct val="100000"/>
              </a:lnSpc>
              <a:spcBef>
                <a:spcPts val="600"/>
              </a:spcBef>
              <a:spcAft>
                <a:spcPts val="0"/>
              </a:spcAft>
              <a:buClr>
                <a:schemeClr val="accent2"/>
              </a:buClr>
              <a:buSzPct val="85000"/>
              <a:buFont typeface="Wingdings 2"/>
              <a:buChar char=""/>
              <a:tabLst/>
              <a:defRPr/>
            </a:pPr>
            <a:endParaRPr kumimoji="0" lang="fr-FR" sz="1800" b="0" i="0" u="none" strike="noStrike" kern="1200" cap="none" spc="0" normalizeH="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2"/>
              </a:buClr>
              <a:buSzPct val="85000"/>
              <a:buFont typeface="Wingdings 2"/>
              <a:buChar char=""/>
              <a:tabLst/>
              <a:defRPr/>
            </a:pPr>
            <a:endParaRPr lang="fr-FR" dirty="0" smtClean="0"/>
          </a:p>
          <a:p>
            <a:pPr marL="274320" marR="0" lvl="0" indent="-274320" algn="l" defTabSz="914400" rtl="0" eaLnBrk="1" fontAlgn="auto" latinLnBrk="0" hangingPunct="1">
              <a:lnSpc>
                <a:spcPct val="100000"/>
              </a:lnSpc>
              <a:spcBef>
                <a:spcPts val="600"/>
              </a:spcBef>
              <a:spcAft>
                <a:spcPts val="0"/>
              </a:spcAft>
              <a:buClr>
                <a:schemeClr val="accent2"/>
              </a:buClr>
              <a:buSzPct val="85000"/>
              <a:buFont typeface="Wingdings 2"/>
              <a:buChar char=""/>
              <a:tabLst/>
              <a:defRPr/>
            </a:pPr>
            <a:endParaRPr kumimoji="0" lang="fr-FR" sz="1800" b="0" i="0" u="none" strike="noStrike" kern="1200" cap="none" spc="0" normalizeH="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2"/>
              </a:buClr>
              <a:buSzPct val="85000"/>
              <a:tabLst/>
              <a:defRPr/>
            </a:pPr>
            <a:endParaRPr kumimoji="0" lang="fr-FR" sz="1800" b="0" i="0" u="none" strike="noStrike" kern="1200" cap="none" spc="0" normalizeH="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2"/>
              </a:buClr>
              <a:buSzPct val="85000"/>
              <a:buFont typeface="Wingdings 2"/>
              <a:buChar char=""/>
              <a:tabLst/>
              <a:defRPr/>
            </a:pPr>
            <a:r>
              <a:rPr kumimoji="0" lang="fr-FR" sz="1800" b="0" i="0" u="none" strike="noStrike" kern="1200" cap="none" spc="0" normalizeH="0" noProof="0" dirty="0" smtClean="0">
                <a:ln>
                  <a:noFill/>
                </a:ln>
                <a:solidFill>
                  <a:schemeClr val="tx1"/>
                </a:solidFill>
                <a:effectLst/>
                <a:uLnTx/>
                <a:uFillTx/>
                <a:latin typeface="+mn-lt"/>
                <a:ea typeface="+mn-ea"/>
                <a:cs typeface="+mn-cs"/>
              </a:rPr>
              <a:t> Puis il peut partir uniquement avec sa carte (</a:t>
            </a:r>
            <a:r>
              <a:rPr kumimoji="0" lang="fr-FR" sz="1800" b="1" i="0" u="sng" strike="noStrike" kern="1200" cap="none" spc="0" normalizeH="0" noProof="0" dirty="0" smtClean="0">
                <a:ln>
                  <a:noFill/>
                </a:ln>
                <a:solidFill>
                  <a:schemeClr val="tx1"/>
                </a:solidFill>
                <a:effectLst/>
                <a:uLnTx/>
                <a:uFillTx/>
                <a:latin typeface="+mn-lt"/>
                <a:ea typeface="+mn-ea"/>
                <a:cs typeface="+mn-cs"/>
              </a:rPr>
              <a:t>sans</a:t>
            </a:r>
            <a:r>
              <a:rPr kumimoji="0" lang="fr-FR" sz="1800" b="0" i="0" u="none" strike="noStrike" kern="1200" cap="none" spc="0" normalizeH="0" noProof="0" dirty="0" smtClean="0">
                <a:ln>
                  <a:noFill/>
                </a:ln>
                <a:solidFill>
                  <a:schemeClr val="tx1"/>
                </a:solidFill>
                <a:effectLst/>
                <a:uLnTx/>
                <a:uFillTx/>
                <a:latin typeface="+mn-lt"/>
                <a:ea typeface="+mn-ea"/>
                <a:cs typeface="+mn-cs"/>
              </a:rPr>
              <a:t> la feuille GPS).</a:t>
            </a:r>
            <a:endParaRPr kumimoji="0" lang="fr-FR"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377860" name="Picture 4"/>
          <p:cNvPicPr>
            <a:picLocks noChangeAspect="1" noChangeArrowheads="1"/>
          </p:cNvPicPr>
          <p:nvPr/>
        </p:nvPicPr>
        <p:blipFill>
          <a:blip r:embed="rId3" cstate="print"/>
          <a:srcRect/>
          <a:stretch>
            <a:fillRect/>
          </a:stretch>
        </p:blipFill>
        <p:spPr bwMode="auto">
          <a:xfrm>
            <a:off x="4572000" y="980728"/>
            <a:ext cx="2232248" cy="2919562"/>
          </a:xfrm>
          <a:prstGeom prst="rect">
            <a:avLst/>
          </a:prstGeom>
          <a:noFill/>
          <a:ln w="9525">
            <a:noFill/>
            <a:miter lim="800000"/>
            <a:headEnd/>
            <a:tailEnd/>
          </a:ln>
        </p:spPr>
      </p:pic>
      <p:pic>
        <p:nvPicPr>
          <p:cNvPr id="377861" name="Picture 5"/>
          <p:cNvPicPr>
            <a:picLocks noChangeAspect="1" noChangeArrowheads="1"/>
          </p:cNvPicPr>
          <p:nvPr/>
        </p:nvPicPr>
        <p:blipFill>
          <a:blip r:embed="rId4" cstate="print"/>
          <a:srcRect/>
          <a:stretch>
            <a:fillRect/>
          </a:stretch>
        </p:blipFill>
        <p:spPr bwMode="auto">
          <a:xfrm>
            <a:off x="5436096" y="3789040"/>
            <a:ext cx="3491880" cy="1860303"/>
          </a:xfrm>
          <a:prstGeom prst="rect">
            <a:avLst/>
          </a:prstGeom>
          <a:noFill/>
          <a:ln w="9525">
            <a:noFill/>
            <a:miter lim="800000"/>
            <a:headEnd/>
            <a:tailEnd/>
          </a:ln>
        </p:spPr>
      </p:pic>
      <p:cxnSp>
        <p:nvCxnSpPr>
          <p:cNvPr id="12" name="Connecteur droit avec flèche 11"/>
          <p:cNvCxnSpPr/>
          <p:nvPr/>
        </p:nvCxnSpPr>
        <p:spPr>
          <a:xfrm flipH="1">
            <a:off x="6660232" y="1628800"/>
            <a:ext cx="432048" cy="144016"/>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H="1">
            <a:off x="7740352" y="3429000"/>
            <a:ext cx="72008" cy="288032"/>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5796136" y="4221088"/>
            <a:ext cx="648072" cy="216024"/>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6444208" y="4437112"/>
            <a:ext cx="216024" cy="144016"/>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6732240" y="4653136"/>
            <a:ext cx="432048" cy="43204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7236296" y="5085184"/>
            <a:ext cx="360040" cy="144016"/>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a:off x="7596336" y="5229200"/>
            <a:ext cx="288032" cy="7200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flipV="1">
            <a:off x="7884368" y="5229200"/>
            <a:ext cx="288032" cy="7200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a:off x="8244408" y="5157192"/>
            <a:ext cx="72008" cy="144016"/>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6012160" y="4005064"/>
            <a:ext cx="288032" cy="369332"/>
          </a:xfrm>
          <a:prstGeom prst="rect">
            <a:avLst/>
          </a:prstGeom>
          <a:noFill/>
        </p:spPr>
        <p:txBody>
          <a:bodyPr wrap="square" rtlCol="0">
            <a:spAutoFit/>
          </a:bodyPr>
          <a:lstStyle/>
          <a:p>
            <a:r>
              <a:rPr lang="fr-FR" b="1" dirty="0" smtClean="0">
                <a:solidFill>
                  <a:srgbClr val="FF0000"/>
                </a:solidFill>
              </a:rPr>
              <a:t>1</a:t>
            </a:r>
            <a:endParaRPr lang="fr-FR" b="1" dirty="0"/>
          </a:p>
        </p:txBody>
      </p:sp>
      <p:sp>
        <p:nvSpPr>
          <p:cNvPr id="34" name="ZoneTexte 33"/>
          <p:cNvSpPr txBox="1"/>
          <p:nvPr/>
        </p:nvSpPr>
        <p:spPr>
          <a:xfrm>
            <a:off x="6372200" y="4509120"/>
            <a:ext cx="288032" cy="369332"/>
          </a:xfrm>
          <a:prstGeom prst="rect">
            <a:avLst/>
          </a:prstGeom>
          <a:noFill/>
        </p:spPr>
        <p:txBody>
          <a:bodyPr wrap="square" rtlCol="0">
            <a:spAutoFit/>
          </a:bodyPr>
          <a:lstStyle/>
          <a:p>
            <a:r>
              <a:rPr lang="fr-FR" b="1" dirty="0" smtClean="0">
                <a:solidFill>
                  <a:srgbClr val="FF0000"/>
                </a:solidFill>
              </a:rPr>
              <a:t>2</a:t>
            </a:r>
            <a:endParaRPr lang="fr-FR" b="1" dirty="0"/>
          </a:p>
        </p:txBody>
      </p:sp>
      <p:sp>
        <p:nvSpPr>
          <p:cNvPr id="35" name="ZoneTexte 34"/>
          <p:cNvSpPr txBox="1"/>
          <p:nvPr/>
        </p:nvSpPr>
        <p:spPr>
          <a:xfrm>
            <a:off x="6876256" y="4581128"/>
            <a:ext cx="288032" cy="369332"/>
          </a:xfrm>
          <a:prstGeom prst="rect">
            <a:avLst/>
          </a:prstGeom>
          <a:noFill/>
        </p:spPr>
        <p:txBody>
          <a:bodyPr wrap="square" rtlCol="0">
            <a:spAutoFit/>
          </a:bodyPr>
          <a:lstStyle/>
          <a:p>
            <a:r>
              <a:rPr lang="fr-FR" b="1" dirty="0" smtClean="0">
                <a:solidFill>
                  <a:srgbClr val="FF0000"/>
                </a:solidFill>
              </a:rPr>
              <a:t>3</a:t>
            </a:r>
            <a:endParaRPr lang="fr-FR" b="1" dirty="0"/>
          </a:p>
        </p:txBody>
      </p:sp>
      <p:sp>
        <p:nvSpPr>
          <p:cNvPr id="36" name="ZoneTexte 35"/>
          <p:cNvSpPr txBox="1"/>
          <p:nvPr/>
        </p:nvSpPr>
        <p:spPr>
          <a:xfrm>
            <a:off x="7668344" y="4869160"/>
            <a:ext cx="288032" cy="369332"/>
          </a:xfrm>
          <a:prstGeom prst="rect">
            <a:avLst/>
          </a:prstGeom>
          <a:noFill/>
        </p:spPr>
        <p:txBody>
          <a:bodyPr wrap="square" rtlCol="0">
            <a:spAutoFit/>
          </a:bodyPr>
          <a:lstStyle/>
          <a:p>
            <a:r>
              <a:rPr lang="fr-FR" b="1" dirty="0" smtClean="0">
                <a:solidFill>
                  <a:srgbClr val="FF0000"/>
                </a:solidFill>
              </a:rPr>
              <a:t>4</a:t>
            </a:r>
            <a:endParaRPr lang="fr-FR" b="1" dirty="0"/>
          </a:p>
        </p:txBody>
      </p:sp>
      <p:sp>
        <p:nvSpPr>
          <p:cNvPr id="37" name="ZoneTexte 36"/>
          <p:cNvSpPr txBox="1"/>
          <p:nvPr/>
        </p:nvSpPr>
        <p:spPr>
          <a:xfrm>
            <a:off x="8172400" y="5229200"/>
            <a:ext cx="288032" cy="369332"/>
          </a:xfrm>
          <a:prstGeom prst="rect">
            <a:avLst/>
          </a:prstGeom>
          <a:noFill/>
        </p:spPr>
        <p:txBody>
          <a:bodyPr wrap="square" rtlCol="0">
            <a:spAutoFit/>
          </a:bodyPr>
          <a:lstStyle/>
          <a:p>
            <a:r>
              <a:rPr lang="fr-FR" b="1" dirty="0" smtClean="0">
                <a:solidFill>
                  <a:srgbClr val="FF0000"/>
                </a:solidFill>
              </a:rPr>
              <a:t>5</a:t>
            </a:r>
            <a:endParaRPr lang="fr-FR" b="1" dirty="0"/>
          </a:p>
        </p:txBody>
      </p:sp>
      <p:sp>
        <p:nvSpPr>
          <p:cNvPr id="38" name="Ellipse 37"/>
          <p:cNvSpPr/>
          <p:nvPr/>
        </p:nvSpPr>
        <p:spPr>
          <a:xfrm>
            <a:off x="8316416" y="5085184"/>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fill="hold"/>
                                        <p:tgtEl>
                                          <p:spTgt spid="30"/>
                                        </p:tgtEl>
                                        <p:attrNameLst>
                                          <p:attrName>ppt_x</p:attrName>
                                        </p:attrNameLst>
                                      </p:cBhvr>
                                      <p:tavLst>
                                        <p:tav tm="0">
                                          <p:val>
                                            <p:strVal val="#ppt_x"/>
                                          </p:val>
                                        </p:tav>
                                        <p:tav tm="100000">
                                          <p:val>
                                            <p:strVal val="#ppt_x"/>
                                          </p:val>
                                        </p:tav>
                                      </p:tavLst>
                                    </p:anim>
                                    <p:anim calcmode="lin" valueType="num">
                                      <p:cBhvr additive="base">
                                        <p:cTn id="60" dur="500" fill="hold"/>
                                        <p:tgtEl>
                                          <p:spTgt spid="3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152400"/>
            <a:ext cx="8229600" cy="972344"/>
          </a:xfrm>
        </p:spPr>
        <p:txBody>
          <a:bodyPr/>
          <a:lstStyle/>
          <a:p>
            <a:r>
              <a:rPr lang="fr-FR" i="1" dirty="0" smtClean="0">
                <a:solidFill>
                  <a:schemeClr val="accent4">
                    <a:lumMod val="50000"/>
                  </a:schemeClr>
                </a:solidFill>
                <a:effectLst>
                  <a:outerShdw blurRad="38100" dist="38100" dir="2700000" algn="tl">
                    <a:srgbClr val="000000">
                      <a:alpha val="43137"/>
                    </a:srgbClr>
                  </a:outerShdw>
                </a:effectLst>
              </a:rPr>
              <a:t>SA: </a:t>
            </a:r>
            <a:r>
              <a:rPr lang="fr-FR" b="1" i="1" u="sng" dirty="0" smtClean="0">
                <a:solidFill>
                  <a:schemeClr val="accent4">
                    <a:lumMod val="50000"/>
                  </a:schemeClr>
                </a:solidFill>
                <a:effectLst>
                  <a:outerShdw blurRad="38100" dist="38100" dir="2700000" algn="tl">
                    <a:srgbClr val="000000">
                      <a:alpha val="43137"/>
                    </a:srgbClr>
                  </a:outerShdw>
                </a:effectLst>
              </a:rPr>
              <a:t>ITINERAIRE - RELIEF</a:t>
            </a:r>
            <a:endParaRPr lang="fr-FR" b="1" i="1" u="sng" dirty="0">
              <a:solidFill>
                <a:schemeClr val="accent4">
                  <a:lumMod val="50000"/>
                </a:schemeClr>
              </a:solidFill>
              <a:effectLst>
                <a:outerShdw blurRad="38100" dist="38100" dir="2700000" algn="tl">
                  <a:srgbClr val="000000">
                    <a:alpha val="43137"/>
                  </a:srgbClr>
                </a:outerShdw>
              </a:effectLst>
            </a:endParaRPr>
          </a:p>
        </p:txBody>
      </p:sp>
      <p:sp>
        <p:nvSpPr>
          <p:cNvPr id="6" name="Rectangle 5"/>
          <p:cNvSpPr/>
          <p:nvPr/>
        </p:nvSpPr>
        <p:spPr>
          <a:xfrm>
            <a:off x="611560" y="1124744"/>
            <a:ext cx="7992888" cy="6240170"/>
          </a:xfrm>
          <a:prstGeom prst="rect">
            <a:avLst/>
          </a:prstGeom>
        </p:spPr>
        <p:txBody>
          <a:bodyPr wrap="square">
            <a:spAutoFit/>
          </a:bodyPr>
          <a:lstStyle/>
          <a:p>
            <a:pPr lvl="0">
              <a:buNone/>
              <a:defRPr/>
            </a:pPr>
            <a:r>
              <a:rPr lang="fr-FR" sz="1400" b="1" i="1" u="sng" dirty="0" smtClean="0">
                <a:solidFill>
                  <a:schemeClr val="accent6">
                    <a:lumMod val="50000"/>
                  </a:schemeClr>
                </a:solidFill>
              </a:rPr>
              <a:t>Objectif principal: </a:t>
            </a:r>
          </a:p>
          <a:p>
            <a:pPr lvl="0">
              <a:buFont typeface="Wingdings" pitchFamily="2" charset="2"/>
              <a:buChar char="ü"/>
              <a:defRPr/>
            </a:pPr>
            <a:r>
              <a:rPr lang="fr-FR" sz="2000" dirty="0" smtClean="0"/>
              <a:t>Exploiter  les </a:t>
            </a:r>
            <a:r>
              <a:rPr lang="fr-FR" sz="2000" b="1" u="sng" dirty="0" smtClean="0"/>
              <a:t>éléments de relief </a:t>
            </a:r>
            <a:r>
              <a:rPr lang="fr-FR" sz="2000" dirty="0" smtClean="0"/>
              <a:t>à l’approche de poste, mais aussi pour </a:t>
            </a:r>
            <a:r>
              <a:rPr lang="fr-FR" sz="2000" b="1" u="sng" dirty="0" smtClean="0"/>
              <a:t>construire </a:t>
            </a:r>
            <a:r>
              <a:rPr lang="fr-FR" sz="2000" dirty="0" smtClean="0"/>
              <a:t>son itinéraire (en les </a:t>
            </a:r>
            <a:r>
              <a:rPr lang="fr-FR" sz="2000" b="1" u="sng" dirty="0" smtClean="0"/>
              <a:t>suivant</a:t>
            </a:r>
            <a:r>
              <a:rPr lang="fr-FR" sz="2000" dirty="0" smtClean="0"/>
              <a:t>, en les </a:t>
            </a:r>
            <a:r>
              <a:rPr lang="fr-FR" sz="2000" b="1" u="sng" dirty="0" smtClean="0"/>
              <a:t>longeant</a:t>
            </a:r>
            <a:r>
              <a:rPr lang="fr-FR" sz="2000" dirty="0" smtClean="0"/>
              <a:t>, en s’en servant de </a:t>
            </a:r>
            <a:r>
              <a:rPr lang="fr-FR" sz="2000" b="1" u="sng" dirty="0" smtClean="0"/>
              <a:t>point d’appui</a:t>
            </a:r>
            <a:r>
              <a:rPr lang="fr-FR" sz="2000" dirty="0" smtClean="0"/>
              <a:t>, </a:t>
            </a:r>
            <a:r>
              <a:rPr lang="fr-FR" sz="2000" dirty="0" err="1" smtClean="0"/>
              <a:t>etc</a:t>
            </a:r>
            <a:r>
              <a:rPr lang="fr-FR" sz="2000" dirty="0" smtClean="0"/>
              <a:t>…).</a:t>
            </a:r>
          </a:p>
          <a:p>
            <a:pPr lvl="0">
              <a:buNone/>
              <a:defRPr/>
            </a:pPr>
            <a:endParaRPr lang="fr-FR" i="1" u="sng" dirty="0" smtClean="0">
              <a:solidFill>
                <a:srgbClr val="FF0000"/>
              </a:solidFill>
            </a:endParaRPr>
          </a:p>
          <a:p>
            <a:pPr lvl="0">
              <a:buNone/>
              <a:defRPr/>
            </a:pPr>
            <a:endParaRPr lang="fr-FR" i="1" u="sng" dirty="0" smtClean="0">
              <a:solidFill>
                <a:srgbClr val="FF0000"/>
              </a:solidFill>
            </a:endParaRPr>
          </a:p>
          <a:p>
            <a:pPr lvl="0">
              <a:buNone/>
              <a:defRPr/>
            </a:pPr>
            <a:r>
              <a:rPr lang="fr-FR" i="1" u="sng" dirty="0" smtClean="0">
                <a:solidFill>
                  <a:srgbClr val="FF0000"/>
                </a:solidFill>
              </a:rPr>
              <a:t>Préparation:</a:t>
            </a:r>
            <a:endParaRPr lang="fr-FR" dirty="0" smtClean="0"/>
          </a:p>
          <a:p>
            <a:pPr lvl="0">
              <a:buFont typeface="Arial" pitchFamily="34" charset="0"/>
              <a:buChar char="•"/>
              <a:defRPr/>
            </a:pPr>
            <a:r>
              <a:rPr lang="fr-FR" sz="2400" dirty="0" smtClean="0"/>
              <a:t>Des parcours préparés à l’avance </a:t>
            </a:r>
            <a:r>
              <a:rPr lang="fr-FR" dirty="0" smtClean="0"/>
              <a:t>(« </a:t>
            </a:r>
            <a:r>
              <a:rPr lang="fr-FR" dirty="0" err="1" smtClean="0"/>
              <a:t>paint</a:t>
            </a:r>
            <a:r>
              <a:rPr lang="fr-FR" dirty="0" smtClean="0"/>
              <a:t> », « </a:t>
            </a:r>
            <a:r>
              <a:rPr lang="fr-FR" dirty="0" err="1" smtClean="0"/>
              <a:t>ocad</a:t>
            </a:r>
            <a:r>
              <a:rPr lang="fr-FR" dirty="0" smtClean="0"/>
              <a:t> », « </a:t>
            </a:r>
            <a:r>
              <a:rPr lang="fr-FR" dirty="0" err="1" smtClean="0"/>
              <a:t>tipex</a:t>
            </a:r>
            <a:r>
              <a:rPr lang="fr-FR" dirty="0" smtClean="0"/>
              <a:t> », découpage, </a:t>
            </a:r>
            <a:r>
              <a:rPr lang="fr-FR" dirty="0" err="1" smtClean="0"/>
              <a:t>etc</a:t>
            </a:r>
            <a:r>
              <a:rPr lang="fr-FR" dirty="0" smtClean="0"/>
              <a:t>…)</a:t>
            </a:r>
            <a:r>
              <a:rPr lang="fr-FR" sz="2400" dirty="0" smtClean="0"/>
              <a:t>, où </a:t>
            </a:r>
            <a:r>
              <a:rPr lang="fr-FR" sz="2400" u="sng" dirty="0" smtClean="0"/>
              <a:t>on ne laisse sur la carte que les éléments qui vont guider </a:t>
            </a:r>
            <a:r>
              <a:rPr lang="fr-FR" sz="2400" dirty="0" smtClean="0"/>
              <a:t>les élèves jusqu’à la balise (éléments de relief essentiellement).</a:t>
            </a:r>
          </a:p>
          <a:p>
            <a:pPr lvl="1">
              <a:buFont typeface="Arial" pitchFamily="34" charset="0"/>
              <a:buChar char="•"/>
              <a:defRPr/>
            </a:pPr>
            <a:r>
              <a:rPr lang="fr-FR" sz="1600" dirty="0" smtClean="0"/>
              <a:t>Possibilité de construire différents niveau x de parcours: en fonction des éléments laissés sur la carte, de l’éloignement du poste, du nombre de balises, </a:t>
            </a:r>
            <a:r>
              <a:rPr lang="fr-FR" sz="1600" dirty="0" err="1" smtClean="0"/>
              <a:t>etc</a:t>
            </a:r>
            <a:r>
              <a:rPr lang="fr-FR" sz="1600" dirty="0" smtClean="0"/>
              <a:t>…</a:t>
            </a:r>
          </a:p>
          <a:p>
            <a:pPr lvl="0">
              <a:defRPr/>
            </a:pPr>
            <a:endParaRPr lang="fr-FR" dirty="0" smtClean="0"/>
          </a:p>
          <a:p>
            <a:pPr lvl="0">
              <a:defRPr/>
            </a:pPr>
            <a:endParaRPr lang="fr-FR" dirty="0" smtClean="0"/>
          </a:p>
          <a:p>
            <a:pPr>
              <a:defRPr/>
            </a:pPr>
            <a:r>
              <a:rPr lang="fr-FR" i="1" u="sng" dirty="0" smtClean="0">
                <a:solidFill>
                  <a:srgbClr val="FF0000"/>
                </a:solidFill>
              </a:rPr>
              <a:t>Déroulement:</a:t>
            </a:r>
            <a:endParaRPr lang="fr-FR" dirty="0" smtClean="0"/>
          </a:p>
          <a:p>
            <a:pPr lvl="0">
              <a:buFont typeface="Arial" pitchFamily="34" charset="0"/>
              <a:buChar char="•"/>
              <a:defRPr/>
            </a:pPr>
            <a:r>
              <a:rPr lang="fr-FR" dirty="0" smtClean="0"/>
              <a:t>L’élève part directement avec cette carte (</a:t>
            </a:r>
            <a:r>
              <a:rPr lang="fr-FR" sz="1400" i="1" dirty="0" err="1" smtClean="0">
                <a:solidFill>
                  <a:srgbClr val="7030A0"/>
                </a:solidFill>
              </a:rPr>
              <a:t>Cf</a:t>
            </a:r>
            <a:r>
              <a:rPr lang="fr-FR" sz="1400" i="1" dirty="0" smtClean="0">
                <a:solidFill>
                  <a:srgbClr val="7030A0"/>
                </a:solidFill>
              </a:rPr>
              <a:t> animation</a:t>
            </a:r>
            <a:r>
              <a:rPr lang="fr-FR" dirty="0" smtClean="0"/>
              <a:t>) pour trouver la balise.</a:t>
            </a:r>
          </a:p>
          <a:p>
            <a:pPr lvl="0">
              <a:defRPr/>
            </a:pPr>
            <a:endParaRPr lang="fr-FR" dirty="0" smtClean="0"/>
          </a:p>
          <a:p>
            <a:pPr lvl="0">
              <a:defRPr/>
            </a:pPr>
            <a:endParaRPr lang="fr-FR" dirty="0" smtClean="0"/>
          </a:p>
          <a:p>
            <a:pPr lvl="0">
              <a:buFont typeface="Arial" pitchFamily="34" charset="0"/>
              <a:buChar char="•"/>
              <a:defRPr/>
            </a:pPr>
            <a:endParaRPr lang="fr-FR" sz="1100" dirty="0" smtClean="0"/>
          </a:p>
          <a:p>
            <a:pPr lvl="0">
              <a:defRPr/>
            </a:pPr>
            <a:endParaRPr lang="fr-FR" sz="1050" dirty="0" smtClean="0"/>
          </a:p>
          <a:p>
            <a:pPr lvl="0">
              <a:buNone/>
              <a:defRPr/>
            </a:pPr>
            <a:endParaRPr lang="fr-FR" sz="1400" dirty="0" smtClean="0"/>
          </a:p>
        </p:txBody>
      </p:sp>
      <p:pic>
        <p:nvPicPr>
          <p:cNvPr id="4" name="Espace réservé du contenu 3"/>
          <p:cNvPicPr>
            <a:picLocks noGrp="1"/>
          </p:cNvPicPr>
          <p:nvPr>
            <p:ph idx="1"/>
          </p:nvPr>
        </p:nvPicPr>
        <p:blipFill>
          <a:blip r:embed="rId2" cstate="print"/>
          <a:srcRect/>
          <a:stretch>
            <a:fillRect/>
          </a:stretch>
        </p:blipFill>
        <p:spPr bwMode="auto">
          <a:xfrm>
            <a:off x="395536" y="1124744"/>
            <a:ext cx="8157592" cy="5032735"/>
          </a:xfrm>
          <a:prstGeom prst="rect">
            <a:avLst/>
          </a:prstGeom>
          <a:noFill/>
          <a:ln w="9525">
            <a:noFill/>
            <a:miter lim="800000"/>
            <a:headEnd/>
            <a:tailEnd/>
          </a:ln>
        </p:spPr>
      </p:pic>
      <p:sp>
        <p:nvSpPr>
          <p:cNvPr id="5" name="Triangle isocèle 4"/>
          <p:cNvSpPr/>
          <p:nvPr/>
        </p:nvSpPr>
        <p:spPr>
          <a:xfrm>
            <a:off x="3851920" y="5589240"/>
            <a:ext cx="432048" cy="360040"/>
          </a:xfrm>
          <a:prstGeom prst="triangl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ppt_x"/>
                                          </p:val>
                                        </p:tav>
                                      </p:tavLst>
                                    </p:anim>
                                    <p:anim calcmode="lin" valueType="num">
                                      <p:cBhvr additive="base">
                                        <p:cTn id="17" dur="500"/>
                                        <p:tgtEl>
                                          <p:spTgt spid="4"/>
                                        </p:tgtEl>
                                        <p:attrNameLst>
                                          <p:attrName>ppt_y</p:attrName>
                                        </p:attrNameLst>
                                      </p:cBhvr>
                                      <p:tavLst>
                                        <p:tav tm="0">
                                          <p:val>
                                            <p:strVal val="ppt_y"/>
                                          </p:val>
                                        </p:tav>
                                        <p:tav tm="100000">
                                          <p:val>
                                            <p:strVal val="1+ppt_h/2"/>
                                          </p:val>
                                        </p:tav>
                                      </p:tavLst>
                                    </p:anim>
                                    <p:set>
                                      <p:cBhvr>
                                        <p:cTn id="18" dur="1" fill="hold">
                                          <p:stCondLst>
                                            <p:cond delay="499"/>
                                          </p:stCondLst>
                                        </p:cTn>
                                        <p:tgtEl>
                                          <p:spTgt spid="4"/>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5"/>
                                        </p:tgtEl>
                                        <p:attrNameLst>
                                          <p:attrName>ppt_x</p:attrName>
                                        </p:attrNameLst>
                                      </p:cBhvr>
                                      <p:tavLst>
                                        <p:tav tm="0">
                                          <p:val>
                                            <p:strVal val="ppt_x"/>
                                          </p:val>
                                        </p:tav>
                                        <p:tav tm="100000">
                                          <p:val>
                                            <p:strVal val="ppt_x"/>
                                          </p:val>
                                        </p:tav>
                                      </p:tavLst>
                                    </p:anim>
                                    <p:anim calcmode="lin" valueType="num">
                                      <p:cBhvr additive="base">
                                        <p:cTn id="21" dur="500"/>
                                        <p:tgtEl>
                                          <p:spTgt spid="5"/>
                                        </p:tgtEl>
                                        <p:attrNameLst>
                                          <p:attrName>ppt_y</p:attrName>
                                        </p:attrNameLst>
                                      </p:cBhvr>
                                      <p:tavLst>
                                        <p:tav tm="0">
                                          <p:val>
                                            <p:strVal val="ppt_y"/>
                                          </p:val>
                                        </p:tav>
                                        <p:tav tm="100000">
                                          <p:val>
                                            <p:strVal val="1+ppt_h/2"/>
                                          </p:val>
                                        </p:tav>
                                      </p:tavLst>
                                    </p:anim>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196752"/>
            <a:ext cx="8229600" cy="4899248"/>
          </a:xfrm>
        </p:spPr>
        <p:txBody>
          <a:bodyPr>
            <a:normAutofit fontScale="92500" lnSpcReduction="20000"/>
          </a:bodyPr>
          <a:lstStyle/>
          <a:p>
            <a:pPr lvl="0">
              <a:buNone/>
              <a:defRPr/>
            </a:pPr>
            <a:r>
              <a:rPr lang="fr-FR" sz="2800" b="1" i="1" u="sng" dirty="0" smtClean="0">
                <a:solidFill>
                  <a:schemeClr val="accent6">
                    <a:lumMod val="50000"/>
                  </a:schemeClr>
                </a:solidFill>
              </a:rPr>
              <a:t>Objectif principal: </a:t>
            </a:r>
          </a:p>
          <a:p>
            <a:pPr lvl="0">
              <a:buFont typeface="Wingdings" pitchFamily="2" charset="2"/>
              <a:buChar char="ü"/>
              <a:defRPr/>
            </a:pPr>
            <a:r>
              <a:rPr lang="fr-FR" sz="2400" b="1" u="sng" dirty="0" smtClean="0"/>
              <a:t>Construire </a:t>
            </a:r>
            <a:r>
              <a:rPr lang="fr-FR" sz="2400" dirty="0" smtClean="0"/>
              <a:t>son itinéraire grâce aux </a:t>
            </a:r>
            <a:r>
              <a:rPr lang="fr-FR" sz="2400" b="1" u="sng" dirty="0" smtClean="0"/>
              <a:t>éléments de relief</a:t>
            </a:r>
            <a:r>
              <a:rPr lang="fr-FR" sz="2400" dirty="0" smtClean="0"/>
              <a:t>; </a:t>
            </a:r>
          </a:p>
          <a:p>
            <a:pPr lvl="1">
              <a:buFont typeface="Wingdings" pitchFamily="2" charset="2"/>
              <a:buChar char="ü"/>
              <a:defRPr/>
            </a:pPr>
            <a:r>
              <a:rPr lang="fr-FR" sz="2200" dirty="0" smtClean="0"/>
              <a:t>et le </a:t>
            </a:r>
            <a:r>
              <a:rPr lang="fr-FR" sz="2200" b="1" u="sng" dirty="0" smtClean="0"/>
              <a:t>permettre à tous</a:t>
            </a:r>
            <a:r>
              <a:rPr lang="fr-FR" sz="2200" dirty="0" smtClean="0"/>
              <a:t>, quel que soit leur niveau…</a:t>
            </a:r>
          </a:p>
          <a:p>
            <a:pPr lvl="0">
              <a:buNone/>
              <a:defRPr/>
            </a:pPr>
            <a:endParaRPr lang="fr-FR" sz="1600" i="1" u="sng" dirty="0" smtClean="0">
              <a:solidFill>
                <a:srgbClr val="FF0000"/>
              </a:solidFill>
            </a:endParaRPr>
          </a:p>
          <a:p>
            <a:pPr lvl="0">
              <a:buNone/>
              <a:defRPr/>
            </a:pPr>
            <a:r>
              <a:rPr lang="fr-FR" sz="3400" i="1" u="sng" dirty="0" smtClean="0">
                <a:solidFill>
                  <a:srgbClr val="FF0000"/>
                </a:solidFill>
              </a:rPr>
              <a:t>Préparation:</a:t>
            </a:r>
            <a:endParaRPr lang="fr-FR" sz="3400" dirty="0" smtClean="0"/>
          </a:p>
          <a:p>
            <a:pPr lvl="0">
              <a:defRPr/>
            </a:pPr>
            <a:r>
              <a:rPr lang="fr-FR" sz="3400" dirty="0" smtClean="0"/>
              <a:t>Des parcours de niveau équivalent </a:t>
            </a:r>
          </a:p>
          <a:p>
            <a:pPr lvl="1">
              <a:defRPr/>
            </a:pPr>
            <a:r>
              <a:rPr lang="fr-FR" sz="3200" dirty="0" smtClean="0"/>
              <a:t>MAIS 3 niveaux de carte:</a:t>
            </a:r>
          </a:p>
          <a:p>
            <a:pPr lvl="2">
              <a:defRPr/>
            </a:pPr>
            <a:r>
              <a:rPr lang="fr-FR" b="1" i="1" u="sng" dirty="0" smtClean="0"/>
              <a:t>Apprenti</a:t>
            </a:r>
            <a:r>
              <a:rPr lang="fr-FR" sz="1500" dirty="0" smtClean="0"/>
              <a:t>: les routes, chemins, les objets particuliers + les éléments de relief.</a:t>
            </a:r>
          </a:p>
          <a:p>
            <a:pPr lvl="2">
              <a:defRPr/>
            </a:pPr>
            <a:r>
              <a:rPr lang="fr-FR" b="1" i="1" u="sng" dirty="0" smtClean="0"/>
              <a:t>Débrouillé</a:t>
            </a:r>
            <a:r>
              <a:rPr lang="fr-FR" sz="1500" dirty="0" smtClean="0"/>
              <a:t>: uniquement quelques axes principaux + les éléments de relief.</a:t>
            </a:r>
          </a:p>
          <a:p>
            <a:pPr lvl="2">
              <a:defRPr/>
            </a:pPr>
            <a:r>
              <a:rPr lang="fr-FR" b="1" i="1" u="sng" dirty="0" smtClean="0"/>
              <a:t>Expert</a:t>
            </a:r>
            <a:r>
              <a:rPr lang="fr-FR" sz="1500" dirty="0" smtClean="0"/>
              <a:t>: uniquement les éléments de relief.</a:t>
            </a:r>
          </a:p>
          <a:p>
            <a:pPr lvl="0">
              <a:buNone/>
              <a:defRPr/>
            </a:pPr>
            <a:endParaRPr lang="fr-FR" sz="1600" dirty="0" smtClean="0"/>
          </a:p>
          <a:p>
            <a:pPr lvl="0">
              <a:buNone/>
              <a:defRPr/>
            </a:pPr>
            <a:r>
              <a:rPr lang="fr-FR" sz="2800" i="1" u="sng" dirty="0" smtClean="0">
                <a:solidFill>
                  <a:srgbClr val="FF0000"/>
                </a:solidFill>
              </a:rPr>
              <a:t>Déroulement:</a:t>
            </a:r>
            <a:endParaRPr lang="fr-FR" sz="2800" dirty="0" smtClean="0"/>
          </a:p>
          <a:p>
            <a:pPr>
              <a:defRPr/>
            </a:pPr>
            <a:r>
              <a:rPr lang="fr-FR" sz="2000" dirty="0" smtClean="0"/>
              <a:t>Avant de partir, choisir son niveau de carte, puis sur celle-ci, reporter les balises à trouver.</a:t>
            </a:r>
            <a:endParaRPr lang="fr-FR" dirty="0" smtClean="0"/>
          </a:p>
          <a:p>
            <a:endParaRPr lang="fr-FR" dirty="0"/>
          </a:p>
        </p:txBody>
      </p:sp>
      <p:sp>
        <p:nvSpPr>
          <p:cNvPr id="3" name="Titre 2"/>
          <p:cNvSpPr>
            <a:spLocks noGrp="1"/>
          </p:cNvSpPr>
          <p:nvPr>
            <p:ph type="title"/>
          </p:nvPr>
        </p:nvSpPr>
        <p:spPr>
          <a:xfrm>
            <a:off x="457200" y="152400"/>
            <a:ext cx="8229600" cy="900336"/>
          </a:xfrm>
        </p:spPr>
        <p:txBody>
          <a:bodyPr/>
          <a:lstStyle/>
          <a:p>
            <a:r>
              <a:rPr lang="fr-FR" i="1" dirty="0" smtClean="0">
                <a:solidFill>
                  <a:schemeClr val="accent4">
                    <a:lumMod val="50000"/>
                  </a:schemeClr>
                </a:solidFill>
                <a:effectLst>
                  <a:outerShdw blurRad="38100" dist="38100" dir="2700000" algn="tl">
                    <a:srgbClr val="000000">
                      <a:alpha val="43137"/>
                    </a:srgbClr>
                  </a:outerShdw>
                </a:effectLst>
              </a:rPr>
              <a:t>SA: </a:t>
            </a:r>
            <a:r>
              <a:rPr lang="fr-FR" b="1" i="1" u="sng" dirty="0" smtClean="0">
                <a:solidFill>
                  <a:schemeClr val="accent4">
                    <a:lumMod val="50000"/>
                  </a:schemeClr>
                </a:solidFill>
                <a:effectLst>
                  <a:outerShdw blurRad="38100" dist="38100" dir="2700000" algn="tl">
                    <a:srgbClr val="000000">
                      <a:alpha val="43137"/>
                    </a:srgbClr>
                  </a:outerShdw>
                </a:effectLst>
              </a:rPr>
              <a:t>Carte à THEME « RELIEF »</a:t>
            </a:r>
            <a:endParaRPr lang="fr-FR" b="1" i="1" u="sng" dirty="0">
              <a:solidFill>
                <a:schemeClr val="accent4">
                  <a:lumMod val="50000"/>
                </a:schemeClr>
              </a:solidFill>
              <a:effectLst>
                <a:outerShdw blurRad="38100" dist="38100" dir="2700000" algn="tl">
                  <a:srgbClr val="000000">
                    <a:alpha val="43137"/>
                  </a:srgbClr>
                </a:outerShdw>
              </a:effectLst>
            </a:endParaRPr>
          </a:p>
        </p:txBody>
      </p:sp>
      <p:pic>
        <p:nvPicPr>
          <p:cNvPr id="4" name="Espace réservé du contenu 3"/>
          <p:cNvPicPr>
            <a:picLocks/>
          </p:cNvPicPr>
          <p:nvPr/>
        </p:nvPicPr>
        <p:blipFill>
          <a:blip r:embed="rId2" cstate="print"/>
          <a:srcRect/>
          <a:stretch>
            <a:fillRect/>
          </a:stretch>
        </p:blipFill>
        <p:spPr bwMode="auto">
          <a:xfrm>
            <a:off x="2987824" y="4869160"/>
            <a:ext cx="2736304" cy="1800200"/>
          </a:xfrm>
          <a:prstGeom prst="rect">
            <a:avLst/>
          </a:prstGeom>
          <a:noFill/>
          <a:ln w="9525">
            <a:solidFill>
              <a:schemeClr val="tx1"/>
            </a:solidFill>
            <a:miter lim="800000"/>
            <a:headEnd/>
            <a:tailEnd/>
          </a:ln>
        </p:spPr>
      </p:pic>
      <p:pic>
        <p:nvPicPr>
          <p:cNvPr id="5" name="Image 4"/>
          <p:cNvPicPr/>
          <p:nvPr/>
        </p:nvPicPr>
        <p:blipFill>
          <a:blip r:embed="rId3" cstate="print"/>
          <a:srcRect/>
          <a:stretch>
            <a:fillRect/>
          </a:stretch>
        </p:blipFill>
        <p:spPr bwMode="auto">
          <a:xfrm>
            <a:off x="6084168" y="4869160"/>
            <a:ext cx="2808312" cy="1800200"/>
          </a:xfrm>
          <a:prstGeom prst="rect">
            <a:avLst/>
          </a:prstGeom>
          <a:noFill/>
          <a:ln w="9525">
            <a:solidFill>
              <a:schemeClr val="tx1"/>
            </a:solidFill>
            <a:miter lim="800000"/>
            <a:headEnd/>
            <a:tailEnd/>
          </a:ln>
        </p:spPr>
      </p:pic>
      <p:pic>
        <p:nvPicPr>
          <p:cNvPr id="6" name="Image 5"/>
          <p:cNvPicPr/>
          <p:nvPr/>
        </p:nvPicPr>
        <p:blipFill>
          <a:blip r:embed="rId4" cstate="print"/>
          <a:srcRect/>
          <a:stretch>
            <a:fillRect/>
          </a:stretch>
        </p:blipFill>
        <p:spPr bwMode="auto">
          <a:xfrm>
            <a:off x="251520" y="4869160"/>
            <a:ext cx="2448272" cy="1800200"/>
          </a:xfrm>
          <a:prstGeom prst="rect">
            <a:avLst/>
          </a:prstGeom>
          <a:noFill/>
          <a:ln w="9525">
            <a:solidFill>
              <a:schemeClr val="tx1"/>
            </a:solidFill>
            <a:miter lim="800000"/>
            <a:headEnd/>
            <a:tailEnd/>
          </a:ln>
        </p:spPr>
      </p:pic>
      <p:cxnSp>
        <p:nvCxnSpPr>
          <p:cNvPr id="8" name="Connecteur droit avec flèche 7"/>
          <p:cNvCxnSpPr/>
          <p:nvPr/>
        </p:nvCxnSpPr>
        <p:spPr>
          <a:xfrm flipH="1">
            <a:off x="899592" y="4005064"/>
            <a:ext cx="576064" cy="792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2627784" y="4293096"/>
            <a:ext cx="576064"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2339752" y="4509120"/>
            <a:ext cx="4608512"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8"/>
                                        </p:tgtEl>
                                        <p:attrNameLst>
                                          <p:attrName>ppt_x</p:attrName>
                                        </p:attrNameLst>
                                      </p:cBhvr>
                                      <p:tavLst>
                                        <p:tav tm="0">
                                          <p:val>
                                            <p:strVal val="ppt_x"/>
                                          </p:val>
                                        </p:tav>
                                        <p:tav tm="100000">
                                          <p:val>
                                            <p:strVal val="ppt_x"/>
                                          </p:val>
                                        </p:tav>
                                      </p:tavLst>
                                    </p:anim>
                                    <p:anim calcmode="lin" valueType="num">
                                      <p:cBhvr additive="base">
                                        <p:cTn id="17" dur="500"/>
                                        <p:tgtEl>
                                          <p:spTgt spid="8"/>
                                        </p:tgtEl>
                                        <p:attrNameLst>
                                          <p:attrName>ppt_y</p:attrName>
                                        </p:attrNameLst>
                                      </p:cBhvr>
                                      <p:tavLst>
                                        <p:tav tm="0">
                                          <p:val>
                                            <p:strVal val="ppt_y"/>
                                          </p:val>
                                        </p:tav>
                                        <p:tav tm="100000">
                                          <p:val>
                                            <p:strVal val="1+ppt_h/2"/>
                                          </p:val>
                                        </p:tav>
                                      </p:tavLst>
                                    </p:anim>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9"/>
                                        </p:tgtEl>
                                        <p:attrNameLst>
                                          <p:attrName>ppt_x</p:attrName>
                                        </p:attrNameLst>
                                      </p:cBhvr>
                                      <p:tavLst>
                                        <p:tav tm="0">
                                          <p:val>
                                            <p:strVal val="ppt_x"/>
                                          </p:val>
                                        </p:tav>
                                        <p:tav tm="100000">
                                          <p:val>
                                            <p:strVal val="ppt_x"/>
                                          </p:val>
                                        </p:tav>
                                      </p:tavLst>
                                    </p:anim>
                                    <p:anim calcmode="lin" valueType="num">
                                      <p:cBhvr additive="base">
                                        <p:cTn id="33" dur="500"/>
                                        <p:tgtEl>
                                          <p:spTgt spid="9"/>
                                        </p:tgtEl>
                                        <p:attrNameLst>
                                          <p:attrName>ppt_y</p:attrName>
                                        </p:attrNameLst>
                                      </p:cBhvr>
                                      <p:tavLst>
                                        <p:tav tm="0">
                                          <p:val>
                                            <p:strVal val="ppt_y"/>
                                          </p:val>
                                        </p:tav>
                                        <p:tav tm="100000">
                                          <p:val>
                                            <p:strVal val="1+ppt_h/2"/>
                                          </p:val>
                                        </p:tav>
                                      </p:tavLst>
                                    </p:anim>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400"/>
            <a:ext cx="8229600" cy="1044352"/>
          </a:xfrm>
        </p:spPr>
        <p:txBody>
          <a:bodyPr>
            <a:normAutofit/>
          </a:bodyPr>
          <a:lstStyle/>
          <a:p>
            <a:r>
              <a:rPr lang="fr-FR" sz="3600" i="1" dirty="0" smtClean="0"/>
              <a:t>Intérêt de ces cartes « relief »</a:t>
            </a:r>
            <a:endParaRPr lang="fr-FR" sz="3600" i="1" dirty="0"/>
          </a:p>
        </p:txBody>
      </p:sp>
      <p:sp>
        <p:nvSpPr>
          <p:cNvPr id="4" name="Espace réservé du contenu 3"/>
          <p:cNvSpPr>
            <a:spLocks noGrp="1"/>
          </p:cNvSpPr>
          <p:nvPr>
            <p:ph sz="half" idx="2"/>
          </p:nvPr>
        </p:nvSpPr>
        <p:spPr>
          <a:xfrm>
            <a:off x="4648200" y="1772816"/>
            <a:ext cx="4059936" cy="4323184"/>
          </a:xfrm>
        </p:spPr>
        <p:txBody>
          <a:bodyPr/>
          <a:lstStyle/>
          <a:p>
            <a:pPr>
              <a:buNone/>
            </a:pPr>
            <a:endParaRPr lang="fr-FR" dirty="0"/>
          </a:p>
        </p:txBody>
      </p:sp>
      <p:pic>
        <p:nvPicPr>
          <p:cNvPr id="10242" name="Picture 2"/>
          <p:cNvPicPr>
            <a:picLocks noChangeAspect="1" noChangeArrowheads="1"/>
          </p:cNvPicPr>
          <p:nvPr/>
        </p:nvPicPr>
        <p:blipFill>
          <a:blip r:embed="rId3" cstate="print"/>
          <a:srcRect/>
          <a:stretch>
            <a:fillRect/>
          </a:stretch>
        </p:blipFill>
        <p:spPr bwMode="auto">
          <a:xfrm>
            <a:off x="1745168" y="1196752"/>
            <a:ext cx="7056106" cy="4752528"/>
          </a:xfrm>
          <a:prstGeom prst="rect">
            <a:avLst/>
          </a:prstGeom>
          <a:noFill/>
          <a:ln w="9525">
            <a:noFill/>
            <a:miter lim="800000"/>
            <a:headEnd/>
            <a:tailEnd/>
          </a:ln>
        </p:spPr>
      </p:pic>
      <p:sp>
        <p:nvSpPr>
          <p:cNvPr id="7" name="Espace réservé du contenu 6"/>
          <p:cNvSpPr>
            <a:spLocks noGrp="1"/>
          </p:cNvSpPr>
          <p:nvPr>
            <p:ph sz="half" idx="1"/>
          </p:nvPr>
        </p:nvSpPr>
        <p:spPr/>
        <p:txBody>
          <a:bodyPr/>
          <a:lstStyle/>
          <a:p>
            <a:endParaRPr lang="fr-FR" dirty="0"/>
          </a:p>
        </p:txBody>
      </p:sp>
      <p:sp>
        <p:nvSpPr>
          <p:cNvPr id="8" name="Ellipse 7"/>
          <p:cNvSpPr/>
          <p:nvPr/>
        </p:nvSpPr>
        <p:spPr>
          <a:xfrm>
            <a:off x="3347864" y="3140968"/>
            <a:ext cx="216024" cy="2160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p:cNvCxnSpPr/>
          <p:nvPr/>
        </p:nvCxnSpPr>
        <p:spPr>
          <a:xfrm flipH="1" flipV="1">
            <a:off x="4283968" y="3501008"/>
            <a:ext cx="504056" cy="4320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a:off x="3707904" y="3212976"/>
            <a:ext cx="72008" cy="21602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H="1" flipV="1">
            <a:off x="3779912" y="3140968"/>
            <a:ext cx="360040" cy="2880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5580112" y="2420888"/>
            <a:ext cx="2376264" cy="830997"/>
          </a:xfrm>
          <a:prstGeom prst="rect">
            <a:avLst/>
          </a:prstGeom>
          <a:solidFill>
            <a:schemeClr val="tx2">
              <a:lumMod val="90000"/>
            </a:schemeClr>
          </a:solidFill>
        </p:spPr>
        <p:txBody>
          <a:bodyPr wrap="square" rtlCol="0">
            <a:spAutoFit/>
          </a:bodyPr>
          <a:lstStyle/>
          <a:p>
            <a:pPr>
              <a:buFontTx/>
              <a:buChar char="-"/>
            </a:pPr>
            <a:r>
              <a:rPr lang="fr-FR" sz="1200" dirty="0" smtClean="0">
                <a:solidFill>
                  <a:srgbClr val="FF0000"/>
                </a:solidFill>
              </a:rPr>
              <a:t>Chemin.</a:t>
            </a:r>
          </a:p>
          <a:p>
            <a:pPr>
              <a:buFontTx/>
              <a:buChar char="-"/>
            </a:pPr>
            <a:r>
              <a:rPr lang="fr-FR" sz="1200" dirty="0" smtClean="0">
                <a:solidFill>
                  <a:srgbClr val="FF0000"/>
                </a:solidFill>
              </a:rPr>
              <a:t>Point de décision = intersection.</a:t>
            </a:r>
          </a:p>
          <a:p>
            <a:r>
              <a:rPr lang="fr-FR" sz="1200" dirty="0" smtClean="0">
                <a:solidFill>
                  <a:srgbClr val="FF0000"/>
                </a:solidFill>
              </a:rPr>
              <a:t>=&gt; Donc GPS et à l’approche du poste, relief!</a:t>
            </a:r>
            <a:endParaRPr lang="fr-FR" sz="1200" dirty="0">
              <a:solidFill>
                <a:srgbClr val="FF0000"/>
              </a:solidFill>
            </a:endParaRPr>
          </a:p>
        </p:txBody>
      </p:sp>
      <p:pic>
        <p:nvPicPr>
          <p:cNvPr id="21" name="Picture 3"/>
          <p:cNvPicPr>
            <a:picLocks noChangeAspect="1" noChangeArrowheads="1"/>
          </p:cNvPicPr>
          <p:nvPr/>
        </p:nvPicPr>
        <p:blipFill>
          <a:blip r:embed="rId4" cstate="print"/>
          <a:srcRect/>
          <a:stretch>
            <a:fillRect/>
          </a:stretch>
        </p:blipFill>
        <p:spPr bwMode="auto">
          <a:xfrm>
            <a:off x="1785937" y="1482118"/>
            <a:ext cx="6242447" cy="4300351"/>
          </a:xfrm>
          <a:prstGeom prst="rect">
            <a:avLst/>
          </a:prstGeom>
          <a:noFill/>
          <a:ln w="9525">
            <a:noFill/>
            <a:miter lim="800000"/>
            <a:headEnd/>
            <a:tailEnd/>
          </a:ln>
        </p:spPr>
      </p:pic>
      <p:sp>
        <p:nvSpPr>
          <p:cNvPr id="22" name="Ellipse 21"/>
          <p:cNvSpPr/>
          <p:nvPr/>
        </p:nvSpPr>
        <p:spPr>
          <a:xfrm>
            <a:off x="3131840" y="3284984"/>
            <a:ext cx="216024" cy="2160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avec flèche 22"/>
          <p:cNvCxnSpPr/>
          <p:nvPr/>
        </p:nvCxnSpPr>
        <p:spPr>
          <a:xfrm flipH="1" flipV="1">
            <a:off x="3923928" y="3501008"/>
            <a:ext cx="576064" cy="4320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H="1" flipV="1">
            <a:off x="3779912" y="3356992"/>
            <a:ext cx="144016" cy="14401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flipH="1" flipV="1">
            <a:off x="3419872" y="3140968"/>
            <a:ext cx="288032" cy="21602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5508104" y="2564904"/>
            <a:ext cx="2376264" cy="1015663"/>
          </a:xfrm>
          <a:prstGeom prst="rect">
            <a:avLst/>
          </a:prstGeom>
          <a:solidFill>
            <a:schemeClr val="tx2">
              <a:lumMod val="90000"/>
            </a:schemeClr>
          </a:solidFill>
        </p:spPr>
        <p:txBody>
          <a:bodyPr wrap="square" rtlCol="0">
            <a:spAutoFit/>
          </a:bodyPr>
          <a:lstStyle/>
          <a:p>
            <a:pPr>
              <a:buFontTx/>
              <a:buChar char="-"/>
            </a:pPr>
            <a:r>
              <a:rPr lang="fr-FR" sz="1200" dirty="0" smtClean="0">
                <a:solidFill>
                  <a:srgbClr val="FF0000"/>
                </a:solidFill>
              </a:rPr>
              <a:t>Chemin.</a:t>
            </a:r>
          </a:p>
          <a:p>
            <a:pPr>
              <a:buFontTx/>
              <a:buChar char="-"/>
            </a:pPr>
            <a:r>
              <a:rPr lang="fr-FR" sz="1200" u="sng" dirty="0" smtClean="0">
                <a:solidFill>
                  <a:srgbClr val="FF0000"/>
                </a:solidFill>
              </a:rPr>
              <a:t>Point d’appui </a:t>
            </a:r>
            <a:r>
              <a:rPr lang="fr-FR" sz="1200" dirty="0" smtClean="0">
                <a:solidFill>
                  <a:srgbClr val="FF0000"/>
                </a:solidFill>
              </a:rPr>
              <a:t>= les 2 buttes, puis le fossé humide.</a:t>
            </a:r>
          </a:p>
          <a:p>
            <a:pPr>
              <a:buFontTx/>
              <a:buChar char="-"/>
            </a:pPr>
            <a:r>
              <a:rPr lang="fr-FR" sz="1200" u="sng" dirty="0" smtClean="0">
                <a:solidFill>
                  <a:srgbClr val="FF0000"/>
                </a:solidFill>
              </a:rPr>
              <a:t>Point d’attaque </a:t>
            </a:r>
            <a:r>
              <a:rPr lang="fr-FR" sz="1200" dirty="0" smtClean="0">
                <a:solidFill>
                  <a:srgbClr val="FF0000"/>
                </a:solidFill>
              </a:rPr>
              <a:t>= proximité avec dépression.</a:t>
            </a:r>
            <a:endParaRPr lang="fr-FR" sz="1200" dirty="0">
              <a:solidFill>
                <a:srgbClr val="FF0000"/>
              </a:solidFill>
            </a:endParaRPr>
          </a:p>
        </p:txBody>
      </p:sp>
      <p:pic>
        <p:nvPicPr>
          <p:cNvPr id="32" name="Picture 5"/>
          <p:cNvPicPr>
            <a:picLocks noChangeAspect="1" noChangeArrowheads="1"/>
          </p:cNvPicPr>
          <p:nvPr/>
        </p:nvPicPr>
        <p:blipFill>
          <a:blip r:embed="rId5" cstate="print"/>
          <a:srcRect/>
          <a:stretch>
            <a:fillRect/>
          </a:stretch>
        </p:blipFill>
        <p:spPr bwMode="auto">
          <a:xfrm>
            <a:off x="827584" y="1772816"/>
            <a:ext cx="7127955" cy="4826804"/>
          </a:xfrm>
          <a:prstGeom prst="rect">
            <a:avLst/>
          </a:prstGeom>
          <a:noFill/>
          <a:ln w="9525">
            <a:noFill/>
            <a:miter lim="800000"/>
            <a:headEnd/>
            <a:tailEnd/>
          </a:ln>
        </p:spPr>
      </p:pic>
      <p:sp>
        <p:nvSpPr>
          <p:cNvPr id="33" name="Ellipse 32"/>
          <p:cNvSpPr/>
          <p:nvPr/>
        </p:nvSpPr>
        <p:spPr>
          <a:xfrm flipV="1">
            <a:off x="2411760" y="3717032"/>
            <a:ext cx="216024" cy="2076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 name="Connecteur droit avec flèche 33"/>
          <p:cNvCxnSpPr/>
          <p:nvPr/>
        </p:nvCxnSpPr>
        <p:spPr>
          <a:xfrm flipH="1" flipV="1">
            <a:off x="3275856" y="4293096"/>
            <a:ext cx="648072" cy="28803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flipH="1" flipV="1">
            <a:off x="2915816" y="4149080"/>
            <a:ext cx="288032" cy="14401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flipH="1">
            <a:off x="2771800" y="4221088"/>
            <a:ext cx="144016"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flipH="1" flipV="1">
            <a:off x="2627784" y="4005064"/>
            <a:ext cx="144016" cy="21602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5732512" y="2573288"/>
            <a:ext cx="2376264" cy="1569660"/>
          </a:xfrm>
          <a:prstGeom prst="rect">
            <a:avLst/>
          </a:prstGeom>
          <a:solidFill>
            <a:schemeClr val="tx2">
              <a:lumMod val="90000"/>
            </a:schemeClr>
          </a:solidFill>
        </p:spPr>
        <p:txBody>
          <a:bodyPr wrap="square" rtlCol="0">
            <a:spAutoFit/>
          </a:bodyPr>
          <a:lstStyle/>
          <a:p>
            <a:pPr>
              <a:buFontTx/>
              <a:buChar char="-"/>
            </a:pPr>
            <a:r>
              <a:rPr lang="fr-FR" sz="1200" dirty="0" smtClean="0">
                <a:solidFill>
                  <a:srgbClr val="FF0000"/>
                </a:solidFill>
              </a:rPr>
              <a:t>N’utilise plus que des éléments de relief comme ligne directrice, point d’appuis.</a:t>
            </a:r>
          </a:p>
          <a:p>
            <a:pPr>
              <a:buFontTx/>
              <a:buChar char="-"/>
            </a:pPr>
            <a:endParaRPr lang="fr-FR" sz="1200" dirty="0" smtClean="0">
              <a:solidFill>
                <a:srgbClr val="FF0000"/>
              </a:solidFill>
            </a:endParaRPr>
          </a:p>
          <a:p>
            <a:r>
              <a:rPr lang="fr-FR" sz="1200" dirty="0" smtClean="0">
                <a:solidFill>
                  <a:srgbClr val="FF0000"/>
                </a:solidFill>
              </a:rPr>
              <a:t>=&gt; Tous travaillent avec le même poste, tous ont (plus ou moins) besoin des éléments de relief pour trouver le poste…</a:t>
            </a:r>
            <a:endParaRPr lang="fr-FR" sz="1200" dirty="0">
              <a:solidFill>
                <a:srgbClr val="FF0000"/>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bg/>
                                          </p:spTgt>
                                        </p:tgtEl>
                                        <p:attrNameLst>
                                          <p:attrName>style.visibility</p:attrName>
                                        </p:attrNameLst>
                                      </p:cBhvr>
                                      <p:to>
                                        <p:strVal val="visible"/>
                                      </p:to>
                                    </p:set>
                                    <p:anim calcmode="lin" valueType="num">
                                      <p:cBhvr additive="base">
                                        <p:cTn id="31" dur="500" fill="hold"/>
                                        <p:tgtEl>
                                          <p:spTgt spid="20">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 calcmode="lin" valueType="num">
                                      <p:cBhvr additive="base">
                                        <p:cTn id="35"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
                                            <p:txEl>
                                              <p:pRg st="1" end="1"/>
                                            </p:txEl>
                                          </p:spTgt>
                                        </p:tgtEl>
                                        <p:attrNameLst>
                                          <p:attrName>style.visibility</p:attrName>
                                        </p:attrNameLst>
                                      </p:cBhvr>
                                      <p:to>
                                        <p:strVal val="visible"/>
                                      </p:to>
                                    </p:set>
                                    <p:anim calcmode="lin" valueType="num">
                                      <p:cBhvr additive="base">
                                        <p:cTn id="39"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0">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xEl>
                                              <p:pRg st="2" end="2"/>
                                            </p:txEl>
                                          </p:spTgt>
                                        </p:tgtEl>
                                        <p:attrNameLst>
                                          <p:attrName>style.visibility</p:attrName>
                                        </p:attrNameLst>
                                      </p:cBhvr>
                                      <p:to>
                                        <p:strVal val="visible"/>
                                      </p:to>
                                    </p:set>
                                    <p:anim calcmode="lin" valueType="num">
                                      <p:cBhvr additive="base">
                                        <p:cTn id="43"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1">
                                            <p:bg/>
                                          </p:spTgt>
                                        </p:tgtEl>
                                        <p:attrNameLst>
                                          <p:attrName>style.visibility</p:attrName>
                                        </p:attrNameLst>
                                      </p:cBhvr>
                                      <p:to>
                                        <p:strVal val="visible"/>
                                      </p:to>
                                    </p:set>
                                    <p:anim calcmode="lin" valueType="num">
                                      <p:cBhvr additive="base">
                                        <p:cTn id="79" dur="500" fill="hold"/>
                                        <p:tgtEl>
                                          <p:spTgt spid="31">
                                            <p:bg/>
                                          </p:spTgt>
                                        </p:tgtEl>
                                        <p:attrNameLst>
                                          <p:attrName>ppt_x</p:attrName>
                                        </p:attrNameLst>
                                      </p:cBhvr>
                                      <p:tavLst>
                                        <p:tav tm="0">
                                          <p:val>
                                            <p:strVal val="#ppt_x"/>
                                          </p:val>
                                        </p:tav>
                                        <p:tav tm="100000">
                                          <p:val>
                                            <p:strVal val="#ppt_x"/>
                                          </p:val>
                                        </p:tav>
                                      </p:tavLst>
                                    </p:anim>
                                    <p:anim calcmode="lin" valueType="num">
                                      <p:cBhvr additive="base">
                                        <p:cTn id="80" dur="500" fill="hold"/>
                                        <p:tgtEl>
                                          <p:spTgt spid="31">
                                            <p:bg/>
                                          </p:spTgt>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1">
                                            <p:txEl>
                                              <p:pRg st="0" end="0"/>
                                            </p:txEl>
                                          </p:spTgt>
                                        </p:tgtEl>
                                        <p:attrNameLst>
                                          <p:attrName>style.visibility</p:attrName>
                                        </p:attrNameLst>
                                      </p:cBhvr>
                                      <p:to>
                                        <p:strVal val="visible"/>
                                      </p:to>
                                    </p:set>
                                    <p:anim calcmode="lin" valueType="num">
                                      <p:cBhvr additive="base">
                                        <p:cTn id="8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1">
                                            <p:txEl>
                                              <p:pRg st="1" end="1"/>
                                            </p:txEl>
                                          </p:spTgt>
                                        </p:tgtEl>
                                        <p:attrNameLst>
                                          <p:attrName>style.visibility</p:attrName>
                                        </p:attrNameLst>
                                      </p:cBhvr>
                                      <p:to>
                                        <p:strVal val="visible"/>
                                      </p:to>
                                    </p:set>
                                    <p:anim calcmode="lin" valueType="num">
                                      <p:cBhvr additive="base">
                                        <p:cTn id="87"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31">
                                            <p:txEl>
                                              <p:pRg st="1" end="1"/>
                                            </p:txEl>
                                          </p:spTgt>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1">
                                            <p:txEl>
                                              <p:pRg st="2" end="2"/>
                                            </p:txEl>
                                          </p:spTgt>
                                        </p:tgtEl>
                                        <p:attrNameLst>
                                          <p:attrName>style.visibility</p:attrName>
                                        </p:attrNameLst>
                                      </p:cBhvr>
                                      <p:to>
                                        <p:strVal val="visible"/>
                                      </p:to>
                                    </p:set>
                                    <p:anim calcmode="lin" valueType="num">
                                      <p:cBhvr additive="base">
                                        <p:cTn id="91"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ppt_x"/>
                                          </p:val>
                                        </p:tav>
                                        <p:tav tm="100000">
                                          <p:val>
                                            <p:strVal val="#ppt_x"/>
                                          </p:val>
                                        </p:tav>
                                      </p:tavLst>
                                    </p:anim>
                                    <p:anim calcmode="lin" valueType="num">
                                      <p:cBhvr additive="base">
                                        <p:cTn id="9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anim calcmode="lin" valueType="num">
                                      <p:cBhvr additive="base">
                                        <p:cTn id="103" dur="500" fill="hold"/>
                                        <p:tgtEl>
                                          <p:spTgt spid="33"/>
                                        </p:tgtEl>
                                        <p:attrNameLst>
                                          <p:attrName>ppt_x</p:attrName>
                                        </p:attrNameLst>
                                      </p:cBhvr>
                                      <p:tavLst>
                                        <p:tav tm="0">
                                          <p:val>
                                            <p:strVal val="#ppt_x"/>
                                          </p:val>
                                        </p:tav>
                                        <p:tav tm="100000">
                                          <p:val>
                                            <p:strVal val="#ppt_x"/>
                                          </p:val>
                                        </p:tav>
                                      </p:tavLst>
                                    </p:anim>
                                    <p:anim calcmode="lin" valueType="num">
                                      <p:cBhvr additive="base">
                                        <p:cTn id="10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additive="base">
                                        <p:cTn id="109" dur="500" fill="hold"/>
                                        <p:tgtEl>
                                          <p:spTgt spid="34"/>
                                        </p:tgtEl>
                                        <p:attrNameLst>
                                          <p:attrName>ppt_x</p:attrName>
                                        </p:attrNameLst>
                                      </p:cBhvr>
                                      <p:tavLst>
                                        <p:tav tm="0">
                                          <p:val>
                                            <p:strVal val="#ppt_x"/>
                                          </p:val>
                                        </p:tav>
                                        <p:tav tm="100000">
                                          <p:val>
                                            <p:strVal val="#ppt_x"/>
                                          </p:val>
                                        </p:tav>
                                      </p:tavLst>
                                    </p:anim>
                                    <p:anim calcmode="lin" valueType="num">
                                      <p:cBhvr additive="base">
                                        <p:cTn id="11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36"/>
                                        </p:tgtEl>
                                        <p:attrNameLst>
                                          <p:attrName>style.visibility</p:attrName>
                                        </p:attrNameLst>
                                      </p:cBhvr>
                                      <p:to>
                                        <p:strVal val="visible"/>
                                      </p:to>
                                    </p:set>
                                    <p:anim calcmode="lin" valueType="num">
                                      <p:cBhvr additive="base">
                                        <p:cTn id="115" dur="500" fill="hold"/>
                                        <p:tgtEl>
                                          <p:spTgt spid="36"/>
                                        </p:tgtEl>
                                        <p:attrNameLst>
                                          <p:attrName>ppt_x</p:attrName>
                                        </p:attrNameLst>
                                      </p:cBhvr>
                                      <p:tavLst>
                                        <p:tav tm="0">
                                          <p:val>
                                            <p:strVal val="#ppt_x"/>
                                          </p:val>
                                        </p:tav>
                                        <p:tav tm="100000">
                                          <p:val>
                                            <p:strVal val="#ppt_x"/>
                                          </p:val>
                                        </p:tav>
                                      </p:tavLst>
                                    </p:anim>
                                    <p:anim calcmode="lin" valueType="num">
                                      <p:cBhvr additive="base">
                                        <p:cTn id="11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38"/>
                                        </p:tgtEl>
                                        <p:attrNameLst>
                                          <p:attrName>style.visibility</p:attrName>
                                        </p:attrNameLst>
                                      </p:cBhvr>
                                      <p:to>
                                        <p:strVal val="visible"/>
                                      </p:to>
                                    </p:set>
                                    <p:anim calcmode="lin" valueType="num">
                                      <p:cBhvr additive="base">
                                        <p:cTn id="121" dur="500" fill="hold"/>
                                        <p:tgtEl>
                                          <p:spTgt spid="38"/>
                                        </p:tgtEl>
                                        <p:attrNameLst>
                                          <p:attrName>ppt_x</p:attrName>
                                        </p:attrNameLst>
                                      </p:cBhvr>
                                      <p:tavLst>
                                        <p:tav tm="0">
                                          <p:val>
                                            <p:strVal val="#ppt_x"/>
                                          </p:val>
                                        </p:tav>
                                        <p:tav tm="100000">
                                          <p:val>
                                            <p:strVal val="#ppt_x"/>
                                          </p:val>
                                        </p:tav>
                                      </p:tavLst>
                                    </p:anim>
                                    <p:anim calcmode="lin" valueType="num">
                                      <p:cBhvr additive="base">
                                        <p:cTn id="1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40"/>
                                        </p:tgtEl>
                                        <p:attrNameLst>
                                          <p:attrName>style.visibility</p:attrName>
                                        </p:attrNameLst>
                                      </p:cBhvr>
                                      <p:to>
                                        <p:strVal val="visible"/>
                                      </p:to>
                                    </p:set>
                                    <p:anim calcmode="lin" valueType="num">
                                      <p:cBhvr additive="base">
                                        <p:cTn id="127" dur="500" fill="hold"/>
                                        <p:tgtEl>
                                          <p:spTgt spid="40"/>
                                        </p:tgtEl>
                                        <p:attrNameLst>
                                          <p:attrName>ppt_x</p:attrName>
                                        </p:attrNameLst>
                                      </p:cBhvr>
                                      <p:tavLst>
                                        <p:tav tm="0">
                                          <p:val>
                                            <p:strVal val="#ppt_x"/>
                                          </p:val>
                                        </p:tav>
                                        <p:tav tm="100000">
                                          <p:val>
                                            <p:strVal val="#ppt_x"/>
                                          </p:val>
                                        </p:tav>
                                      </p:tavLst>
                                    </p:anim>
                                    <p:anim calcmode="lin" valueType="num">
                                      <p:cBhvr additive="base">
                                        <p:cTn id="12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42">
                                            <p:bg/>
                                          </p:spTgt>
                                        </p:tgtEl>
                                        <p:attrNameLst>
                                          <p:attrName>style.visibility</p:attrName>
                                        </p:attrNameLst>
                                      </p:cBhvr>
                                      <p:to>
                                        <p:strVal val="visible"/>
                                      </p:to>
                                    </p:set>
                                    <p:anim calcmode="lin" valueType="num">
                                      <p:cBhvr additive="base">
                                        <p:cTn id="133" dur="500" fill="hold"/>
                                        <p:tgtEl>
                                          <p:spTgt spid="42">
                                            <p:bg/>
                                          </p:spTgt>
                                        </p:tgtEl>
                                        <p:attrNameLst>
                                          <p:attrName>ppt_x</p:attrName>
                                        </p:attrNameLst>
                                      </p:cBhvr>
                                      <p:tavLst>
                                        <p:tav tm="0">
                                          <p:val>
                                            <p:strVal val="#ppt_x"/>
                                          </p:val>
                                        </p:tav>
                                        <p:tav tm="100000">
                                          <p:val>
                                            <p:strVal val="#ppt_x"/>
                                          </p:val>
                                        </p:tav>
                                      </p:tavLst>
                                    </p:anim>
                                    <p:anim calcmode="lin" valueType="num">
                                      <p:cBhvr additive="base">
                                        <p:cTn id="134" dur="500" fill="hold"/>
                                        <p:tgtEl>
                                          <p:spTgt spid="42">
                                            <p:bg/>
                                          </p:spTgt>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42">
                                            <p:txEl>
                                              <p:pRg st="0" end="0"/>
                                            </p:txEl>
                                          </p:spTgt>
                                        </p:tgtEl>
                                        <p:attrNameLst>
                                          <p:attrName>style.visibility</p:attrName>
                                        </p:attrNameLst>
                                      </p:cBhvr>
                                      <p:to>
                                        <p:strVal val="visible"/>
                                      </p:to>
                                    </p:set>
                                    <p:anim calcmode="lin" valueType="num">
                                      <p:cBhvr additive="base">
                                        <p:cTn id="137"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138" dur="500" fill="hold"/>
                                        <p:tgtEl>
                                          <p:spTgt spid="42">
                                            <p:txEl>
                                              <p:pRg st="0" end="0"/>
                                            </p:txEl>
                                          </p:spTgt>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42">
                                            <p:txEl>
                                              <p:pRg st="2" end="2"/>
                                            </p:txEl>
                                          </p:spTgt>
                                        </p:tgtEl>
                                        <p:attrNameLst>
                                          <p:attrName>style.visibility</p:attrName>
                                        </p:attrNameLst>
                                      </p:cBhvr>
                                      <p:to>
                                        <p:strVal val="visible"/>
                                      </p:to>
                                    </p:set>
                                    <p:anim calcmode="lin" valueType="num">
                                      <p:cBhvr additive="base">
                                        <p:cTn id="141" dur="500" fill="hold"/>
                                        <p:tgtEl>
                                          <p:spTgt spid="42">
                                            <p:txEl>
                                              <p:pRg st="2" end="2"/>
                                            </p:txEl>
                                          </p:spTgt>
                                        </p:tgtEl>
                                        <p:attrNameLst>
                                          <p:attrName>ppt_x</p:attrName>
                                        </p:attrNameLst>
                                      </p:cBhvr>
                                      <p:tavLst>
                                        <p:tav tm="0">
                                          <p:val>
                                            <p:strVal val="#ppt_x"/>
                                          </p:val>
                                        </p:tav>
                                        <p:tav tm="100000">
                                          <p:val>
                                            <p:strVal val="#ppt_x"/>
                                          </p:val>
                                        </p:tav>
                                      </p:tavLst>
                                    </p:anim>
                                    <p:anim calcmode="lin" valueType="num">
                                      <p:cBhvr additive="base">
                                        <p:cTn id="142" dur="500" fill="hold"/>
                                        <p:tgtEl>
                                          <p:spTgt spid="4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animBg="1"/>
      <p:bldP spid="22" grpId="0" animBg="1"/>
      <p:bldP spid="31" grpId="0" build="allAtOnce" animBg="1"/>
      <p:bldP spid="33" grpId="0" animBg="1"/>
      <p:bldP spid="42" grpId="0" build="allAtOnce"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smtClean="0">
                <a:solidFill>
                  <a:schemeClr val="accent4">
                    <a:lumMod val="50000"/>
                  </a:schemeClr>
                </a:solidFill>
                <a:effectLst>
                  <a:outerShdw blurRad="38100" dist="38100" dir="2700000" algn="tl">
                    <a:srgbClr val="000000">
                      <a:alpha val="43137"/>
                    </a:srgbClr>
                  </a:outerShdw>
                </a:effectLst>
              </a:rPr>
              <a:t>SA: </a:t>
            </a:r>
            <a:r>
              <a:rPr lang="fr-FR" b="1" i="1" u="sng" dirty="0" smtClean="0">
                <a:solidFill>
                  <a:schemeClr val="accent4">
                    <a:lumMod val="50000"/>
                  </a:schemeClr>
                </a:solidFill>
                <a:effectLst>
                  <a:outerShdw blurRad="38100" dist="38100" dir="2700000" algn="tl">
                    <a:srgbClr val="000000">
                      <a:alpha val="43137"/>
                    </a:srgbClr>
                  </a:outerShdw>
                </a:effectLst>
              </a:rPr>
              <a:t>SUIVI d’ITINERAIRE relief</a:t>
            </a:r>
            <a:endParaRPr lang="fr-FR" b="1" i="1" u="sng" dirty="0">
              <a:solidFill>
                <a:schemeClr val="accent4">
                  <a:lumMod val="50000"/>
                </a:schemeClr>
              </a:solidFill>
              <a:effectLst>
                <a:outerShdw blurRad="38100" dist="38100" dir="2700000" algn="tl">
                  <a:srgbClr val="000000">
                    <a:alpha val="43137"/>
                  </a:srgbClr>
                </a:outerShdw>
              </a:effectLst>
            </a:endParaRPr>
          </a:p>
        </p:txBody>
      </p:sp>
      <p:sp>
        <p:nvSpPr>
          <p:cNvPr id="3" name="Espace réservé du contenu 2"/>
          <p:cNvSpPr>
            <a:spLocks noGrp="1"/>
          </p:cNvSpPr>
          <p:nvPr>
            <p:ph sz="half" idx="1"/>
          </p:nvPr>
        </p:nvSpPr>
        <p:spPr>
          <a:xfrm>
            <a:off x="457200" y="1524000"/>
            <a:ext cx="8075240" cy="4572000"/>
          </a:xfrm>
        </p:spPr>
        <p:txBody>
          <a:bodyPr>
            <a:normAutofit lnSpcReduction="10000"/>
          </a:bodyPr>
          <a:lstStyle/>
          <a:p>
            <a:pPr lvl="0">
              <a:buNone/>
              <a:defRPr/>
            </a:pPr>
            <a:r>
              <a:rPr lang="fr-FR" sz="2800" b="1" i="1" u="sng" dirty="0" smtClean="0">
                <a:solidFill>
                  <a:schemeClr val="accent6">
                    <a:lumMod val="50000"/>
                  </a:schemeClr>
                </a:solidFill>
              </a:rPr>
              <a:t>Objectif principal: </a:t>
            </a:r>
          </a:p>
          <a:p>
            <a:pPr lvl="0">
              <a:buFont typeface="Wingdings" pitchFamily="2" charset="2"/>
              <a:buChar char="ü"/>
              <a:defRPr/>
            </a:pPr>
            <a:r>
              <a:rPr lang="fr-FR" sz="2800" dirty="0" smtClean="0"/>
              <a:t>Contraindre l’élève à se déplacer grâce </a:t>
            </a:r>
            <a:r>
              <a:rPr lang="fr-FR" sz="2800" u="sng" dirty="0" smtClean="0"/>
              <a:t>aux éléments de relief</a:t>
            </a:r>
            <a:r>
              <a:rPr lang="fr-FR" sz="2800" dirty="0" smtClean="0"/>
              <a:t>.</a:t>
            </a:r>
          </a:p>
          <a:p>
            <a:pPr lvl="0">
              <a:buNone/>
              <a:defRPr/>
            </a:pPr>
            <a:endParaRPr lang="fr-FR" sz="3400" i="1" u="sng" dirty="0" smtClean="0">
              <a:solidFill>
                <a:srgbClr val="FF0000"/>
              </a:solidFill>
            </a:endParaRPr>
          </a:p>
          <a:p>
            <a:pPr lvl="0">
              <a:buNone/>
              <a:defRPr/>
            </a:pPr>
            <a:r>
              <a:rPr lang="fr-FR" sz="3400" i="1" u="sng" dirty="0" smtClean="0">
                <a:solidFill>
                  <a:srgbClr val="FF0000"/>
                </a:solidFill>
              </a:rPr>
              <a:t>Préparation:</a:t>
            </a:r>
            <a:endParaRPr lang="fr-FR" sz="3400" dirty="0" smtClean="0"/>
          </a:p>
          <a:p>
            <a:pPr lvl="0">
              <a:defRPr/>
            </a:pPr>
            <a:r>
              <a:rPr lang="fr-FR" sz="2200" u="sng" dirty="0" smtClean="0"/>
              <a:t>Même organisation et déroulement que les suivis d’itinéraire du niveau 1 et de végétation</a:t>
            </a:r>
            <a:r>
              <a:rPr lang="fr-FR" sz="2200" dirty="0" smtClean="0"/>
              <a:t>, </a:t>
            </a:r>
          </a:p>
          <a:p>
            <a:pPr lvl="1">
              <a:defRPr/>
            </a:pPr>
            <a:r>
              <a:rPr lang="fr-FR" sz="3200" dirty="0" smtClean="0"/>
              <a:t>mais le tracé des suivis d’itinéraire emprunte des </a:t>
            </a:r>
            <a:r>
              <a:rPr lang="fr-FR" sz="3200" b="1" u="sng" dirty="0" smtClean="0"/>
              <a:t>fossés</a:t>
            </a:r>
            <a:r>
              <a:rPr lang="fr-FR" sz="3200" dirty="0" smtClean="0"/>
              <a:t>, </a:t>
            </a:r>
            <a:r>
              <a:rPr lang="fr-FR" sz="3200" b="1" u="sng" dirty="0" smtClean="0"/>
              <a:t>talus</a:t>
            </a:r>
            <a:r>
              <a:rPr lang="fr-FR" sz="3200" dirty="0" smtClean="0"/>
              <a:t>, </a:t>
            </a:r>
            <a:r>
              <a:rPr lang="fr-FR" sz="3200" b="1" u="sng" dirty="0" smtClean="0"/>
              <a:t>dépression</a:t>
            </a:r>
            <a:r>
              <a:rPr lang="fr-FR" sz="3200" dirty="0" smtClean="0"/>
              <a:t>, </a:t>
            </a:r>
            <a:r>
              <a:rPr lang="fr-FR" sz="3200" b="1" u="sng" dirty="0" smtClean="0"/>
              <a:t>butte</a:t>
            </a:r>
            <a:r>
              <a:rPr lang="fr-FR" sz="3200" dirty="0" smtClean="0"/>
              <a:t>, voire des courbes de niveau, </a:t>
            </a:r>
            <a:r>
              <a:rPr lang="fr-FR" sz="3200" dirty="0" err="1" smtClean="0"/>
              <a:t>etc</a:t>
            </a:r>
            <a:r>
              <a:rPr lang="fr-FR" sz="3200" dirty="0" smtClean="0"/>
              <a:t>…</a:t>
            </a:r>
            <a:endParaRPr lang="fr-FR" sz="1800" dirty="0" smtClean="0"/>
          </a:p>
          <a:p>
            <a:pPr>
              <a:buNone/>
            </a:pPr>
            <a:endParaRPr lang="fr-FR" dirty="0"/>
          </a:p>
        </p:txBody>
      </p:sp>
    </p:spTree>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152400"/>
            <a:ext cx="8229600" cy="900336"/>
          </a:xfrm>
        </p:spPr>
        <p:txBody>
          <a:bodyPr/>
          <a:lstStyle/>
          <a:p>
            <a:r>
              <a:rPr lang="fr-FR" i="1" dirty="0" smtClean="0">
                <a:solidFill>
                  <a:schemeClr val="accent4">
                    <a:lumMod val="50000"/>
                  </a:schemeClr>
                </a:solidFill>
                <a:effectLst>
                  <a:outerShdw blurRad="38100" dist="38100" dir="2700000" algn="tl">
                    <a:srgbClr val="000000">
                      <a:alpha val="43137"/>
                    </a:srgbClr>
                  </a:outerShdw>
                </a:effectLst>
              </a:rPr>
              <a:t>SA: </a:t>
            </a:r>
            <a:r>
              <a:rPr lang="fr-FR" b="1" i="1" u="sng" dirty="0" smtClean="0">
                <a:solidFill>
                  <a:schemeClr val="accent4">
                    <a:lumMod val="50000"/>
                  </a:schemeClr>
                </a:solidFill>
                <a:effectLst>
                  <a:outerShdw blurRad="38100" dist="38100" dir="2700000" algn="tl">
                    <a:srgbClr val="000000">
                      <a:alpha val="43137"/>
                    </a:srgbClr>
                  </a:outerShdw>
                </a:effectLst>
              </a:rPr>
              <a:t>Course au SCORE par EQUIPE</a:t>
            </a:r>
            <a:endParaRPr lang="fr-FR" b="1" i="1" u="sng" dirty="0">
              <a:solidFill>
                <a:schemeClr val="accent4">
                  <a:lumMod val="50000"/>
                </a:schemeClr>
              </a:solidFill>
              <a:effectLst>
                <a:outerShdw blurRad="38100" dist="38100" dir="2700000" algn="tl">
                  <a:srgbClr val="000000">
                    <a:alpha val="43137"/>
                  </a:srgbClr>
                </a:outerShdw>
              </a:effectLst>
            </a:endParaRPr>
          </a:p>
        </p:txBody>
      </p:sp>
      <p:sp>
        <p:nvSpPr>
          <p:cNvPr id="5" name="Espace réservé du contenu 4"/>
          <p:cNvSpPr>
            <a:spLocks noGrp="1"/>
          </p:cNvSpPr>
          <p:nvPr>
            <p:ph idx="1"/>
          </p:nvPr>
        </p:nvSpPr>
        <p:spPr>
          <a:xfrm>
            <a:off x="457200" y="1124744"/>
            <a:ext cx="8229600" cy="5328592"/>
          </a:xfrm>
        </p:spPr>
        <p:txBody>
          <a:bodyPr>
            <a:normAutofit fontScale="47500" lnSpcReduction="20000"/>
          </a:bodyPr>
          <a:lstStyle/>
          <a:p>
            <a:pPr lvl="0">
              <a:buNone/>
              <a:defRPr/>
            </a:pPr>
            <a:r>
              <a:rPr lang="fr-FR" sz="2800" b="1" i="1" u="sng" dirty="0" smtClean="0">
                <a:solidFill>
                  <a:schemeClr val="accent6">
                    <a:lumMod val="50000"/>
                  </a:schemeClr>
                </a:solidFill>
              </a:rPr>
              <a:t>Objectif principal: </a:t>
            </a:r>
          </a:p>
          <a:p>
            <a:pPr lvl="0">
              <a:buFont typeface="Wingdings" pitchFamily="2" charset="2"/>
              <a:buChar char="ü"/>
              <a:defRPr/>
            </a:pPr>
            <a:r>
              <a:rPr lang="fr-FR" sz="2800" dirty="0" smtClean="0"/>
              <a:t>Construire un itinéraire précis et </a:t>
            </a:r>
            <a:r>
              <a:rPr lang="fr-FR" sz="2800" u="sng" dirty="0" smtClean="0"/>
              <a:t>rapide</a:t>
            </a:r>
            <a:r>
              <a:rPr lang="fr-FR" sz="2800" dirty="0" smtClean="0"/>
              <a:t> sur des parcours plus longs.  </a:t>
            </a:r>
          </a:p>
          <a:p>
            <a:pPr lvl="0">
              <a:buFont typeface="Wingdings" pitchFamily="2" charset="2"/>
              <a:buChar char="ü"/>
              <a:defRPr/>
            </a:pPr>
            <a:r>
              <a:rPr lang="fr-FR" sz="2800" dirty="0" smtClean="0"/>
              <a:t>S’engager sur des </a:t>
            </a:r>
            <a:r>
              <a:rPr lang="fr-FR" sz="2800" u="sng" dirty="0" smtClean="0"/>
              <a:t>balises adaptées à son niveau.</a:t>
            </a:r>
          </a:p>
          <a:p>
            <a:pPr lvl="0">
              <a:buFont typeface="Wingdings" pitchFamily="2" charset="2"/>
              <a:buChar char="ü"/>
              <a:defRPr/>
            </a:pPr>
            <a:r>
              <a:rPr lang="fr-FR" sz="2800" u="sng" dirty="0" smtClean="0"/>
              <a:t>Gérer son temps </a:t>
            </a:r>
            <a:r>
              <a:rPr lang="fr-FR" sz="2800" dirty="0" smtClean="0"/>
              <a:t>sur une situation longue.</a:t>
            </a:r>
          </a:p>
          <a:p>
            <a:pPr lvl="0">
              <a:buNone/>
              <a:defRPr/>
            </a:pPr>
            <a:endParaRPr lang="fr-FR" sz="3400" i="1" u="sng" dirty="0" smtClean="0">
              <a:solidFill>
                <a:srgbClr val="FF0000"/>
              </a:solidFill>
            </a:endParaRPr>
          </a:p>
          <a:p>
            <a:pPr lvl="0">
              <a:buNone/>
              <a:defRPr/>
            </a:pPr>
            <a:r>
              <a:rPr lang="fr-FR" sz="3400" i="1" u="sng" dirty="0" smtClean="0">
                <a:solidFill>
                  <a:srgbClr val="FF0000"/>
                </a:solidFill>
              </a:rPr>
              <a:t>Préparation:</a:t>
            </a:r>
            <a:endParaRPr lang="fr-FR" sz="3400" dirty="0" smtClean="0"/>
          </a:p>
          <a:p>
            <a:pPr lvl="0">
              <a:defRPr/>
            </a:pPr>
            <a:r>
              <a:rPr lang="fr-FR" sz="3400" dirty="0" smtClean="0"/>
              <a:t>Equipes de 4 (</a:t>
            </a:r>
            <a:r>
              <a:rPr lang="fr-FR" sz="3400" b="1" u="sng" dirty="0" smtClean="0"/>
              <a:t>association de 2 binômes </a:t>
            </a:r>
            <a:r>
              <a:rPr lang="fr-FR" sz="3400" dirty="0" smtClean="0"/>
              <a:t>si possible de niveau différent). Toutes les équipes de la classe s’affrontent et doivent tenter de marquer un maximum de points.</a:t>
            </a:r>
          </a:p>
          <a:p>
            <a:pPr lvl="0">
              <a:defRPr/>
            </a:pPr>
            <a:r>
              <a:rPr lang="fr-FR" sz="3400" dirty="0" smtClean="0"/>
              <a:t>Une </a:t>
            </a:r>
            <a:r>
              <a:rPr lang="fr-FR" sz="3400" b="1" u="sng" dirty="0" smtClean="0"/>
              <a:t>carte-mère</a:t>
            </a:r>
            <a:r>
              <a:rPr lang="fr-FR" sz="3400" dirty="0" smtClean="0"/>
              <a:t>, avec toutes les balises à trouver, et à côté de celles-ci </a:t>
            </a:r>
            <a:r>
              <a:rPr lang="fr-FR" sz="3400" b="1" u="sng" dirty="0" smtClean="0"/>
              <a:t>le nombre de points que chaque balise rapporte</a:t>
            </a:r>
            <a:r>
              <a:rPr lang="fr-FR" sz="3400" dirty="0" smtClean="0"/>
              <a:t> (</a:t>
            </a:r>
            <a:r>
              <a:rPr lang="fr-FR" sz="3400" i="1" dirty="0" err="1" smtClean="0">
                <a:solidFill>
                  <a:srgbClr val="7030A0"/>
                </a:solidFill>
              </a:rPr>
              <a:t>Cf</a:t>
            </a:r>
            <a:r>
              <a:rPr lang="fr-FR" sz="3400" i="1" dirty="0" smtClean="0">
                <a:solidFill>
                  <a:srgbClr val="7030A0"/>
                </a:solidFill>
              </a:rPr>
              <a:t> animation</a:t>
            </a:r>
            <a:r>
              <a:rPr lang="fr-FR" sz="3400" dirty="0" smtClean="0"/>
              <a:t>).</a:t>
            </a:r>
          </a:p>
          <a:p>
            <a:pPr lvl="1">
              <a:defRPr/>
            </a:pPr>
            <a:r>
              <a:rPr lang="fr-FR" sz="3200" dirty="0" smtClean="0"/>
              <a:t>1 point pour les balises « faciles »; 2 points pour les balises « moyennes »; 3 points pour les balises « difficile ».</a:t>
            </a:r>
          </a:p>
          <a:p>
            <a:pPr lvl="0">
              <a:buNone/>
              <a:defRPr/>
            </a:pPr>
            <a:endParaRPr lang="fr-FR" sz="2000" dirty="0" smtClean="0"/>
          </a:p>
          <a:p>
            <a:pPr lvl="0">
              <a:defRPr/>
            </a:pPr>
            <a:r>
              <a:rPr lang="fr-FR" sz="1800" dirty="0" smtClean="0"/>
              <a:t> Un tableau de correction.</a:t>
            </a:r>
          </a:p>
          <a:p>
            <a:pPr>
              <a:defRPr/>
            </a:pPr>
            <a:r>
              <a:rPr lang="fr-FR" sz="2500" dirty="0" smtClean="0"/>
              <a:t>Carte complète (ou à thème, par exemple uniquement RELIEF)</a:t>
            </a:r>
          </a:p>
          <a:p>
            <a:pPr lvl="0">
              <a:buNone/>
              <a:defRPr/>
            </a:pPr>
            <a:endParaRPr lang="fr-FR" sz="2800" dirty="0" smtClean="0"/>
          </a:p>
          <a:p>
            <a:pPr lvl="0">
              <a:buNone/>
              <a:defRPr/>
            </a:pPr>
            <a:r>
              <a:rPr lang="fr-FR" sz="2800" i="1" u="sng" dirty="0" smtClean="0">
                <a:solidFill>
                  <a:srgbClr val="FF0000"/>
                </a:solidFill>
              </a:rPr>
              <a:t>Déroulement:</a:t>
            </a:r>
            <a:r>
              <a:rPr lang="fr-FR" sz="2800" dirty="0" smtClean="0"/>
              <a:t>:</a:t>
            </a:r>
          </a:p>
          <a:p>
            <a:pPr>
              <a:defRPr/>
            </a:pPr>
            <a:r>
              <a:rPr lang="fr-FR" sz="2900" dirty="0" smtClean="0"/>
              <a:t>L’élève reporte sur sa carte </a:t>
            </a:r>
            <a:r>
              <a:rPr lang="fr-FR" sz="2900" u="sng" dirty="0" smtClean="0"/>
              <a:t>les balises  qu’il souhaite trouver</a:t>
            </a:r>
            <a:r>
              <a:rPr lang="fr-FR" sz="2900" dirty="0" smtClean="0"/>
              <a:t>. </a:t>
            </a:r>
            <a:r>
              <a:rPr lang="fr-FR" sz="2900" u="sng" dirty="0" smtClean="0"/>
              <a:t>Avant de partir</a:t>
            </a:r>
            <a:r>
              <a:rPr lang="fr-FR" sz="2900" dirty="0" smtClean="0"/>
              <a:t>, les 2 binômes de chaque équipe doivent </a:t>
            </a:r>
            <a:r>
              <a:rPr lang="fr-FR" sz="2900" u="sng" dirty="0" smtClean="0"/>
              <a:t>élaborer un projet d’action</a:t>
            </a:r>
            <a:r>
              <a:rPr lang="fr-FR" sz="2900" dirty="0" smtClean="0"/>
              <a:t>: se répartir en fonction des postes, de leur niveau, les différentes balises.</a:t>
            </a:r>
          </a:p>
          <a:p>
            <a:pPr>
              <a:defRPr/>
            </a:pPr>
            <a:r>
              <a:rPr lang="fr-FR" sz="2000" dirty="0" smtClean="0"/>
              <a:t>Durée de la situation: </a:t>
            </a:r>
            <a:r>
              <a:rPr lang="fr-FR" sz="2000" u="sng" dirty="0" smtClean="0"/>
              <a:t>30 minutes</a:t>
            </a:r>
            <a:r>
              <a:rPr lang="fr-FR" sz="2000" dirty="0" smtClean="0"/>
              <a:t>.</a:t>
            </a:r>
          </a:p>
          <a:p>
            <a:pPr>
              <a:defRPr/>
            </a:pPr>
            <a:r>
              <a:rPr lang="fr-FR" sz="2000" dirty="0" smtClean="0"/>
              <a:t>Au retour, il s’auto-corrige.</a:t>
            </a:r>
          </a:p>
          <a:p>
            <a:pPr>
              <a:defRPr/>
            </a:pPr>
            <a:endParaRPr lang="fr-FR" sz="2000" dirty="0" smtClean="0"/>
          </a:p>
          <a:p>
            <a:endParaRPr lang="fr-FR" dirty="0"/>
          </a:p>
        </p:txBody>
      </p:sp>
      <p:pic>
        <p:nvPicPr>
          <p:cNvPr id="4" name="Picture 2" descr="C:\Users\sev\AppData\Local\Microsoft\Windows\Temporary Internet Files\Content.IE5\70L5I441\MC900432628[1].png"/>
          <p:cNvPicPr>
            <a:picLocks noChangeAspect="1" noChangeArrowheads="1"/>
          </p:cNvPicPr>
          <p:nvPr/>
        </p:nvPicPr>
        <p:blipFill>
          <a:blip r:embed="rId2" cstate="print"/>
          <a:srcRect/>
          <a:stretch>
            <a:fillRect/>
          </a:stretch>
        </p:blipFill>
        <p:spPr bwMode="auto">
          <a:xfrm>
            <a:off x="7524328" y="980728"/>
            <a:ext cx="1368152" cy="1368152"/>
          </a:xfrm>
          <a:prstGeom prst="rect">
            <a:avLst/>
          </a:prstGeom>
          <a:noFill/>
        </p:spPr>
      </p:pic>
      <p:pic>
        <p:nvPicPr>
          <p:cNvPr id="6" name="Picture 1"/>
          <p:cNvPicPr>
            <a:picLocks noChangeAspect="1" noChangeArrowheads="1"/>
          </p:cNvPicPr>
          <p:nvPr/>
        </p:nvPicPr>
        <p:blipFill>
          <a:blip r:embed="rId3" cstate="print"/>
          <a:srcRect/>
          <a:stretch>
            <a:fillRect/>
          </a:stretch>
        </p:blipFill>
        <p:spPr bwMode="auto">
          <a:xfrm>
            <a:off x="467544" y="1043421"/>
            <a:ext cx="8280920" cy="5814579"/>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052736"/>
            <a:ext cx="8229600" cy="5805264"/>
          </a:xfrm>
        </p:spPr>
        <p:txBody>
          <a:bodyPr>
            <a:normAutofit fontScale="47500" lnSpcReduction="20000"/>
          </a:bodyPr>
          <a:lstStyle/>
          <a:p>
            <a:pPr lvl="0">
              <a:buNone/>
              <a:defRPr/>
            </a:pPr>
            <a:r>
              <a:rPr lang="fr-FR" sz="2800" b="1" i="1" u="sng" dirty="0" smtClean="0">
                <a:solidFill>
                  <a:schemeClr val="accent6">
                    <a:lumMod val="50000"/>
                  </a:schemeClr>
                </a:solidFill>
              </a:rPr>
              <a:t>Objectif principal: </a:t>
            </a:r>
          </a:p>
          <a:p>
            <a:pPr lvl="0">
              <a:buFont typeface="Wingdings" pitchFamily="2" charset="2"/>
              <a:buChar char="ü"/>
              <a:defRPr/>
            </a:pPr>
            <a:r>
              <a:rPr lang="fr-FR" sz="2800" dirty="0" smtClean="0"/>
              <a:t>S’engager sur un </a:t>
            </a:r>
            <a:r>
              <a:rPr lang="fr-FR" sz="2800" u="sng" dirty="0" smtClean="0"/>
              <a:t>parcours adapté à son niveau</a:t>
            </a:r>
            <a:r>
              <a:rPr lang="fr-FR" sz="2800" dirty="0" smtClean="0"/>
              <a:t>.</a:t>
            </a:r>
          </a:p>
          <a:p>
            <a:pPr lvl="0">
              <a:buFont typeface="Wingdings" pitchFamily="2" charset="2"/>
              <a:buChar char="ü"/>
              <a:defRPr/>
            </a:pPr>
            <a:r>
              <a:rPr lang="fr-FR" sz="2800" dirty="0" smtClean="0"/>
              <a:t>Choisir un </a:t>
            </a:r>
            <a:r>
              <a:rPr lang="fr-FR" sz="2800" u="sng" dirty="0" smtClean="0"/>
              <a:t>itinéraire</a:t>
            </a:r>
            <a:r>
              <a:rPr lang="fr-FR" sz="2800" dirty="0" smtClean="0"/>
              <a:t> et une </a:t>
            </a:r>
            <a:r>
              <a:rPr lang="fr-FR" sz="2800" u="sng" dirty="0" smtClean="0"/>
              <a:t>stratégie de course</a:t>
            </a:r>
            <a:r>
              <a:rPr lang="fr-FR" sz="2800" dirty="0" smtClean="0"/>
              <a:t> permettant d’être </a:t>
            </a:r>
            <a:r>
              <a:rPr lang="fr-FR" sz="2800" u="sng" dirty="0" smtClean="0"/>
              <a:t>rapide</a:t>
            </a:r>
            <a:r>
              <a:rPr lang="fr-FR" sz="2800" dirty="0" smtClean="0"/>
              <a:t>.</a:t>
            </a:r>
          </a:p>
          <a:p>
            <a:pPr lvl="0">
              <a:buFont typeface="Wingdings" pitchFamily="2" charset="2"/>
              <a:buChar char="ü"/>
              <a:defRPr/>
            </a:pPr>
            <a:r>
              <a:rPr lang="fr-FR" sz="2800" dirty="0" smtClean="0"/>
              <a:t>Analyser ses performances (niveau des parcours réussi et réduction kilométrique) pour se </a:t>
            </a:r>
            <a:r>
              <a:rPr lang="fr-FR" sz="2800" u="sng" dirty="0" smtClean="0"/>
              <a:t>mettre en projet</a:t>
            </a:r>
            <a:r>
              <a:rPr lang="fr-FR" sz="2800" dirty="0" smtClean="0"/>
              <a:t>.</a:t>
            </a:r>
          </a:p>
          <a:p>
            <a:pPr lvl="0">
              <a:buNone/>
              <a:defRPr/>
            </a:pPr>
            <a:endParaRPr lang="fr-FR" sz="3400" i="1" u="sng" dirty="0" smtClean="0">
              <a:solidFill>
                <a:srgbClr val="FF0000"/>
              </a:solidFill>
            </a:endParaRPr>
          </a:p>
          <a:p>
            <a:pPr lvl="0">
              <a:buNone/>
              <a:defRPr/>
            </a:pPr>
            <a:r>
              <a:rPr lang="fr-FR" sz="3400" i="1" u="sng" dirty="0" smtClean="0">
                <a:solidFill>
                  <a:srgbClr val="FF0000"/>
                </a:solidFill>
              </a:rPr>
              <a:t>Préparation:</a:t>
            </a:r>
            <a:endParaRPr lang="fr-FR" sz="3400" dirty="0" smtClean="0"/>
          </a:p>
          <a:p>
            <a:pPr lvl="0">
              <a:defRPr/>
            </a:pPr>
            <a:r>
              <a:rPr lang="fr-FR" sz="3400" dirty="0" smtClean="0"/>
              <a:t>Des parcours de </a:t>
            </a:r>
            <a:r>
              <a:rPr lang="fr-FR" sz="3400" b="1" u="sng" dirty="0" smtClean="0"/>
              <a:t>3 niveaux </a:t>
            </a:r>
            <a:r>
              <a:rPr lang="fr-FR" sz="3400" dirty="0" smtClean="0"/>
              <a:t>(Force 1, Force 2, Force 3), </a:t>
            </a:r>
            <a:r>
              <a:rPr lang="fr-FR" sz="3400" b="1" u="sng" dirty="0" smtClean="0"/>
              <a:t>si possible de la même distance </a:t>
            </a:r>
            <a:r>
              <a:rPr lang="fr-FR" sz="3400" dirty="0" smtClean="0"/>
              <a:t>(plus facile pour calculer la RK, pour comparer ses performances</a:t>
            </a:r>
            <a:r>
              <a:rPr lang="fr-FR" sz="3400" dirty="0" smtClean="0"/>
              <a:t>) et assez courts pour permettre plusieurs tentatives.</a:t>
            </a:r>
            <a:endParaRPr lang="fr-FR" sz="3400" dirty="0" smtClean="0"/>
          </a:p>
          <a:p>
            <a:pPr lvl="0">
              <a:defRPr/>
            </a:pPr>
            <a:r>
              <a:rPr lang="fr-FR" sz="3400" b="1" u="sng" dirty="0" smtClean="0"/>
              <a:t>Une cible pour toute la classe</a:t>
            </a:r>
            <a:r>
              <a:rPr lang="fr-FR" sz="3400" dirty="0" smtClean="0"/>
              <a:t>, agrandie en A3 (ou encore plus si possible!). A la fin de chaque parcours, les élèves inscrivent leur prénoms dans la bonne case (en fonction de leur réussite, du niveau de parcours et de leur temps).</a:t>
            </a:r>
          </a:p>
          <a:p>
            <a:pPr lvl="0">
              <a:buNone/>
              <a:defRPr/>
            </a:pPr>
            <a:endParaRPr lang="fr-FR" sz="2000" dirty="0" smtClean="0"/>
          </a:p>
          <a:p>
            <a:pPr lvl="0">
              <a:defRPr/>
            </a:pPr>
            <a:r>
              <a:rPr lang="fr-FR" sz="1800" dirty="0" smtClean="0"/>
              <a:t>Une carte-mère. Un tableau de correction.</a:t>
            </a:r>
          </a:p>
          <a:p>
            <a:pPr lvl="0">
              <a:buNone/>
              <a:defRPr/>
            </a:pPr>
            <a:endParaRPr lang="fr-FR" sz="2800" dirty="0" smtClean="0"/>
          </a:p>
          <a:p>
            <a:pPr lvl="0">
              <a:buNone/>
              <a:defRPr/>
            </a:pPr>
            <a:endParaRPr lang="fr-FR" sz="2800" dirty="0" smtClean="0"/>
          </a:p>
          <a:p>
            <a:pPr lvl="0">
              <a:buNone/>
              <a:defRPr/>
            </a:pPr>
            <a:r>
              <a:rPr lang="fr-FR" sz="3400" i="1" u="sng" dirty="0" smtClean="0">
                <a:solidFill>
                  <a:srgbClr val="FF0000"/>
                </a:solidFill>
              </a:rPr>
              <a:t>Déroulement:</a:t>
            </a:r>
            <a:endParaRPr lang="fr-FR" sz="3400" dirty="0" smtClean="0"/>
          </a:p>
          <a:p>
            <a:pPr>
              <a:defRPr/>
            </a:pPr>
            <a:r>
              <a:rPr lang="fr-FR" sz="3400" dirty="0" smtClean="0"/>
              <a:t>Avant de partir: le groupe choisit un niveau de parcours.</a:t>
            </a:r>
          </a:p>
          <a:p>
            <a:pPr>
              <a:defRPr/>
            </a:pPr>
            <a:r>
              <a:rPr lang="fr-FR" sz="3400" dirty="0" smtClean="0"/>
              <a:t>A son retour: il </a:t>
            </a:r>
            <a:r>
              <a:rPr lang="fr-FR" sz="3400" u="sng" dirty="0" smtClean="0"/>
              <a:t>inscrit les prénoms dans la case sur la cible (en fonction de sa réussite, du niveau de parcours et de son temps)</a:t>
            </a:r>
            <a:r>
              <a:rPr lang="fr-FR" sz="3400" dirty="0" smtClean="0"/>
              <a:t>. L’objectif étant de </a:t>
            </a:r>
            <a:r>
              <a:rPr lang="fr-FR" sz="3400" u="sng" dirty="0" smtClean="0"/>
              <a:t>se rapprocher </a:t>
            </a:r>
            <a:r>
              <a:rPr lang="fr-FR" sz="3400" u="sng" dirty="0" smtClean="0"/>
              <a:t>de la COUPE</a:t>
            </a:r>
            <a:r>
              <a:rPr lang="fr-FR" sz="3400" dirty="0" smtClean="0"/>
              <a:t>(en </a:t>
            </a:r>
            <a:r>
              <a:rPr lang="fr-FR" sz="3400" dirty="0" smtClean="0"/>
              <a:t>haut à gauche).</a:t>
            </a:r>
          </a:p>
          <a:p>
            <a:pPr>
              <a:defRPr/>
            </a:pPr>
            <a:r>
              <a:rPr lang="fr-FR" sz="3400" dirty="0" smtClean="0"/>
              <a:t>Puis en fonction de son positionnement, choisit un autre parcours et tente de faire mieux (de se rapprocher </a:t>
            </a:r>
            <a:r>
              <a:rPr lang="fr-FR" sz="3400" dirty="0" smtClean="0"/>
              <a:t>de la COUPE).</a:t>
            </a:r>
            <a:endParaRPr lang="fr-FR" sz="3400" dirty="0" smtClean="0"/>
          </a:p>
        </p:txBody>
      </p:sp>
      <p:sp>
        <p:nvSpPr>
          <p:cNvPr id="3" name="Titre 2"/>
          <p:cNvSpPr>
            <a:spLocks noGrp="1"/>
          </p:cNvSpPr>
          <p:nvPr>
            <p:ph type="title"/>
          </p:nvPr>
        </p:nvSpPr>
        <p:spPr>
          <a:xfrm>
            <a:off x="457200" y="152400"/>
            <a:ext cx="8229600" cy="828328"/>
          </a:xfrm>
        </p:spPr>
        <p:txBody>
          <a:bodyPr/>
          <a:lstStyle/>
          <a:p>
            <a:r>
              <a:rPr lang="fr-FR" i="1" dirty="0" smtClean="0">
                <a:solidFill>
                  <a:schemeClr val="accent4">
                    <a:lumMod val="50000"/>
                  </a:schemeClr>
                </a:solidFill>
                <a:effectLst>
                  <a:outerShdw blurRad="38100" dist="38100" dir="2700000" algn="tl">
                    <a:srgbClr val="000000">
                      <a:alpha val="43137"/>
                    </a:srgbClr>
                  </a:outerShdw>
                </a:effectLst>
              </a:rPr>
              <a:t>SA: </a:t>
            </a:r>
            <a:r>
              <a:rPr lang="fr-FR" b="1" i="1" u="sng" dirty="0" smtClean="0">
                <a:solidFill>
                  <a:schemeClr val="accent4">
                    <a:lumMod val="50000"/>
                  </a:schemeClr>
                </a:solidFill>
                <a:effectLst>
                  <a:outerShdw blurRad="38100" dist="38100" dir="2700000" algn="tl">
                    <a:srgbClr val="000000">
                      <a:alpha val="43137"/>
                    </a:srgbClr>
                  </a:outerShdw>
                </a:effectLst>
              </a:rPr>
              <a:t>La CIBLE REDUCTION KILO</a:t>
            </a:r>
            <a:endParaRPr lang="fr-FR" b="1" i="1" u="sng" dirty="0">
              <a:solidFill>
                <a:schemeClr val="accent4">
                  <a:lumMod val="50000"/>
                </a:schemeClr>
              </a:solidFill>
              <a:effectLst>
                <a:outerShdw blurRad="38100" dist="38100" dir="2700000" algn="tl">
                  <a:srgbClr val="000000">
                    <a:alpha val="43137"/>
                  </a:srgbClr>
                </a:outerShdw>
              </a:effectLst>
            </a:endParaRPr>
          </a:p>
        </p:txBody>
      </p:sp>
      <p:pic>
        <p:nvPicPr>
          <p:cNvPr id="4" name="Picture 2" descr="C:\Users\sev\AppData\Local\Microsoft\Windows\Temporary Internet Files\Content.IE5\70L5I441\MC900432628[1].png"/>
          <p:cNvPicPr>
            <a:picLocks noChangeAspect="1" noChangeArrowheads="1"/>
          </p:cNvPicPr>
          <p:nvPr/>
        </p:nvPicPr>
        <p:blipFill>
          <a:blip r:embed="rId2" cstate="print"/>
          <a:srcRect/>
          <a:stretch>
            <a:fillRect/>
          </a:stretch>
        </p:blipFill>
        <p:spPr bwMode="auto">
          <a:xfrm>
            <a:off x="8073151" y="692696"/>
            <a:ext cx="1070849" cy="1070849"/>
          </a:xfrm>
          <a:prstGeom prst="rect">
            <a:avLst/>
          </a:prstGeom>
          <a:noFill/>
        </p:spPr>
      </p:pic>
    </p:spTree>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400"/>
            <a:ext cx="8229600" cy="1044352"/>
          </a:xfrm>
        </p:spPr>
        <p:txBody>
          <a:bodyPr>
            <a:normAutofit/>
          </a:bodyPr>
          <a:lstStyle/>
          <a:p>
            <a:endParaRPr lang="fr-FR" sz="3600" i="1" dirty="0"/>
          </a:p>
        </p:txBody>
      </p:sp>
      <p:sp>
        <p:nvSpPr>
          <p:cNvPr id="3" name="Espace réservé du contenu 2"/>
          <p:cNvSpPr>
            <a:spLocks noGrp="1"/>
          </p:cNvSpPr>
          <p:nvPr>
            <p:ph sz="half" idx="1"/>
          </p:nvPr>
        </p:nvSpPr>
        <p:spPr>
          <a:xfrm>
            <a:off x="457200" y="1916832"/>
            <a:ext cx="4059936" cy="4179168"/>
          </a:xfrm>
        </p:spPr>
        <p:txBody>
          <a:bodyPr/>
          <a:lstStyle/>
          <a:p>
            <a:pPr>
              <a:buNone/>
            </a:pPr>
            <a:endParaRPr lang="fr-FR" dirty="0"/>
          </a:p>
        </p:txBody>
      </p:sp>
      <p:sp>
        <p:nvSpPr>
          <p:cNvPr id="9" name="Espace réservé du contenu 8"/>
          <p:cNvSpPr>
            <a:spLocks noGrp="1"/>
          </p:cNvSpPr>
          <p:nvPr>
            <p:ph sz="half" idx="2"/>
          </p:nvPr>
        </p:nvSpPr>
        <p:spPr/>
        <p:txBody>
          <a:bodyPr/>
          <a:lstStyle/>
          <a:p>
            <a:endParaRPr lang="fr-FR"/>
          </a:p>
        </p:txBody>
      </p:sp>
      <p:pic>
        <p:nvPicPr>
          <p:cNvPr id="601090" name="Picture 2"/>
          <p:cNvPicPr>
            <a:picLocks noChangeAspect="1" noChangeArrowheads="1"/>
          </p:cNvPicPr>
          <p:nvPr/>
        </p:nvPicPr>
        <p:blipFill>
          <a:blip r:embed="rId3" cstate="print"/>
          <a:srcRect/>
          <a:stretch>
            <a:fillRect/>
          </a:stretch>
        </p:blipFill>
        <p:spPr bwMode="auto">
          <a:xfrm>
            <a:off x="179511" y="188640"/>
            <a:ext cx="8869817" cy="6264696"/>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400"/>
            <a:ext cx="8229600" cy="468288"/>
          </a:xfrm>
        </p:spPr>
        <p:txBody>
          <a:bodyPr>
            <a:normAutofit/>
          </a:bodyPr>
          <a:lstStyle/>
          <a:p>
            <a:r>
              <a:rPr lang="fr-FR" sz="1800" i="1" dirty="0" smtClean="0"/>
              <a:t>Exploitations possibles:</a:t>
            </a:r>
            <a:endParaRPr lang="fr-FR" sz="1800" i="1" dirty="0"/>
          </a:p>
        </p:txBody>
      </p:sp>
      <p:sp>
        <p:nvSpPr>
          <p:cNvPr id="9" name="Espace réservé du contenu 8"/>
          <p:cNvSpPr>
            <a:spLocks noGrp="1"/>
          </p:cNvSpPr>
          <p:nvPr>
            <p:ph sz="half" idx="2"/>
          </p:nvPr>
        </p:nvSpPr>
        <p:spPr>
          <a:xfrm>
            <a:off x="467544" y="980728"/>
            <a:ext cx="2448272" cy="5400600"/>
          </a:xfrm>
        </p:spPr>
        <p:txBody>
          <a:bodyPr>
            <a:normAutofit lnSpcReduction="10000"/>
          </a:bodyPr>
          <a:lstStyle/>
          <a:p>
            <a:r>
              <a:rPr lang="fr-FR" sz="1800" dirty="0" smtClean="0"/>
              <a:t>Objectif concret, visuel: la coupe! </a:t>
            </a:r>
            <a:r>
              <a:rPr lang="fr-FR" sz="1800" b="1" u="sng" dirty="0" smtClean="0"/>
              <a:t>Inciter l’élève à prendre des risques </a:t>
            </a:r>
            <a:r>
              <a:rPr lang="fr-FR" sz="1800" dirty="0" smtClean="0"/>
              <a:t>pour progresser.</a:t>
            </a:r>
          </a:p>
          <a:p>
            <a:endParaRPr lang="fr-FR" sz="1800" dirty="0" smtClean="0"/>
          </a:p>
          <a:p>
            <a:r>
              <a:rPr lang="fr-FR" sz="1800" b="1" u="sng" dirty="0" smtClean="0"/>
              <a:t>Je me situe </a:t>
            </a:r>
            <a:r>
              <a:rPr lang="fr-FR" sz="1800" dirty="0" smtClean="0"/>
              <a:t>par rapport à cet objectif en comptant le nombre de case.</a:t>
            </a:r>
          </a:p>
          <a:p>
            <a:endParaRPr lang="fr-FR" sz="1800" dirty="0" smtClean="0"/>
          </a:p>
          <a:p>
            <a:r>
              <a:rPr lang="fr-FR" sz="1800" dirty="0" smtClean="0"/>
              <a:t>Je </a:t>
            </a:r>
            <a:r>
              <a:rPr lang="fr-FR" sz="1800" b="1" u="sng" dirty="0" smtClean="0"/>
              <a:t>visualise</a:t>
            </a:r>
            <a:r>
              <a:rPr lang="fr-FR" sz="1800" dirty="0" smtClean="0"/>
              <a:t> ma progression.</a:t>
            </a:r>
          </a:p>
          <a:p>
            <a:endParaRPr lang="fr-FR" sz="1800" dirty="0" smtClean="0"/>
          </a:p>
          <a:p>
            <a:r>
              <a:rPr lang="fr-FR" sz="1800" dirty="0" smtClean="0"/>
              <a:t>Je peux aussi me comparer aux autres groupes.</a:t>
            </a:r>
            <a:endParaRPr lang="fr-FR" sz="1800" dirty="0"/>
          </a:p>
        </p:txBody>
      </p:sp>
      <p:pic>
        <p:nvPicPr>
          <p:cNvPr id="601090" name="Picture 2"/>
          <p:cNvPicPr>
            <a:picLocks noChangeAspect="1" noChangeArrowheads="1"/>
          </p:cNvPicPr>
          <p:nvPr/>
        </p:nvPicPr>
        <p:blipFill>
          <a:blip r:embed="rId3" cstate="print"/>
          <a:srcRect/>
          <a:stretch>
            <a:fillRect/>
          </a:stretch>
        </p:blipFill>
        <p:spPr bwMode="auto">
          <a:xfrm>
            <a:off x="2771800" y="332655"/>
            <a:ext cx="5989496" cy="4230343"/>
          </a:xfrm>
          <a:prstGeom prst="rect">
            <a:avLst/>
          </a:prstGeom>
          <a:noFill/>
          <a:ln w="9525">
            <a:noFill/>
            <a:miter lim="800000"/>
            <a:headEnd/>
            <a:tailEnd/>
          </a:ln>
        </p:spPr>
      </p:pic>
      <p:sp>
        <p:nvSpPr>
          <p:cNvPr id="6" name="Rectangle à coins arrondis 5"/>
          <p:cNvSpPr/>
          <p:nvPr/>
        </p:nvSpPr>
        <p:spPr>
          <a:xfrm>
            <a:off x="3851920" y="4941168"/>
            <a:ext cx="4896544"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1</a:t>
            </a:r>
            <a:r>
              <a:rPr lang="fr-FR" baseline="30000" dirty="0" smtClean="0">
                <a:solidFill>
                  <a:schemeClr val="bg1"/>
                </a:solidFill>
              </a:rPr>
              <a:t>er</a:t>
            </a:r>
            <a:r>
              <a:rPr lang="fr-FR" dirty="0" smtClean="0">
                <a:solidFill>
                  <a:schemeClr val="bg1"/>
                </a:solidFill>
              </a:rPr>
              <a:t> parcours: Claire et Mila sont à </a:t>
            </a:r>
            <a:r>
              <a:rPr lang="fr-FR" i="1" u="sng" dirty="0" smtClean="0">
                <a:solidFill>
                  <a:schemeClr val="bg1"/>
                </a:solidFill>
              </a:rPr>
              <a:t>5 cases </a:t>
            </a:r>
            <a:r>
              <a:rPr lang="fr-FR" dirty="0" smtClean="0">
                <a:solidFill>
                  <a:schemeClr val="bg1"/>
                </a:solidFill>
              </a:rPr>
              <a:t>de la coupe.</a:t>
            </a:r>
          </a:p>
          <a:p>
            <a:pPr algn="ctr"/>
            <a:r>
              <a:rPr lang="fr-FR" dirty="0" smtClean="0">
                <a:solidFill>
                  <a:schemeClr val="bg1"/>
                </a:solidFill>
              </a:rPr>
              <a:t>2</a:t>
            </a:r>
            <a:r>
              <a:rPr lang="fr-FR" baseline="30000" dirty="0" smtClean="0">
                <a:solidFill>
                  <a:schemeClr val="bg1"/>
                </a:solidFill>
              </a:rPr>
              <a:t>ème</a:t>
            </a:r>
            <a:r>
              <a:rPr lang="fr-FR" dirty="0" smtClean="0">
                <a:solidFill>
                  <a:schemeClr val="bg1"/>
                </a:solidFill>
              </a:rPr>
              <a:t> parcours: elles sont à </a:t>
            </a:r>
            <a:r>
              <a:rPr lang="fr-FR" i="1" u="sng" dirty="0" smtClean="0">
                <a:solidFill>
                  <a:schemeClr val="bg1"/>
                </a:solidFill>
              </a:rPr>
              <a:t>3 cases </a:t>
            </a:r>
            <a:r>
              <a:rPr lang="fr-FR" dirty="0" smtClean="0">
                <a:solidFill>
                  <a:schemeClr val="bg1"/>
                </a:solidFill>
              </a:rPr>
              <a:t>(progrès!)</a:t>
            </a:r>
            <a:endParaRPr lang="fr-FR" dirty="0">
              <a:solidFill>
                <a:schemeClr val="bg1"/>
              </a:solidFill>
            </a:endParaRPr>
          </a:p>
        </p:txBody>
      </p:sp>
      <p:sp>
        <p:nvSpPr>
          <p:cNvPr id="7" name="ZoneTexte 6"/>
          <p:cNvSpPr txBox="1"/>
          <p:nvPr/>
        </p:nvSpPr>
        <p:spPr>
          <a:xfrm>
            <a:off x="6804248" y="1700808"/>
            <a:ext cx="648072" cy="400110"/>
          </a:xfrm>
          <a:prstGeom prst="rect">
            <a:avLst/>
          </a:prstGeom>
          <a:noFill/>
        </p:spPr>
        <p:txBody>
          <a:bodyPr wrap="square" rtlCol="0">
            <a:spAutoFit/>
          </a:bodyPr>
          <a:lstStyle/>
          <a:p>
            <a:r>
              <a:rPr lang="fr-FR" sz="1000" dirty="0" smtClean="0">
                <a:solidFill>
                  <a:schemeClr val="bg1"/>
                </a:solidFill>
              </a:rPr>
              <a:t>Claire</a:t>
            </a:r>
          </a:p>
          <a:p>
            <a:r>
              <a:rPr lang="fr-FR" sz="1000" dirty="0" smtClean="0">
                <a:solidFill>
                  <a:schemeClr val="bg1"/>
                </a:solidFill>
              </a:rPr>
              <a:t>Mila (1)</a:t>
            </a:r>
          </a:p>
        </p:txBody>
      </p:sp>
      <p:sp>
        <p:nvSpPr>
          <p:cNvPr id="8" name="ZoneTexte 7"/>
          <p:cNvSpPr txBox="1"/>
          <p:nvPr/>
        </p:nvSpPr>
        <p:spPr>
          <a:xfrm>
            <a:off x="6156176" y="1052736"/>
            <a:ext cx="648072" cy="400110"/>
          </a:xfrm>
          <a:prstGeom prst="rect">
            <a:avLst/>
          </a:prstGeom>
          <a:noFill/>
        </p:spPr>
        <p:txBody>
          <a:bodyPr wrap="square" rtlCol="0">
            <a:spAutoFit/>
          </a:bodyPr>
          <a:lstStyle/>
          <a:p>
            <a:r>
              <a:rPr lang="fr-FR" sz="1000" dirty="0" smtClean="0">
                <a:solidFill>
                  <a:schemeClr val="bg1"/>
                </a:solidFill>
              </a:rPr>
              <a:t>Claire</a:t>
            </a:r>
          </a:p>
          <a:p>
            <a:r>
              <a:rPr lang="fr-FR" sz="1000" dirty="0" smtClean="0">
                <a:solidFill>
                  <a:schemeClr val="bg1"/>
                </a:solidFill>
              </a:rPr>
              <a:t>Mila (2)</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2000"/>
                                        <p:tgtEl>
                                          <p:spTgt spid="7"/>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400"/>
            <a:ext cx="8229600" cy="468288"/>
          </a:xfrm>
        </p:spPr>
        <p:txBody>
          <a:bodyPr>
            <a:normAutofit/>
          </a:bodyPr>
          <a:lstStyle/>
          <a:p>
            <a:r>
              <a:rPr lang="fr-FR" sz="1800" i="1" dirty="0" smtClean="0"/>
              <a:t>Exploitations possibles:</a:t>
            </a:r>
            <a:endParaRPr lang="fr-FR" sz="1800" i="1" dirty="0"/>
          </a:p>
        </p:txBody>
      </p:sp>
      <p:sp>
        <p:nvSpPr>
          <p:cNvPr id="9" name="Espace réservé du contenu 8"/>
          <p:cNvSpPr>
            <a:spLocks noGrp="1"/>
          </p:cNvSpPr>
          <p:nvPr>
            <p:ph sz="half" idx="2"/>
          </p:nvPr>
        </p:nvSpPr>
        <p:spPr>
          <a:xfrm>
            <a:off x="467544" y="980728"/>
            <a:ext cx="2448272" cy="5616624"/>
          </a:xfrm>
        </p:spPr>
        <p:txBody>
          <a:bodyPr>
            <a:normAutofit fontScale="92500" lnSpcReduction="10000"/>
          </a:bodyPr>
          <a:lstStyle/>
          <a:p>
            <a:r>
              <a:rPr lang="fr-FR" sz="1800" dirty="0" smtClean="0"/>
              <a:t>Des zones de couleur… </a:t>
            </a:r>
            <a:r>
              <a:rPr lang="fr-FR" sz="1800" b="1" u="sng" dirty="0" smtClean="0"/>
              <a:t>pour se situer</a:t>
            </a:r>
            <a:r>
              <a:rPr lang="fr-FR" sz="1800" dirty="0" smtClean="0"/>
              <a:t>…</a:t>
            </a:r>
            <a:endParaRPr lang="fr-FR" sz="1800" dirty="0" smtClean="0"/>
          </a:p>
          <a:p>
            <a:endParaRPr lang="fr-FR" sz="1800" dirty="0" smtClean="0"/>
          </a:p>
          <a:p>
            <a:r>
              <a:rPr lang="fr-FR" sz="1800" dirty="0" smtClean="0"/>
              <a:t>Et </a:t>
            </a:r>
            <a:r>
              <a:rPr lang="fr-FR" sz="1800" b="1" u="sng" dirty="0" smtClean="0"/>
              <a:t>se mettre en projet, prendre des risques.</a:t>
            </a:r>
          </a:p>
          <a:p>
            <a:endParaRPr lang="fr-FR" sz="1800" dirty="0" smtClean="0"/>
          </a:p>
          <a:p>
            <a:r>
              <a:rPr lang="fr-FR" sz="1800" dirty="0" smtClean="0"/>
              <a:t>Zone orange: </a:t>
            </a:r>
            <a:r>
              <a:rPr lang="fr-FR" sz="1800" b="1" i="1" dirty="0" smtClean="0">
                <a:solidFill>
                  <a:schemeClr val="bg1"/>
                </a:solidFill>
              </a:rPr>
              <a:t>Claire et Mila</a:t>
            </a:r>
            <a:r>
              <a:rPr lang="fr-FR" sz="1800" dirty="0" smtClean="0"/>
              <a:t> ont tout intérêt à rester sur le même niveau de parcours et tenter d’être plus rapide.</a:t>
            </a:r>
          </a:p>
          <a:p>
            <a:endParaRPr lang="fr-FR" sz="1800" dirty="0" smtClean="0"/>
          </a:p>
          <a:p>
            <a:r>
              <a:rPr lang="fr-FR" sz="1800" dirty="0" smtClean="0"/>
              <a:t>Zone bleu:</a:t>
            </a:r>
            <a:r>
              <a:rPr lang="fr-FR" sz="1800" i="1" dirty="0" smtClean="0"/>
              <a:t> </a:t>
            </a:r>
            <a:r>
              <a:rPr lang="fr-FR" sz="1800" b="1" i="1" dirty="0" smtClean="0">
                <a:solidFill>
                  <a:schemeClr val="bg1"/>
                </a:solidFill>
              </a:rPr>
              <a:t>Baptiste et Matteo</a:t>
            </a:r>
            <a:r>
              <a:rPr lang="fr-FR" sz="1800" dirty="0" smtClean="0"/>
              <a:t> sont déjà assez rapides: ils peuvent tenter un parcours de force supérieur.</a:t>
            </a:r>
            <a:endParaRPr lang="fr-FR" sz="1800" dirty="0"/>
          </a:p>
        </p:txBody>
      </p:sp>
      <p:pic>
        <p:nvPicPr>
          <p:cNvPr id="601090" name="Picture 2"/>
          <p:cNvPicPr>
            <a:picLocks noChangeAspect="1" noChangeArrowheads="1"/>
          </p:cNvPicPr>
          <p:nvPr/>
        </p:nvPicPr>
        <p:blipFill>
          <a:blip r:embed="rId3" cstate="print"/>
          <a:srcRect/>
          <a:stretch>
            <a:fillRect/>
          </a:stretch>
        </p:blipFill>
        <p:spPr bwMode="auto">
          <a:xfrm>
            <a:off x="2771800" y="332655"/>
            <a:ext cx="5989496" cy="4230343"/>
          </a:xfrm>
          <a:prstGeom prst="rect">
            <a:avLst/>
          </a:prstGeom>
          <a:noFill/>
          <a:ln w="9525">
            <a:noFill/>
            <a:miter lim="800000"/>
            <a:headEnd/>
            <a:tailEnd/>
          </a:ln>
        </p:spPr>
      </p:pic>
      <p:sp>
        <p:nvSpPr>
          <p:cNvPr id="7" name="ZoneTexte 6"/>
          <p:cNvSpPr txBox="1"/>
          <p:nvPr/>
        </p:nvSpPr>
        <p:spPr>
          <a:xfrm>
            <a:off x="4788024" y="2420888"/>
            <a:ext cx="792088" cy="400110"/>
          </a:xfrm>
          <a:prstGeom prst="rect">
            <a:avLst/>
          </a:prstGeom>
          <a:noFill/>
        </p:spPr>
        <p:txBody>
          <a:bodyPr wrap="square" rtlCol="0">
            <a:spAutoFit/>
          </a:bodyPr>
          <a:lstStyle/>
          <a:p>
            <a:r>
              <a:rPr lang="fr-FR" sz="1000" dirty="0" smtClean="0">
                <a:solidFill>
                  <a:schemeClr val="bg1"/>
                </a:solidFill>
              </a:rPr>
              <a:t>Baptiste</a:t>
            </a:r>
          </a:p>
          <a:p>
            <a:r>
              <a:rPr lang="fr-FR" sz="1000" dirty="0" smtClean="0">
                <a:solidFill>
                  <a:schemeClr val="bg1"/>
                </a:solidFill>
              </a:rPr>
              <a:t>Matteo (1)</a:t>
            </a:r>
          </a:p>
        </p:txBody>
      </p:sp>
      <p:sp>
        <p:nvSpPr>
          <p:cNvPr id="8" name="ZoneTexte 7"/>
          <p:cNvSpPr txBox="1"/>
          <p:nvPr/>
        </p:nvSpPr>
        <p:spPr>
          <a:xfrm>
            <a:off x="6156176" y="1052736"/>
            <a:ext cx="648072" cy="400110"/>
          </a:xfrm>
          <a:prstGeom prst="rect">
            <a:avLst/>
          </a:prstGeom>
          <a:noFill/>
        </p:spPr>
        <p:txBody>
          <a:bodyPr wrap="square" rtlCol="0">
            <a:spAutoFit/>
          </a:bodyPr>
          <a:lstStyle/>
          <a:p>
            <a:r>
              <a:rPr lang="fr-FR" sz="1000" dirty="0" smtClean="0">
                <a:solidFill>
                  <a:schemeClr val="bg1"/>
                </a:solidFill>
              </a:rPr>
              <a:t>Claire</a:t>
            </a:r>
          </a:p>
          <a:p>
            <a:r>
              <a:rPr lang="fr-FR" sz="1000" dirty="0" smtClean="0">
                <a:solidFill>
                  <a:schemeClr val="bg1"/>
                </a:solidFill>
              </a:rPr>
              <a:t>Mila (2)</a:t>
            </a:r>
          </a:p>
        </p:txBody>
      </p:sp>
      <p:sp>
        <p:nvSpPr>
          <p:cNvPr id="10" name="Espace réservé du contenu 8"/>
          <p:cNvSpPr>
            <a:spLocks noGrp="1"/>
          </p:cNvSpPr>
          <p:nvPr>
            <p:ph sz="half" idx="2"/>
          </p:nvPr>
        </p:nvSpPr>
        <p:spPr>
          <a:xfrm>
            <a:off x="3779912" y="4869160"/>
            <a:ext cx="4752528" cy="1512168"/>
          </a:xfrm>
        </p:spPr>
        <p:txBody>
          <a:bodyPr>
            <a:normAutofit lnSpcReduction="10000"/>
          </a:bodyPr>
          <a:lstStyle/>
          <a:p>
            <a:r>
              <a:rPr lang="fr-FR" sz="1800" dirty="0" smtClean="0"/>
              <a:t>Deux axes de progression s’offrent à </a:t>
            </a:r>
            <a:r>
              <a:rPr lang="fr-FR" sz="1800" b="1" i="1" dirty="0" smtClean="0">
                <a:solidFill>
                  <a:schemeClr val="bg1"/>
                </a:solidFill>
              </a:rPr>
              <a:t>Emma et Alexia</a:t>
            </a:r>
            <a:r>
              <a:rPr lang="fr-FR" sz="1800" dirty="0" smtClean="0"/>
              <a:t>: rester sur un même niveau de parcours et gagner en vitesse… OU tenter un parcours plus difficile… à voir </a:t>
            </a:r>
            <a:r>
              <a:rPr lang="fr-FR" sz="1500" dirty="0" smtClean="0"/>
              <a:t>(/ profil d’élève, nombre de parcours réussis dans le niveau, </a:t>
            </a:r>
            <a:r>
              <a:rPr lang="fr-FR" sz="1500" dirty="0" err="1" smtClean="0"/>
              <a:t>etc</a:t>
            </a:r>
            <a:r>
              <a:rPr lang="fr-FR" sz="1500" dirty="0" smtClean="0"/>
              <a:t>…).</a:t>
            </a:r>
            <a:endParaRPr lang="fr-FR" sz="1500" dirty="0"/>
          </a:p>
        </p:txBody>
      </p:sp>
      <p:sp>
        <p:nvSpPr>
          <p:cNvPr id="11" name="ZoneTexte 10"/>
          <p:cNvSpPr txBox="1"/>
          <p:nvPr/>
        </p:nvSpPr>
        <p:spPr>
          <a:xfrm>
            <a:off x="7380312" y="1772816"/>
            <a:ext cx="792088" cy="400110"/>
          </a:xfrm>
          <a:prstGeom prst="rect">
            <a:avLst/>
          </a:prstGeom>
          <a:noFill/>
        </p:spPr>
        <p:txBody>
          <a:bodyPr wrap="square" rtlCol="0">
            <a:spAutoFit/>
          </a:bodyPr>
          <a:lstStyle/>
          <a:p>
            <a:r>
              <a:rPr lang="fr-FR" sz="1000" dirty="0" smtClean="0">
                <a:solidFill>
                  <a:schemeClr val="bg1"/>
                </a:solidFill>
              </a:rPr>
              <a:t>Alexia</a:t>
            </a:r>
          </a:p>
          <a:p>
            <a:r>
              <a:rPr lang="fr-FR" sz="1000" dirty="0" smtClean="0">
                <a:solidFill>
                  <a:schemeClr val="bg1"/>
                </a:solidFill>
              </a:rPr>
              <a:t>Emma (2)</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7"/>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CCFF"/>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32656"/>
            <a:ext cx="8229600" cy="5793507"/>
          </a:xfrm>
        </p:spPr>
        <p:txBody>
          <a:bodyPr>
            <a:normAutofit/>
          </a:bodyPr>
          <a:lstStyle/>
          <a:p>
            <a:r>
              <a:rPr lang="fr-FR" sz="3600" dirty="0" smtClean="0">
                <a:solidFill>
                  <a:srgbClr val="00B050"/>
                </a:solidFill>
                <a:latin typeface="Comic Sans MS" pitchFamily="66" charset="0"/>
              </a:rPr>
              <a:t>DONC il faut organiser les solutions!</a:t>
            </a:r>
          </a:p>
          <a:p>
            <a:pPr>
              <a:buNone/>
            </a:pPr>
            <a:endParaRPr lang="fr-FR" sz="2000" dirty="0" smtClean="0">
              <a:solidFill>
                <a:srgbClr val="00B050"/>
              </a:solidFill>
              <a:latin typeface="Comic Sans MS" pitchFamily="66" charset="0"/>
            </a:endParaRPr>
          </a:p>
          <a:p>
            <a:pPr>
              <a:buNone/>
            </a:pPr>
            <a:r>
              <a:rPr lang="fr-FR" sz="2400" dirty="0" smtClean="0">
                <a:solidFill>
                  <a:srgbClr val="00B050"/>
                </a:solidFill>
                <a:latin typeface="Comic Sans MS" pitchFamily="66" charset="0"/>
              </a:rPr>
              <a:t>=&gt; Le fil conducteur du stage: vivre </a:t>
            </a:r>
            <a:r>
              <a:rPr lang="fr-FR" sz="2400" b="1" u="sng" dirty="0" smtClean="0">
                <a:solidFill>
                  <a:srgbClr val="00B050"/>
                </a:solidFill>
                <a:latin typeface="Comic Sans MS" pitchFamily="66" charset="0"/>
              </a:rPr>
              <a:t>la progression de l’élève</a:t>
            </a:r>
            <a:r>
              <a:rPr lang="fr-FR" sz="2400" dirty="0" smtClean="0">
                <a:solidFill>
                  <a:srgbClr val="00B050"/>
                </a:solidFill>
                <a:latin typeface="Comic Sans MS" pitchFamily="66" charset="0"/>
              </a:rPr>
              <a:t>: découpage de cycle, CE prioritaires à tel moment , SA pertinentes et évaluation.</a:t>
            </a:r>
          </a:p>
          <a:p>
            <a:pPr>
              <a:buNone/>
            </a:pPr>
            <a:endParaRPr lang="fr-FR" dirty="0">
              <a:latin typeface="Comic Sans MS" pitchFamily="66" charset="0"/>
            </a:endParaRPr>
          </a:p>
        </p:txBody>
      </p:sp>
      <p:pic>
        <p:nvPicPr>
          <p:cNvPr id="228353" name="Picture 1"/>
          <p:cNvPicPr>
            <a:picLocks noChangeAspect="1" noChangeArrowheads="1"/>
          </p:cNvPicPr>
          <p:nvPr/>
        </p:nvPicPr>
        <p:blipFill>
          <a:blip r:embed="rId3" cstate="print"/>
          <a:srcRect/>
          <a:stretch>
            <a:fillRect/>
          </a:stretch>
        </p:blipFill>
        <p:spPr bwMode="auto">
          <a:xfrm>
            <a:off x="539552" y="2708920"/>
            <a:ext cx="8006638" cy="2088232"/>
          </a:xfrm>
          <a:prstGeom prst="rect">
            <a:avLst/>
          </a:prstGeom>
          <a:noFill/>
          <a:ln w="9525">
            <a:noFill/>
            <a:miter lim="800000"/>
            <a:headEnd/>
            <a:tailEnd/>
          </a:ln>
        </p:spPr>
      </p:pic>
      <p:sp>
        <p:nvSpPr>
          <p:cNvPr id="4" name="Pensées 3"/>
          <p:cNvSpPr/>
          <p:nvPr/>
        </p:nvSpPr>
        <p:spPr>
          <a:xfrm>
            <a:off x="5292080" y="5013176"/>
            <a:ext cx="3528392" cy="1844824"/>
          </a:xfrm>
          <a:prstGeom prst="cloudCallout">
            <a:avLst>
              <a:gd name="adj1" fmla="val -65361"/>
              <a:gd name="adj2" fmla="val -568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Et ponctuellement, zoom sur astuces, propositions de solutions…</a:t>
            </a:r>
            <a:endParaRPr lang="fr-FR" dirty="0">
              <a:solidFill>
                <a:schemeClr val="bg1"/>
              </a:solidFill>
            </a:endParaRPr>
          </a:p>
        </p:txBody>
      </p:sp>
      <p:pic>
        <p:nvPicPr>
          <p:cNvPr id="228354" name="Picture 2" descr="C:\Users\sev\AppData\Local\Microsoft\Windows\Temporary Internet Files\Content.IE5\1CBJI68B\MC900383812[1].wmf"/>
          <p:cNvPicPr>
            <a:picLocks noChangeAspect="1" noChangeArrowheads="1"/>
          </p:cNvPicPr>
          <p:nvPr/>
        </p:nvPicPr>
        <p:blipFill>
          <a:blip r:embed="rId4" cstate="print"/>
          <a:srcRect/>
          <a:stretch>
            <a:fillRect/>
          </a:stretch>
        </p:blipFill>
        <p:spPr bwMode="auto">
          <a:xfrm>
            <a:off x="5580112" y="5517232"/>
            <a:ext cx="438018" cy="404482"/>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8354"/>
                                        </p:tgtEl>
                                        <p:attrNameLst>
                                          <p:attrName>style.visibility</p:attrName>
                                        </p:attrNameLst>
                                      </p:cBhvr>
                                      <p:to>
                                        <p:strVal val="visible"/>
                                      </p:to>
                                    </p:set>
                                    <p:anim calcmode="lin" valueType="num">
                                      <p:cBhvr additive="base">
                                        <p:cTn id="7" dur="500" fill="hold"/>
                                        <p:tgtEl>
                                          <p:spTgt spid="228354"/>
                                        </p:tgtEl>
                                        <p:attrNameLst>
                                          <p:attrName>ppt_x</p:attrName>
                                        </p:attrNameLst>
                                      </p:cBhvr>
                                      <p:tavLst>
                                        <p:tav tm="0">
                                          <p:val>
                                            <p:strVal val="#ppt_x"/>
                                          </p:val>
                                        </p:tav>
                                        <p:tav tm="100000">
                                          <p:val>
                                            <p:strVal val="#ppt_x"/>
                                          </p:val>
                                        </p:tav>
                                      </p:tavLst>
                                    </p:anim>
                                    <p:anim calcmode="lin" valueType="num">
                                      <p:cBhvr additive="base">
                                        <p:cTn id="8" dur="500" fill="hold"/>
                                        <p:tgtEl>
                                          <p:spTgt spid="22835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400"/>
            <a:ext cx="8229600" cy="468288"/>
          </a:xfrm>
        </p:spPr>
        <p:txBody>
          <a:bodyPr>
            <a:normAutofit/>
          </a:bodyPr>
          <a:lstStyle/>
          <a:p>
            <a:r>
              <a:rPr lang="fr-FR" sz="1800" i="1" dirty="0" smtClean="0"/>
              <a:t>Exploitations possibles:</a:t>
            </a:r>
            <a:endParaRPr lang="fr-FR" sz="1800" i="1" dirty="0"/>
          </a:p>
        </p:txBody>
      </p:sp>
      <p:sp>
        <p:nvSpPr>
          <p:cNvPr id="9" name="Espace réservé du contenu 8"/>
          <p:cNvSpPr>
            <a:spLocks noGrp="1"/>
          </p:cNvSpPr>
          <p:nvPr>
            <p:ph sz="half" idx="2"/>
          </p:nvPr>
        </p:nvSpPr>
        <p:spPr>
          <a:xfrm>
            <a:off x="251520" y="980728"/>
            <a:ext cx="2376264" cy="5400600"/>
          </a:xfrm>
        </p:spPr>
        <p:txBody>
          <a:bodyPr>
            <a:normAutofit/>
          </a:bodyPr>
          <a:lstStyle/>
          <a:p>
            <a:r>
              <a:rPr lang="fr-FR" sz="1800" dirty="0" smtClean="0"/>
              <a:t>A la fin de la leçon, j’ai une </a:t>
            </a:r>
            <a:r>
              <a:rPr lang="fr-FR" sz="1800" b="1" u="sng" dirty="0" smtClean="0"/>
              <a:t>idée précise de mon niveau</a:t>
            </a:r>
            <a:r>
              <a:rPr lang="fr-FR" sz="1800" dirty="0" smtClean="0"/>
              <a:t>…</a:t>
            </a:r>
            <a:endParaRPr lang="fr-FR" sz="1800" dirty="0"/>
          </a:p>
        </p:txBody>
      </p:sp>
      <p:pic>
        <p:nvPicPr>
          <p:cNvPr id="601090" name="Picture 2"/>
          <p:cNvPicPr>
            <a:picLocks noChangeAspect="1" noChangeArrowheads="1"/>
          </p:cNvPicPr>
          <p:nvPr/>
        </p:nvPicPr>
        <p:blipFill>
          <a:blip r:embed="rId3" cstate="print"/>
          <a:srcRect/>
          <a:stretch>
            <a:fillRect/>
          </a:stretch>
        </p:blipFill>
        <p:spPr bwMode="auto">
          <a:xfrm>
            <a:off x="2771800" y="332655"/>
            <a:ext cx="5989496" cy="4230343"/>
          </a:xfrm>
          <a:prstGeom prst="rect">
            <a:avLst/>
          </a:prstGeom>
          <a:noFill/>
          <a:ln w="9525">
            <a:noFill/>
            <a:miter lim="800000"/>
            <a:headEnd/>
            <a:tailEnd/>
          </a:ln>
        </p:spPr>
      </p:pic>
      <p:sp>
        <p:nvSpPr>
          <p:cNvPr id="6" name="Rectangle à coins arrondis 5"/>
          <p:cNvSpPr/>
          <p:nvPr/>
        </p:nvSpPr>
        <p:spPr>
          <a:xfrm>
            <a:off x="3851920" y="4941168"/>
            <a:ext cx="4896544"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solidFill>
              </a:rPr>
              <a:t>Les parcours Force 2 semblent pour le moment adapté au niveau </a:t>
            </a:r>
            <a:r>
              <a:rPr lang="fr-FR" b="1" i="1" dirty="0" smtClean="0">
                <a:solidFill>
                  <a:schemeClr val="bg1"/>
                </a:solidFill>
              </a:rPr>
              <a:t>d’Aurélien et Théo</a:t>
            </a:r>
            <a:r>
              <a:rPr lang="fr-FR" dirty="0" smtClean="0">
                <a:solidFill>
                  <a:schemeClr val="bg1"/>
                </a:solidFill>
              </a:rPr>
              <a:t>… les 2 tentatives Force 3 ont échoué… et ils ont validé au moins 3 parcours Force 2.</a:t>
            </a:r>
            <a:endParaRPr lang="fr-FR" dirty="0">
              <a:solidFill>
                <a:schemeClr val="bg1"/>
              </a:solidFill>
            </a:endParaRPr>
          </a:p>
        </p:txBody>
      </p:sp>
      <p:sp>
        <p:nvSpPr>
          <p:cNvPr id="7" name="ZoneTexte 6"/>
          <p:cNvSpPr txBox="1"/>
          <p:nvPr/>
        </p:nvSpPr>
        <p:spPr>
          <a:xfrm>
            <a:off x="5436096" y="2492896"/>
            <a:ext cx="792088" cy="400110"/>
          </a:xfrm>
          <a:prstGeom prst="rect">
            <a:avLst/>
          </a:prstGeom>
          <a:noFill/>
        </p:spPr>
        <p:txBody>
          <a:bodyPr wrap="square" rtlCol="0">
            <a:spAutoFit/>
          </a:bodyPr>
          <a:lstStyle/>
          <a:p>
            <a:r>
              <a:rPr lang="fr-FR" sz="1000" dirty="0" smtClean="0">
                <a:solidFill>
                  <a:schemeClr val="bg1"/>
                </a:solidFill>
              </a:rPr>
              <a:t>Aurélien</a:t>
            </a:r>
          </a:p>
          <a:p>
            <a:r>
              <a:rPr lang="fr-FR" sz="1000" dirty="0" smtClean="0">
                <a:solidFill>
                  <a:schemeClr val="bg1"/>
                </a:solidFill>
              </a:rPr>
              <a:t>Théo (1)</a:t>
            </a:r>
          </a:p>
        </p:txBody>
      </p:sp>
      <p:sp>
        <p:nvSpPr>
          <p:cNvPr id="10" name="ZoneTexte 9"/>
          <p:cNvSpPr txBox="1"/>
          <p:nvPr/>
        </p:nvSpPr>
        <p:spPr>
          <a:xfrm>
            <a:off x="6084168" y="1844824"/>
            <a:ext cx="792088" cy="400110"/>
          </a:xfrm>
          <a:prstGeom prst="rect">
            <a:avLst/>
          </a:prstGeom>
          <a:noFill/>
        </p:spPr>
        <p:txBody>
          <a:bodyPr wrap="square" rtlCol="0">
            <a:spAutoFit/>
          </a:bodyPr>
          <a:lstStyle/>
          <a:p>
            <a:r>
              <a:rPr lang="fr-FR" sz="1000" dirty="0" smtClean="0">
                <a:solidFill>
                  <a:schemeClr val="bg1"/>
                </a:solidFill>
              </a:rPr>
              <a:t>Aurélien</a:t>
            </a:r>
          </a:p>
          <a:p>
            <a:r>
              <a:rPr lang="fr-FR" sz="1000" dirty="0" smtClean="0">
                <a:solidFill>
                  <a:schemeClr val="bg1"/>
                </a:solidFill>
              </a:rPr>
              <a:t>Théo (2)</a:t>
            </a:r>
          </a:p>
        </p:txBody>
      </p:sp>
      <p:sp>
        <p:nvSpPr>
          <p:cNvPr id="11" name="ZoneTexte 10"/>
          <p:cNvSpPr txBox="1"/>
          <p:nvPr/>
        </p:nvSpPr>
        <p:spPr>
          <a:xfrm>
            <a:off x="6732240" y="1844824"/>
            <a:ext cx="792088" cy="400110"/>
          </a:xfrm>
          <a:prstGeom prst="rect">
            <a:avLst/>
          </a:prstGeom>
          <a:noFill/>
        </p:spPr>
        <p:txBody>
          <a:bodyPr wrap="square" rtlCol="0">
            <a:spAutoFit/>
          </a:bodyPr>
          <a:lstStyle/>
          <a:p>
            <a:r>
              <a:rPr lang="fr-FR" sz="1000" dirty="0" smtClean="0">
                <a:solidFill>
                  <a:schemeClr val="bg1"/>
                </a:solidFill>
              </a:rPr>
              <a:t>Aurélien</a:t>
            </a:r>
          </a:p>
          <a:p>
            <a:r>
              <a:rPr lang="fr-FR" sz="1000" dirty="0" smtClean="0">
                <a:solidFill>
                  <a:schemeClr val="bg1"/>
                </a:solidFill>
              </a:rPr>
              <a:t>Théo (3)</a:t>
            </a:r>
          </a:p>
        </p:txBody>
      </p:sp>
      <p:sp>
        <p:nvSpPr>
          <p:cNvPr id="12" name="ZoneTexte 11"/>
          <p:cNvSpPr txBox="1"/>
          <p:nvPr/>
        </p:nvSpPr>
        <p:spPr>
          <a:xfrm>
            <a:off x="4716016" y="3068960"/>
            <a:ext cx="792088" cy="400110"/>
          </a:xfrm>
          <a:prstGeom prst="rect">
            <a:avLst/>
          </a:prstGeom>
          <a:noFill/>
        </p:spPr>
        <p:txBody>
          <a:bodyPr wrap="square" rtlCol="0">
            <a:spAutoFit/>
          </a:bodyPr>
          <a:lstStyle/>
          <a:p>
            <a:r>
              <a:rPr lang="fr-FR" sz="1000" dirty="0" smtClean="0">
                <a:solidFill>
                  <a:schemeClr val="bg1"/>
                </a:solidFill>
              </a:rPr>
              <a:t>Aurélien</a:t>
            </a:r>
          </a:p>
          <a:p>
            <a:r>
              <a:rPr lang="fr-FR" sz="1000" dirty="0" smtClean="0">
                <a:solidFill>
                  <a:schemeClr val="bg1"/>
                </a:solidFill>
              </a:rPr>
              <a:t>Théo (4)</a:t>
            </a:r>
          </a:p>
        </p:txBody>
      </p:sp>
      <p:sp>
        <p:nvSpPr>
          <p:cNvPr id="13" name="ZoneTexte 12"/>
          <p:cNvSpPr txBox="1"/>
          <p:nvPr/>
        </p:nvSpPr>
        <p:spPr>
          <a:xfrm>
            <a:off x="4716016" y="1844824"/>
            <a:ext cx="792088" cy="400110"/>
          </a:xfrm>
          <a:prstGeom prst="rect">
            <a:avLst/>
          </a:prstGeom>
          <a:noFill/>
        </p:spPr>
        <p:txBody>
          <a:bodyPr wrap="square" rtlCol="0">
            <a:spAutoFit/>
          </a:bodyPr>
          <a:lstStyle/>
          <a:p>
            <a:r>
              <a:rPr lang="fr-FR" sz="1000" dirty="0" smtClean="0">
                <a:solidFill>
                  <a:schemeClr val="bg1"/>
                </a:solidFill>
              </a:rPr>
              <a:t>Aurélien</a:t>
            </a:r>
          </a:p>
          <a:p>
            <a:r>
              <a:rPr lang="fr-FR" sz="1000" dirty="0" smtClean="0">
                <a:solidFill>
                  <a:schemeClr val="bg1"/>
                </a:solidFill>
              </a:rPr>
              <a:t>Théo (5)</a:t>
            </a:r>
          </a:p>
        </p:txBody>
      </p:sp>
      <p:sp>
        <p:nvSpPr>
          <p:cNvPr id="14" name="ZoneTexte 13"/>
          <p:cNvSpPr txBox="1"/>
          <p:nvPr/>
        </p:nvSpPr>
        <p:spPr>
          <a:xfrm>
            <a:off x="7380312" y="3068960"/>
            <a:ext cx="792088" cy="400110"/>
          </a:xfrm>
          <a:prstGeom prst="rect">
            <a:avLst/>
          </a:prstGeom>
          <a:noFill/>
        </p:spPr>
        <p:txBody>
          <a:bodyPr wrap="square" rtlCol="0">
            <a:spAutoFit/>
          </a:bodyPr>
          <a:lstStyle/>
          <a:p>
            <a:r>
              <a:rPr lang="fr-FR" sz="1000" dirty="0" smtClean="0">
                <a:solidFill>
                  <a:schemeClr val="bg1"/>
                </a:solidFill>
              </a:rPr>
              <a:t>Aurélien</a:t>
            </a:r>
          </a:p>
          <a:p>
            <a:r>
              <a:rPr lang="fr-FR" sz="1000" dirty="0" smtClean="0">
                <a:solidFill>
                  <a:schemeClr val="bg1"/>
                </a:solidFill>
              </a:rPr>
              <a:t>Théo (6)</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amond(in)">
                                      <p:cBhvr>
                                        <p:cTn id="10" dur="2000"/>
                                        <p:tgtEl>
                                          <p:spTgt spid="12"/>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amond(in)">
                                      <p:cBhvr>
                                        <p:cTn id="13" dur="2000"/>
                                        <p:tgtEl>
                                          <p:spTgt spid="13"/>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2000"/>
                                        <p:tgtEl>
                                          <p:spTgt spid="7"/>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amond(in)">
                                      <p:cBhvr>
                                        <p:cTn id="19" dur="2000"/>
                                        <p:tgtEl>
                                          <p:spTgt spid="10"/>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amond(in)">
                                      <p:cBhvr>
                                        <p:cTn id="22" dur="2000"/>
                                        <p:tgtEl>
                                          <p:spTgt spid="11"/>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amond(in)">
                                      <p:cBhvr>
                                        <p:cTn id="2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11" grpId="0"/>
      <p:bldP spid="12" grpId="0"/>
      <p:bldP spid="13"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0000"/>
            <a:lum/>
          </a:blip>
          <a:srcRect/>
          <a:stretch>
            <a:fillRect t="-23000" b="-23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1700808"/>
            <a:ext cx="8229600" cy="3888432"/>
          </a:xfrm>
          <a:effectLst>
            <a:outerShdw blurRad="50800" dist="38100" dir="18900000" algn="bl" rotWithShape="0">
              <a:prstClr val="black">
                <a:alpha val="40000"/>
              </a:prstClr>
            </a:outerShdw>
          </a:effectLst>
        </p:spPr>
        <p:txBody>
          <a:bodyPr>
            <a:normAutofit fontScale="90000"/>
          </a:bodyPr>
          <a:lstStyle/>
          <a:p>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sz="9800" b="1" i="1" u="sng" dirty="0" smtClean="0">
                <a:solidFill>
                  <a:schemeClr val="accent6">
                    <a:lumMod val="50000"/>
                  </a:schemeClr>
                </a:solidFill>
                <a:latin typeface="Comic Sans MS" pitchFamily="66" charset="0"/>
              </a:rPr>
              <a:t>EVALUATION</a:t>
            </a:r>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sz="4900" b="1" i="1" u="sng" dirty="0" smtClean="0">
                <a:solidFill>
                  <a:schemeClr val="accent6">
                    <a:lumMod val="50000"/>
                  </a:schemeClr>
                </a:solidFill>
                <a:latin typeface="Comic Sans MS" pitchFamily="66" charset="0"/>
              </a:rPr>
              <a:t>Propositions pour un </a:t>
            </a:r>
            <a:br>
              <a:rPr lang="fr-FR" sz="4900" b="1" i="1" u="sng" dirty="0" smtClean="0">
                <a:solidFill>
                  <a:schemeClr val="accent6">
                    <a:lumMod val="50000"/>
                  </a:schemeClr>
                </a:solidFill>
                <a:latin typeface="Comic Sans MS" pitchFamily="66" charset="0"/>
              </a:rPr>
            </a:br>
            <a:r>
              <a:rPr lang="fr-FR" sz="8000" b="1" i="1" u="sng" dirty="0" smtClean="0">
                <a:solidFill>
                  <a:schemeClr val="accent6">
                    <a:lumMod val="50000"/>
                  </a:schemeClr>
                </a:solidFill>
                <a:latin typeface="Comic Sans MS" pitchFamily="66" charset="0"/>
              </a:rPr>
              <a:t>niveau 2 </a:t>
            </a:r>
            <a:r>
              <a:rPr lang="fr-FR" sz="2700" dirty="0" smtClean="0">
                <a:solidFill>
                  <a:schemeClr val="accent6">
                    <a:lumMod val="50000"/>
                  </a:schemeClr>
                </a:solidFill>
                <a:latin typeface="Comic Sans MS" pitchFamily="66" charset="0"/>
              </a:rPr>
              <a:t>(hors DNB)</a:t>
            </a:r>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sz="6600" dirty="0" smtClean="0"/>
              <a:t> </a:t>
            </a:r>
            <a:br>
              <a:rPr lang="fr-FR" sz="6600" dirty="0" smtClean="0"/>
            </a:br>
            <a:r>
              <a:rPr lang="fr-FR" sz="7200" dirty="0" smtClean="0">
                <a:latin typeface="Forte" pitchFamily="66" charset="0"/>
              </a:rPr>
              <a:t/>
            </a:r>
            <a:br>
              <a:rPr lang="fr-FR" sz="7200" dirty="0" smtClean="0">
                <a:latin typeface="Forte" pitchFamily="66" charset="0"/>
              </a:rPr>
            </a:br>
            <a:endParaRPr lang="fr-FR" sz="7200" b="1" dirty="0">
              <a:solidFill>
                <a:schemeClr val="accent6">
                  <a:lumMod val="50000"/>
                </a:schemeClr>
              </a:solidFill>
              <a:latin typeface="Forte" pitchFamily="66" charset="0"/>
            </a:endParaRPr>
          </a:p>
        </p:txBody>
      </p:sp>
      <p:sp>
        <p:nvSpPr>
          <p:cNvPr id="3" name="Flèche droite rayée 2"/>
          <p:cNvSpPr/>
          <p:nvPr/>
        </p:nvSpPr>
        <p:spPr>
          <a:xfrm>
            <a:off x="395536" y="0"/>
            <a:ext cx="8424936" cy="908720"/>
          </a:xfrm>
          <a:prstGeom prst="strip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smtClean="0"/>
              <a:t>Niveau 2</a:t>
            </a:r>
            <a:endParaRPr lang="fr-FR" dirty="0"/>
          </a:p>
        </p:txBody>
      </p:sp>
      <p:sp>
        <p:nvSpPr>
          <p:cNvPr id="4" name="Bouée 3"/>
          <p:cNvSpPr/>
          <p:nvPr/>
        </p:nvSpPr>
        <p:spPr>
          <a:xfrm>
            <a:off x="7308304" y="-243408"/>
            <a:ext cx="1584176" cy="1512168"/>
          </a:xfrm>
          <a:prstGeom prst="donu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39552" y="260648"/>
            <a:ext cx="8208912" cy="5663089"/>
          </a:xfrm>
          <a:prstGeom prst="rect">
            <a:avLst/>
          </a:prstGeom>
          <a:noFill/>
        </p:spPr>
        <p:txBody>
          <a:bodyPr wrap="square" rtlCol="0">
            <a:spAutoFit/>
          </a:bodyPr>
          <a:lstStyle/>
          <a:p>
            <a:pPr lvl="1"/>
            <a:r>
              <a:rPr lang="fr-FR" sz="3200" b="1" u="sng" dirty="0" smtClean="0">
                <a:solidFill>
                  <a:schemeClr val="bg1"/>
                </a:solidFill>
                <a:latin typeface="Comic Sans MS" pitchFamily="66" charset="0"/>
              </a:rPr>
              <a:t>PROTOCOLE:</a:t>
            </a:r>
          </a:p>
          <a:p>
            <a:pPr lvl="1"/>
            <a:endParaRPr lang="fr-FR" sz="2400" dirty="0" smtClean="0">
              <a:solidFill>
                <a:srgbClr val="7030A0"/>
              </a:solidFill>
            </a:endParaRPr>
          </a:p>
          <a:p>
            <a:pPr lvl="1">
              <a:buFont typeface="Arial" pitchFamily="34" charset="0"/>
              <a:buChar char="•"/>
            </a:pPr>
            <a:r>
              <a:rPr lang="fr-FR" sz="2400" dirty="0" smtClean="0">
                <a:solidFill>
                  <a:srgbClr val="7030A0"/>
                </a:solidFill>
              </a:rPr>
              <a:t>Chaque groupe doit faire 5 parcours dans la leçon; on gardera </a:t>
            </a:r>
            <a:r>
              <a:rPr lang="fr-FR" sz="2400" b="1" u="sng" dirty="0" smtClean="0">
                <a:solidFill>
                  <a:srgbClr val="7030A0"/>
                </a:solidFill>
              </a:rPr>
              <a:t>ses 4 meilleurs.</a:t>
            </a:r>
          </a:p>
          <a:p>
            <a:pPr lvl="1"/>
            <a:endParaRPr lang="fr-FR" sz="2400" b="1" u="sng" dirty="0" smtClean="0">
              <a:solidFill>
                <a:srgbClr val="7030A0"/>
              </a:solidFill>
            </a:endParaRPr>
          </a:p>
          <a:p>
            <a:pPr lvl="1">
              <a:buFont typeface="Arial" pitchFamily="34" charset="0"/>
              <a:buChar char="•"/>
            </a:pPr>
            <a:r>
              <a:rPr lang="fr-FR" sz="2400" dirty="0" smtClean="0">
                <a:solidFill>
                  <a:srgbClr val="7030A0"/>
                </a:solidFill>
              </a:rPr>
              <a:t>A chaque départ, le groupe </a:t>
            </a:r>
            <a:r>
              <a:rPr lang="fr-FR" sz="2400" b="1" u="sng" dirty="0" smtClean="0">
                <a:solidFill>
                  <a:srgbClr val="7030A0"/>
                </a:solidFill>
              </a:rPr>
              <a:t>choisit un niveau </a:t>
            </a:r>
            <a:r>
              <a:rPr lang="fr-FR" sz="2400" dirty="0" smtClean="0">
                <a:solidFill>
                  <a:srgbClr val="7030A0"/>
                </a:solidFill>
              </a:rPr>
              <a:t>de parcours (F1, F2, F3).</a:t>
            </a:r>
          </a:p>
          <a:p>
            <a:pPr lvl="1"/>
            <a:endParaRPr lang="fr-FR" sz="2400" dirty="0" smtClean="0">
              <a:solidFill>
                <a:srgbClr val="7030A0"/>
              </a:solidFill>
            </a:endParaRPr>
          </a:p>
          <a:p>
            <a:pPr lvl="1">
              <a:buFont typeface="Arial" pitchFamily="34" charset="0"/>
              <a:buChar char="•"/>
            </a:pPr>
            <a:r>
              <a:rPr lang="fr-FR" sz="2400" dirty="0" smtClean="0">
                <a:solidFill>
                  <a:srgbClr val="7030A0"/>
                </a:solidFill>
              </a:rPr>
              <a:t>A leur retour, les élèves se corrigent puis cochent leur note (/5) dans la cible : en fonction de leur réduction kilométrique (convertie ici en nom d’animal, l’aigle étant le plus rapide) et de la difficulté du parcours réalisé… A CONDITION QUE le parcours soit réussi complètement et dans les délais.</a:t>
            </a:r>
          </a:p>
          <a:p>
            <a:pPr lvl="1">
              <a:buFont typeface="Arial" pitchFamily="34" charset="0"/>
              <a:buChar char="•"/>
            </a:pPr>
            <a:endParaRPr lang="fr-FR" dirty="0">
              <a:latin typeface="Comic Sans MS" pitchFamily="66" charset="0"/>
            </a:endParaRPr>
          </a:p>
        </p:txBody>
      </p:sp>
    </p:spTree>
  </p:cSld>
  <p:clrMapOvr>
    <a:masterClrMapping/>
  </p:clrMapOvr>
  <p:transition>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39552" y="260648"/>
            <a:ext cx="8208912" cy="861774"/>
          </a:xfrm>
          <a:prstGeom prst="rect">
            <a:avLst/>
          </a:prstGeom>
          <a:noFill/>
        </p:spPr>
        <p:txBody>
          <a:bodyPr wrap="square" rtlCol="0">
            <a:spAutoFit/>
          </a:bodyPr>
          <a:lstStyle/>
          <a:p>
            <a:pPr lvl="1"/>
            <a:r>
              <a:rPr lang="fr-FR" sz="1400" b="1" u="sng" dirty="0" smtClean="0">
                <a:solidFill>
                  <a:schemeClr val="bg1"/>
                </a:solidFill>
                <a:latin typeface="Comic Sans MS" pitchFamily="66" charset="0"/>
              </a:rPr>
              <a:t>ORGANISATION:</a:t>
            </a:r>
          </a:p>
          <a:p>
            <a:pPr lvl="1"/>
            <a:endParaRPr lang="fr-FR" dirty="0" smtClean="0"/>
          </a:p>
          <a:p>
            <a:pPr lvl="1"/>
            <a:endParaRPr lang="fr-FR" dirty="0">
              <a:solidFill>
                <a:schemeClr val="tx2">
                  <a:lumMod val="50000"/>
                </a:schemeClr>
              </a:solidFill>
              <a:latin typeface="Comic Sans MS" pitchFamily="66" charset="0"/>
            </a:endParaRPr>
          </a:p>
        </p:txBody>
      </p:sp>
      <p:sp>
        <p:nvSpPr>
          <p:cNvPr id="5" name="ZoneTexte 4"/>
          <p:cNvSpPr txBox="1"/>
          <p:nvPr/>
        </p:nvSpPr>
        <p:spPr>
          <a:xfrm>
            <a:off x="179512" y="5157192"/>
            <a:ext cx="5616624" cy="1631216"/>
          </a:xfrm>
          <a:prstGeom prst="rect">
            <a:avLst/>
          </a:prstGeom>
          <a:noFill/>
        </p:spPr>
        <p:txBody>
          <a:bodyPr wrap="square" rtlCol="0">
            <a:spAutoFit/>
          </a:bodyPr>
          <a:lstStyle/>
          <a:p>
            <a:pPr lvl="1">
              <a:buFont typeface="Arial" pitchFamily="34" charset="0"/>
              <a:buChar char="•"/>
            </a:pPr>
            <a:r>
              <a:rPr lang="fr-FR" sz="2000" dirty="0" smtClean="0">
                <a:solidFill>
                  <a:srgbClr val="7030A0"/>
                </a:solidFill>
              </a:rPr>
              <a:t>A chaque retour, les élèves cochent leur note. Ils suffira d’additionner leur 4 meilleurs parcours.  </a:t>
            </a:r>
            <a:endParaRPr lang="fr-FR" sz="2000" dirty="0" smtClean="0">
              <a:solidFill>
                <a:srgbClr val="FF0000"/>
              </a:solidFill>
              <a:latin typeface="Britannic Bold" pitchFamily="34" charset="0"/>
            </a:endParaRPr>
          </a:p>
          <a:p>
            <a:pPr lvl="1">
              <a:buFont typeface="Arial" pitchFamily="34" charset="0"/>
              <a:buChar char="•"/>
            </a:pPr>
            <a:r>
              <a:rPr lang="fr-FR" sz="2000" dirty="0" smtClean="0">
                <a:solidFill>
                  <a:srgbClr val="7030A0"/>
                </a:solidFill>
              </a:rPr>
              <a:t>La compétence niveau 2 est acquise si l’élève gagne au moins 7 </a:t>
            </a:r>
            <a:r>
              <a:rPr lang="fr-FR" sz="2000" dirty="0" err="1" smtClean="0">
                <a:solidFill>
                  <a:srgbClr val="7030A0"/>
                </a:solidFill>
              </a:rPr>
              <a:t>smileys</a:t>
            </a:r>
            <a:r>
              <a:rPr lang="fr-FR" sz="2000" dirty="0" smtClean="0">
                <a:solidFill>
                  <a:srgbClr val="7030A0"/>
                </a:solidFill>
              </a:rPr>
              <a:t>. </a:t>
            </a:r>
            <a:endParaRPr lang="fr-FR" sz="2000" dirty="0">
              <a:solidFill>
                <a:srgbClr val="FF0000"/>
              </a:solidFill>
              <a:latin typeface="Britannic Bold" pitchFamily="34" charset="0"/>
            </a:endParaRPr>
          </a:p>
        </p:txBody>
      </p:sp>
      <p:pic>
        <p:nvPicPr>
          <p:cNvPr id="84993" name="Picture 1"/>
          <p:cNvPicPr>
            <a:picLocks noChangeAspect="1" noChangeArrowheads="1"/>
          </p:cNvPicPr>
          <p:nvPr/>
        </p:nvPicPr>
        <p:blipFill>
          <a:blip r:embed="rId3" cstate="print"/>
          <a:srcRect/>
          <a:stretch>
            <a:fillRect/>
          </a:stretch>
        </p:blipFill>
        <p:spPr bwMode="auto">
          <a:xfrm>
            <a:off x="251520" y="548680"/>
            <a:ext cx="8568952" cy="4608512"/>
          </a:xfrm>
          <a:prstGeom prst="rect">
            <a:avLst/>
          </a:prstGeom>
          <a:noFill/>
          <a:ln w="9525">
            <a:noFill/>
            <a:miter lim="800000"/>
            <a:headEnd/>
            <a:tailEnd/>
          </a:ln>
        </p:spPr>
      </p:pic>
      <p:sp>
        <p:nvSpPr>
          <p:cNvPr id="6" name="Multiplier 5"/>
          <p:cNvSpPr/>
          <p:nvPr/>
        </p:nvSpPr>
        <p:spPr>
          <a:xfrm>
            <a:off x="5580112" y="2852936"/>
            <a:ext cx="504056" cy="36004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Multiplier 6"/>
          <p:cNvSpPr/>
          <p:nvPr/>
        </p:nvSpPr>
        <p:spPr>
          <a:xfrm>
            <a:off x="5580112" y="1988840"/>
            <a:ext cx="504056" cy="36004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Multiplier 7"/>
          <p:cNvSpPr/>
          <p:nvPr/>
        </p:nvSpPr>
        <p:spPr>
          <a:xfrm>
            <a:off x="3275856" y="2924944"/>
            <a:ext cx="504056" cy="36004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Multiplier 8"/>
          <p:cNvSpPr/>
          <p:nvPr/>
        </p:nvSpPr>
        <p:spPr>
          <a:xfrm>
            <a:off x="3347864" y="1988840"/>
            <a:ext cx="504056" cy="36004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Multiplier 9"/>
          <p:cNvSpPr/>
          <p:nvPr/>
        </p:nvSpPr>
        <p:spPr>
          <a:xfrm>
            <a:off x="5724128" y="4437112"/>
            <a:ext cx="504056" cy="36004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228184" y="5229200"/>
            <a:ext cx="2664296" cy="1323439"/>
          </a:xfrm>
          <a:prstGeom prst="rect">
            <a:avLst/>
          </a:prstGeom>
          <a:solidFill>
            <a:schemeClr val="accent6">
              <a:lumMod val="40000"/>
              <a:lumOff val="60000"/>
            </a:schemeClr>
          </a:solidFill>
          <a:ln>
            <a:solidFill>
              <a:schemeClr val="accent1">
                <a:shade val="50000"/>
              </a:schemeClr>
            </a:solidFill>
          </a:ln>
        </p:spPr>
        <p:txBody>
          <a:bodyPr wrap="square" rtlCol="0">
            <a:spAutoFit/>
          </a:bodyPr>
          <a:lstStyle/>
          <a:p>
            <a:r>
              <a:rPr lang="fr-FR" sz="1600" dirty="0" smtClean="0">
                <a:solidFill>
                  <a:srgbClr val="FF0000"/>
                </a:solidFill>
                <a:latin typeface="Britannic Bold" pitchFamily="34" charset="0"/>
              </a:rPr>
              <a:t>2,5 + 3,5 + 3,5 + 4,5 = 14</a:t>
            </a:r>
          </a:p>
          <a:p>
            <a:endParaRPr lang="fr-FR" sz="1600" dirty="0" smtClean="0">
              <a:solidFill>
                <a:srgbClr val="FF0000"/>
              </a:solidFill>
              <a:latin typeface="Britannic Bold" pitchFamily="34" charset="0"/>
            </a:endParaRPr>
          </a:p>
          <a:p>
            <a:endParaRPr lang="fr-FR" sz="1600" dirty="0" smtClean="0">
              <a:solidFill>
                <a:srgbClr val="FF0000"/>
              </a:solidFill>
              <a:latin typeface="Britannic Bold" pitchFamily="34" charset="0"/>
            </a:endParaRPr>
          </a:p>
          <a:p>
            <a:r>
              <a:rPr lang="fr-FR" sz="1600" dirty="0" smtClean="0">
                <a:solidFill>
                  <a:srgbClr val="FF0000"/>
                </a:solidFill>
                <a:latin typeface="Britannic Bold" pitchFamily="34" charset="0"/>
              </a:rPr>
              <a:t>8 </a:t>
            </a:r>
            <a:r>
              <a:rPr lang="fr-FR" sz="1600" dirty="0" err="1" smtClean="0">
                <a:solidFill>
                  <a:srgbClr val="FF0000"/>
                </a:solidFill>
                <a:latin typeface="Britannic Bold" pitchFamily="34" charset="0"/>
              </a:rPr>
              <a:t>smileys</a:t>
            </a:r>
            <a:r>
              <a:rPr lang="fr-FR" sz="1600" dirty="0" smtClean="0">
                <a:solidFill>
                  <a:srgbClr val="FF0000"/>
                </a:solidFill>
                <a:latin typeface="Britannic Bold" pitchFamily="34" charset="0"/>
              </a:rPr>
              <a:t> gagnés, ils ont validé la compétence nv2</a:t>
            </a:r>
            <a:endParaRPr lang="fr-FR" sz="1600" dirty="0"/>
          </a:p>
        </p:txBody>
      </p:sp>
      <p:sp>
        <p:nvSpPr>
          <p:cNvPr id="12" name="ZoneTexte 11"/>
          <p:cNvSpPr txBox="1"/>
          <p:nvPr/>
        </p:nvSpPr>
        <p:spPr>
          <a:xfrm>
            <a:off x="1691680" y="1196752"/>
            <a:ext cx="6912768" cy="369332"/>
          </a:xfrm>
          <a:prstGeom prst="rect">
            <a:avLst/>
          </a:prstGeom>
          <a:noFill/>
        </p:spPr>
        <p:txBody>
          <a:bodyPr wrap="square" rtlCol="0">
            <a:spAutoFit/>
          </a:bodyPr>
          <a:lstStyle/>
          <a:p>
            <a:r>
              <a:rPr lang="fr-FR" b="1" dirty="0" smtClean="0">
                <a:solidFill>
                  <a:schemeClr val="bg1"/>
                </a:solidFill>
              </a:rPr>
              <a:t>10’-11’          12’-13’          14’-15’          16’-17’                18’-19’            20’-21’</a:t>
            </a:r>
            <a:endParaRPr lang="fr-FR" b="1" dirty="0">
              <a:solidFill>
                <a:schemeClr val="bg1"/>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0000"/>
            <a:lum/>
          </a:blip>
          <a:srcRect/>
          <a:stretch>
            <a:fillRect t="-23000" b="-23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1700808"/>
            <a:ext cx="8229600" cy="3888432"/>
          </a:xfrm>
          <a:effectLst>
            <a:outerShdw blurRad="50800" dist="38100" dir="18900000" algn="bl" rotWithShape="0">
              <a:prstClr val="black">
                <a:alpha val="40000"/>
              </a:prstClr>
            </a:outerShdw>
          </a:effectLst>
        </p:spPr>
        <p:txBody>
          <a:bodyPr>
            <a:normAutofit fontScale="90000"/>
          </a:bodyPr>
          <a:lstStyle/>
          <a:p>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sz="9800" b="1" i="1" u="sng" dirty="0" smtClean="0">
                <a:solidFill>
                  <a:schemeClr val="accent6">
                    <a:lumMod val="50000"/>
                  </a:schemeClr>
                </a:solidFill>
                <a:latin typeface="Comic Sans MS" pitchFamily="66" charset="0"/>
              </a:rPr>
              <a:t>EVALUATION</a:t>
            </a:r>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sz="4900" b="1" i="1" u="sng" dirty="0" smtClean="0">
                <a:solidFill>
                  <a:schemeClr val="accent6">
                    <a:lumMod val="50000"/>
                  </a:schemeClr>
                </a:solidFill>
                <a:latin typeface="Comic Sans MS" pitchFamily="66" charset="0"/>
              </a:rPr>
              <a:t>Propositions pour un </a:t>
            </a:r>
            <a:br>
              <a:rPr lang="fr-FR" sz="4900" b="1" i="1" u="sng" dirty="0" smtClean="0">
                <a:solidFill>
                  <a:schemeClr val="accent6">
                    <a:lumMod val="50000"/>
                  </a:schemeClr>
                </a:solidFill>
                <a:latin typeface="Comic Sans MS" pitchFamily="66" charset="0"/>
              </a:rPr>
            </a:br>
            <a:r>
              <a:rPr lang="fr-FR" sz="8000" b="1" i="1" u="sng" dirty="0" smtClean="0">
                <a:solidFill>
                  <a:schemeClr val="accent6">
                    <a:lumMod val="50000"/>
                  </a:schemeClr>
                </a:solidFill>
                <a:latin typeface="Comic Sans MS" pitchFamily="66" charset="0"/>
              </a:rPr>
              <a:t>niveau 2 DNB</a:t>
            </a:r>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sz="6600" dirty="0" smtClean="0"/>
              <a:t> </a:t>
            </a:r>
            <a:br>
              <a:rPr lang="fr-FR" sz="6600" dirty="0" smtClean="0"/>
            </a:br>
            <a:r>
              <a:rPr lang="fr-FR" sz="7200" dirty="0" smtClean="0">
                <a:latin typeface="Forte" pitchFamily="66" charset="0"/>
              </a:rPr>
              <a:t/>
            </a:r>
            <a:br>
              <a:rPr lang="fr-FR" sz="7200" dirty="0" smtClean="0">
                <a:latin typeface="Forte" pitchFamily="66" charset="0"/>
              </a:rPr>
            </a:br>
            <a:endParaRPr lang="fr-FR" sz="7200" b="1" dirty="0">
              <a:solidFill>
                <a:schemeClr val="accent6">
                  <a:lumMod val="50000"/>
                </a:schemeClr>
              </a:solidFill>
              <a:latin typeface="Forte" pitchFamily="66" charset="0"/>
            </a:endParaRPr>
          </a:p>
        </p:txBody>
      </p:sp>
      <p:sp>
        <p:nvSpPr>
          <p:cNvPr id="3" name="Flèche droite rayée 2"/>
          <p:cNvSpPr/>
          <p:nvPr/>
        </p:nvSpPr>
        <p:spPr>
          <a:xfrm>
            <a:off x="395536" y="0"/>
            <a:ext cx="8424936" cy="908720"/>
          </a:xfrm>
          <a:prstGeom prst="strip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smtClean="0"/>
              <a:t>Niveau 2</a:t>
            </a:r>
            <a:endParaRPr lang="fr-FR" dirty="0"/>
          </a:p>
        </p:txBody>
      </p:sp>
      <p:sp>
        <p:nvSpPr>
          <p:cNvPr id="4" name="Bouée 3"/>
          <p:cNvSpPr/>
          <p:nvPr/>
        </p:nvSpPr>
        <p:spPr>
          <a:xfrm>
            <a:off x="7308304" y="-243408"/>
            <a:ext cx="1584176" cy="1512168"/>
          </a:xfrm>
          <a:prstGeom prst="donu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67544" y="548680"/>
            <a:ext cx="8280920" cy="697627"/>
          </a:xfrm>
          <a:prstGeom prst="rect">
            <a:avLst/>
          </a:prstGeom>
          <a:noFill/>
        </p:spPr>
        <p:txBody>
          <a:bodyPr wrap="square" rtlCol="0">
            <a:spAutoFit/>
          </a:bodyPr>
          <a:lstStyle/>
          <a:p>
            <a:r>
              <a:rPr lang="fr-FR" sz="3200" i="1" baseline="30000" dirty="0" smtClean="0"/>
              <a:t>EVALUATION CADREE par le Référentiel DNB (BO 19/07/2012) :</a:t>
            </a:r>
            <a:endParaRPr lang="fr-FR" sz="3200" baseline="30000" dirty="0" smtClean="0"/>
          </a:p>
          <a:p>
            <a:endParaRPr lang="fr-FR" dirty="0"/>
          </a:p>
        </p:txBody>
      </p:sp>
      <p:pic>
        <p:nvPicPr>
          <p:cNvPr id="4" name="Image 3"/>
          <p:cNvPicPr/>
          <p:nvPr/>
        </p:nvPicPr>
        <p:blipFill>
          <a:blip r:embed="rId3" cstate="print"/>
          <a:srcRect t="1825"/>
          <a:stretch>
            <a:fillRect/>
          </a:stretch>
        </p:blipFill>
        <p:spPr bwMode="auto">
          <a:xfrm>
            <a:off x="323528" y="1340768"/>
            <a:ext cx="8625166" cy="3970153"/>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5547320"/>
          </a:xfrm>
        </p:spPr>
        <p:txBody>
          <a:bodyPr>
            <a:normAutofit/>
          </a:bodyPr>
          <a:lstStyle/>
          <a:p>
            <a:pPr>
              <a:buNone/>
            </a:pPr>
            <a:r>
              <a:rPr lang="fr-FR" sz="2800" b="1" u="sng" dirty="0" smtClean="0">
                <a:latin typeface="Comic Sans MS" pitchFamily="66" charset="0"/>
              </a:rPr>
              <a:t>REMARQUE</a:t>
            </a:r>
            <a:r>
              <a:rPr lang="fr-FR" sz="2800" dirty="0" smtClean="0">
                <a:latin typeface="Comic Sans MS" pitchFamily="66" charset="0"/>
              </a:rPr>
              <a:t>:  3 « limites » principales </a:t>
            </a:r>
            <a:r>
              <a:rPr lang="fr-FR" sz="1400" dirty="0" smtClean="0">
                <a:latin typeface="Comic Sans MS" pitchFamily="66" charset="0"/>
              </a:rPr>
              <a:t>concernant ce référentiel DNB. En effet, dans l’optique d’une évaluation facile à mettre en œuvre sur le terrain, révélant la compétence de l’élève, permettant une note « en direct » :</a:t>
            </a:r>
          </a:p>
          <a:p>
            <a:pPr>
              <a:buNone/>
            </a:pPr>
            <a:endParaRPr lang="fr-FR" sz="1800" baseline="30000" dirty="0" smtClean="0">
              <a:latin typeface="Comic Sans MS" pitchFamily="66" charset="0"/>
            </a:endParaRPr>
          </a:p>
          <a:p>
            <a:pPr lvl="0"/>
            <a:r>
              <a:rPr lang="fr-FR" sz="1800" dirty="0" smtClean="0">
                <a:latin typeface="Comic Sans MS" pitchFamily="66" charset="0"/>
              </a:rPr>
              <a:t>une </a:t>
            </a:r>
            <a:r>
              <a:rPr lang="fr-FR" sz="1800" u="sng" dirty="0" smtClean="0">
                <a:latin typeface="Comic Sans MS" pitchFamily="66" charset="0"/>
              </a:rPr>
              <a:t>grille d’évaluation « parcellée » </a:t>
            </a:r>
            <a:r>
              <a:rPr lang="fr-FR" sz="1800" dirty="0" smtClean="0">
                <a:latin typeface="Comic Sans MS" pitchFamily="66" charset="0"/>
              </a:rPr>
              <a:t>inutilisable telle qu’elle avec les élève.</a:t>
            </a:r>
          </a:p>
          <a:p>
            <a:pPr lvl="0">
              <a:buNone/>
            </a:pPr>
            <a:endParaRPr lang="fr-FR" sz="1800" dirty="0" smtClean="0">
              <a:latin typeface="Comic Sans MS" pitchFamily="66" charset="0"/>
            </a:endParaRPr>
          </a:p>
          <a:p>
            <a:pPr lvl="0"/>
            <a:r>
              <a:rPr lang="fr-FR" sz="1800" dirty="0" smtClean="0">
                <a:latin typeface="Comic Sans MS" pitchFamily="66" charset="0"/>
              </a:rPr>
              <a:t>l’idée de projet est fort louable, mais demander à chaque groupe d’élaborer un projet spécifique au départ peut rendre l’organisation (et la correction) difficile, d’autant plus que le temps est souvent « compté » en CO.</a:t>
            </a:r>
          </a:p>
          <a:p>
            <a:pPr lvl="0">
              <a:buNone/>
            </a:pPr>
            <a:endParaRPr lang="fr-FR" sz="1800" dirty="0" smtClean="0">
              <a:latin typeface="Comic Sans MS" pitchFamily="66" charset="0"/>
            </a:endParaRPr>
          </a:p>
          <a:p>
            <a:pPr lvl="0"/>
            <a:r>
              <a:rPr lang="fr-FR" sz="1800" dirty="0" smtClean="0">
                <a:latin typeface="Comic Sans MS" pitchFamily="66" charset="0"/>
              </a:rPr>
              <a:t>sachant que chaque parcours aura donc une distance différente (en fonction du projet de chaque groupe), il faudra mesurer, puis calculer la réduction kilométrique de chaque groupe avant de pouvoir donner la note à l’élève.</a:t>
            </a:r>
          </a:p>
          <a:p>
            <a:endParaRPr lang="fr-FR" dirty="0"/>
          </a:p>
        </p:txBody>
      </p:sp>
    </p:spTree>
  </p:cSld>
  <p:clrMapOvr>
    <a:masterClrMapping/>
  </p:clrMapOvr>
  <p:transition>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39552" y="1052736"/>
            <a:ext cx="8229600" cy="4032448"/>
          </a:xfrm>
        </p:spPr>
        <p:txBody>
          <a:bodyPr>
            <a:normAutofit/>
          </a:bodyPr>
          <a:lstStyle/>
          <a:p>
            <a:pPr algn="ctr"/>
            <a:r>
              <a:rPr lang="fr-FR" sz="6000" dirty="0" smtClean="0">
                <a:solidFill>
                  <a:schemeClr val="accent3">
                    <a:lumMod val="50000"/>
                  </a:schemeClr>
                </a:solidFill>
              </a:rPr>
              <a:t>=&gt; </a:t>
            </a:r>
            <a:r>
              <a:rPr lang="fr-FR" sz="6000" b="1" u="sng" dirty="0" smtClean="0">
                <a:solidFill>
                  <a:schemeClr val="accent3">
                    <a:lumMod val="50000"/>
                  </a:schemeClr>
                </a:solidFill>
              </a:rPr>
              <a:t>Adaptation possible </a:t>
            </a:r>
            <a:r>
              <a:rPr lang="fr-FR" b="1" u="sng" dirty="0" smtClean="0">
                <a:solidFill>
                  <a:schemeClr val="accent3">
                    <a:lumMod val="50000"/>
                  </a:schemeClr>
                </a:solidFill>
              </a:rPr>
              <a:t/>
            </a:r>
            <a:br>
              <a:rPr lang="fr-FR" b="1" u="sng" dirty="0" smtClean="0">
                <a:solidFill>
                  <a:schemeClr val="accent3">
                    <a:lumMod val="50000"/>
                  </a:schemeClr>
                </a:solidFill>
              </a:rPr>
            </a:br>
            <a:r>
              <a:rPr lang="fr-FR" b="1" u="sng" dirty="0" smtClean="0">
                <a:solidFill>
                  <a:schemeClr val="accent3">
                    <a:lumMod val="50000"/>
                  </a:schemeClr>
                </a:solidFill>
              </a:rPr>
              <a:t/>
            </a:r>
            <a:br>
              <a:rPr lang="fr-FR" b="1" u="sng" dirty="0" smtClean="0">
                <a:solidFill>
                  <a:schemeClr val="accent3">
                    <a:lumMod val="50000"/>
                  </a:schemeClr>
                </a:solidFill>
              </a:rPr>
            </a:br>
            <a:r>
              <a:rPr lang="fr-FR" dirty="0" smtClean="0">
                <a:solidFill>
                  <a:schemeClr val="accent3">
                    <a:lumMod val="50000"/>
                  </a:schemeClr>
                </a:solidFill>
              </a:rPr>
              <a:t>(qui respecte les impératifs officiels (protocole, répartition des points )</a:t>
            </a:r>
            <a:endParaRPr lang="fr-FR" dirty="0">
              <a:solidFill>
                <a:schemeClr val="accent3">
                  <a:lumMod val="50000"/>
                </a:schemeClr>
              </a:solidFill>
            </a:endParaRPr>
          </a:p>
        </p:txBody>
      </p:sp>
    </p:spTree>
  </p:cSld>
  <p:clrMapOvr>
    <a:masterClrMapping/>
  </p:clrMapOvr>
  <p:transition>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39552" y="1268760"/>
            <a:ext cx="8229600" cy="4572000"/>
          </a:xfrm>
        </p:spPr>
        <p:txBody>
          <a:bodyPr/>
          <a:lstStyle/>
          <a:p>
            <a:pPr>
              <a:buNone/>
            </a:pPr>
            <a:endParaRPr lang="fr-FR" dirty="0" smtClean="0"/>
          </a:p>
          <a:p>
            <a:r>
              <a:rPr lang="fr-FR" dirty="0" smtClean="0"/>
              <a:t>2 parcours de 4 balises (800m) à réaliser.</a:t>
            </a:r>
          </a:p>
          <a:p>
            <a:r>
              <a:rPr lang="fr-FR" dirty="0" smtClean="0"/>
              <a:t>2 niveaux de parcours F1 et F2.</a:t>
            </a:r>
          </a:p>
          <a:p>
            <a:r>
              <a:rPr lang="fr-FR" dirty="0" smtClean="0"/>
              <a:t>Choix du niveau de parcours avant chaque départ (5 minutes pour choisir, recopier, construire itinéraire).</a:t>
            </a:r>
          </a:p>
          <a:p>
            <a:r>
              <a:rPr lang="fr-FR" dirty="0" smtClean="0"/>
              <a:t>15’ max par parcours.</a:t>
            </a:r>
          </a:p>
          <a:p>
            <a:r>
              <a:rPr lang="fr-FR" dirty="0" smtClean="0"/>
              <a:t>Chaque parcours est noté sur 10.</a:t>
            </a:r>
          </a:p>
          <a:p>
            <a:r>
              <a:rPr lang="fr-FR" dirty="0" smtClean="0"/>
              <a:t>Possibilité de faire un 3</a:t>
            </a:r>
            <a:r>
              <a:rPr lang="fr-FR" baseline="30000" dirty="0" smtClean="0"/>
              <a:t>ème</a:t>
            </a:r>
            <a:r>
              <a:rPr lang="fr-FR" dirty="0" smtClean="0"/>
              <a:t> parcours de rattrapage…</a:t>
            </a:r>
            <a:endParaRPr lang="fr-FR" dirty="0"/>
          </a:p>
        </p:txBody>
      </p:sp>
      <p:sp>
        <p:nvSpPr>
          <p:cNvPr id="3" name="Titre 2"/>
          <p:cNvSpPr>
            <a:spLocks noGrp="1"/>
          </p:cNvSpPr>
          <p:nvPr>
            <p:ph type="title"/>
          </p:nvPr>
        </p:nvSpPr>
        <p:spPr/>
        <p:txBody>
          <a:bodyPr>
            <a:normAutofit fontScale="90000"/>
          </a:bodyPr>
          <a:lstStyle/>
          <a:p>
            <a:r>
              <a:rPr lang="fr-FR" dirty="0" smtClean="0"/>
              <a:t>Princ</a:t>
            </a:r>
            <a:r>
              <a:rPr lang="fr-FR" b="1" u="sng" dirty="0" smtClean="0"/>
              <a:t>ipes d’élaboration de l’épreuve:</a:t>
            </a:r>
            <a:endParaRPr lang="fr-FR" b="1" u="sng" dirty="0"/>
          </a:p>
        </p:txBody>
      </p:sp>
      <p:pic>
        <p:nvPicPr>
          <p:cNvPr id="295941" name="Picture 5"/>
          <p:cNvPicPr>
            <a:picLocks noChangeAspect="1" noChangeArrowheads="1"/>
          </p:cNvPicPr>
          <p:nvPr/>
        </p:nvPicPr>
        <p:blipFill>
          <a:blip r:embed="rId2" cstate="print"/>
          <a:srcRect/>
          <a:stretch>
            <a:fillRect/>
          </a:stretch>
        </p:blipFill>
        <p:spPr bwMode="auto">
          <a:xfrm>
            <a:off x="251520" y="5229200"/>
            <a:ext cx="8673491" cy="1014983"/>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152400"/>
            <a:ext cx="8229600" cy="1404392"/>
          </a:xfrm>
        </p:spPr>
        <p:txBody>
          <a:bodyPr>
            <a:normAutofit fontScale="90000"/>
          </a:bodyPr>
          <a:lstStyle/>
          <a:p>
            <a:r>
              <a:rPr lang="fr-FR" sz="3600" b="1" u="sng" dirty="0" smtClean="0"/>
              <a:t>Grille d’évaluation </a:t>
            </a:r>
            <a:r>
              <a:rPr lang="fr-FR" sz="2000" dirty="0" smtClean="0"/>
              <a:t>au dos du carton de contrôle (-&gt; permet une </a:t>
            </a:r>
            <a:r>
              <a:rPr lang="fr-FR" sz="2000" b="1" dirty="0" smtClean="0">
                <a:solidFill>
                  <a:srgbClr val="FF0000"/>
                </a:solidFill>
              </a:rPr>
              <a:t>note « EN DIRECT », </a:t>
            </a:r>
            <a:r>
              <a:rPr lang="fr-FR" sz="2000" dirty="0" smtClean="0"/>
              <a:t>il suffit de cocher la bonne case pour chacun des 2 parcours).</a:t>
            </a:r>
            <a:r>
              <a:rPr lang="fr-FR" sz="1600" dirty="0" smtClean="0"/>
              <a:t/>
            </a:r>
            <a:br>
              <a:rPr lang="fr-FR" sz="1600" dirty="0" smtClean="0"/>
            </a:br>
            <a:endParaRPr lang="fr-FR" sz="1600" dirty="0"/>
          </a:p>
        </p:txBody>
      </p:sp>
      <p:pic>
        <p:nvPicPr>
          <p:cNvPr id="296962" name="Picture 2"/>
          <p:cNvPicPr>
            <a:picLocks noChangeAspect="1" noChangeArrowheads="1"/>
          </p:cNvPicPr>
          <p:nvPr/>
        </p:nvPicPr>
        <p:blipFill>
          <a:blip r:embed="rId2" cstate="print"/>
          <a:srcRect/>
          <a:stretch>
            <a:fillRect/>
          </a:stretch>
        </p:blipFill>
        <p:spPr bwMode="auto">
          <a:xfrm>
            <a:off x="755576" y="1412776"/>
            <a:ext cx="7624061" cy="5176614"/>
          </a:xfrm>
          <a:prstGeom prst="rect">
            <a:avLst/>
          </a:prstGeom>
          <a:noFill/>
          <a:ln w="9525">
            <a:noFill/>
            <a:miter lim="800000"/>
            <a:headEnd/>
            <a:tailEnd/>
          </a:ln>
        </p:spPr>
      </p:pic>
      <p:sp>
        <p:nvSpPr>
          <p:cNvPr id="4" name="ZoneTexte 3"/>
          <p:cNvSpPr txBox="1"/>
          <p:nvPr/>
        </p:nvSpPr>
        <p:spPr>
          <a:xfrm>
            <a:off x="2483768" y="2060848"/>
            <a:ext cx="2880320" cy="369332"/>
          </a:xfrm>
          <a:prstGeom prst="rect">
            <a:avLst/>
          </a:prstGeom>
          <a:noFill/>
        </p:spPr>
        <p:txBody>
          <a:bodyPr wrap="square" rtlCol="0">
            <a:spAutoFit/>
          </a:bodyPr>
          <a:lstStyle/>
          <a:p>
            <a:r>
              <a:rPr lang="fr-FR" i="1" dirty="0" smtClean="0">
                <a:solidFill>
                  <a:srgbClr val="FF0000"/>
                </a:solidFill>
                <a:latin typeface="Arial Narrow" pitchFamily="34" charset="0"/>
              </a:rPr>
              <a:t>Chloé; Amina</a:t>
            </a:r>
            <a:endParaRPr lang="fr-FR" i="1" dirty="0">
              <a:solidFill>
                <a:srgbClr val="FF0000"/>
              </a:solidFill>
              <a:latin typeface="Arial Narrow" pitchFamily="34" charset="0"/>
            </a:endParaRPr>
          </a:p>
        </p:txBody>
      </p:sp>
      <p:sp>
        <p:nvSpPr>
          <p:cNvPr id="6" name="ZoneTexte 5"/>
          <p:cNvSpPr txBox="1"/>
          <p:nvPr/>
        </p:nvSpPr>
        <p:spPr>
          <a:xfrm>
            <a:off x="6804248" y="2060848"/>
            <a:ext cx="423664" cy="369332"/>
          </a:xfrm>
          <a:prstGeom prst="rect">
            <a:avLst/>
          </a:prstGeom>
          <a:noFill/>
        </p:spPr>
        <p:txBody>
          <a:bodyPr wrap="square" rtlCol="0">
            <a:spAutoFit/>
          </a:bodyPr>
          <a:lstStyle/>
          <a:p>
            <a:r>
              <a:rPr lang="fr-FR" i="1" dirty="0" smtClean="0">
                <a:solidFill>
                  <a:srgbClr val="FF0000"/>
                </a:solidFill>
                <a:latin typeface="Arial Narrow" pitchFamily="34" charset="0"/>
              </a:rPr>
              <a:t>14</a:t>
            </a:r>
            <a:endParaRPr lang="fr-FR" i="1" dirty="0">
              <a:solidFill>
                <a:srgbClr val="FF0000"/>
              </a:solidFill>
              <a:latin typeface="Arial Narrow" pitchFamily="34" charset="0"/>
            </a:endParaRPr>
          </a:p>
        </p:txBody>
      </p:sp>
      <p:sp>
        <p:nvSpPr>
          <p:cNvPr id="7" name="Multiplier 6"/>
          <p:cNvSpPr/>
          <p:nvPr/>
        </p:nvSpPr>
        <p:spPr>
          <a:xfrm>
            <a:off x="6444208" y="3933056"/>
            <a:ext cx="216024" cy="21602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Multiplier 7"/>
          <p:cNvSpPr/>
          <p:nvPr/>
        </p:nvSpPr>
        <p:spPr>
          <a:xfrm>
            <a:off x="6444208" y="5157192"/>
            <a:ext cx="216024" cy="21602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2555776" y="6381328"/>
            <a:ext cx="432048" cy="216024"/>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CCFF"/>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32656"/>
            <a:ext cx="8229600" cy="6525344"/>
          </a:xfrm>
        </p:spPr>
        <p:txBody>
          <a:bodyPr>
            <a:normAutofit fontScale="92500"/>
          </a:bodyPr>
          <a:lstStyle/>
          <a:p>
            <a:pPr algn="ctr">
              <a:buNone/>
            </a:pPr>
            <a:r>
              <a:rPr lang="fr-FR" sz="3600" b="1" dirty="0" smtClean="0">
                <a:solidFill>
                  <a:schemeClr val="bg1"/>
                </a:solidFill>
                <a:latin typeface="Comic Sans MS" pitchFamily="66" charset="0"/>
              </a:rPr>
              <a:t>DONC:</a:t>
            </a:r>
          </a:p>
          <a:p>
            <a:r>
              <a:rPr lang="fr-FR" sz="3600" dirty="0" smtClean="0">
                <a:solidFill>
                  <a:schemeClr val="bg1"/>
                </a:solidFill>
                <a:latin typeface="Comic Sans MS" pitchFamily="66" charset="0"/>
              </a:rPr>
              <a:t>Les propositions de cycle, SA, contenus… pour un niveau 1… dans le document </a:t>
            </a:r>
            <a:r>
              <a:rPr lang="fr-FR" sz="3600" b="1" u="sng" dirty="0" smtClean="0">
                <a:solidFill>
                  <a:schemeClr val="accent4">
                    <a:lumMod val="50000"/>
                  </a:schemeClr>
                </a:solidFill>
                <a:latin typeface="Comic Sans MS" pitchFamily="66" charset="0"/>
              </a:rPr>
              <a:t>NIVEAU 1</a:t>
            </a:r>
            <a:r>
              <a:rPr lang="fr-FR" sz="3600" dirty="0" smtClean="0">
                <a:solidFill>
                  <a:schemeClr val="bg1"/>
                </a:solidFill>
                <a:latin typeface="Comic Sans MS" pitchFamily="66" charset="0"/>
              </a:rPr>
              <a:t>!</a:t>
            </a:r>
          </a:p>
          <a:p>
            <a:pPr>
              <a:buNone/>
            </a:pPr>
            <a:endParaRPr lang="fr-FR" sz="3600" dirty="0" smtClean="0">
              <a:solidFill>
                <a:schemeClr val="bg1"/>
              </a:solidFill>
              <a:latin typeface="Comic Sans MS" pitchFamily="66" charset="0"/>
            </a:endParaRPr>
          </a:p>
          <a:p>
            <a:r>
              <a:rPr lang="fr-FR" sz="3600" dirty="0" smtClean="0">
                <a:solidFill>
                  <a:schemeClr val="bg1"/>
                </a:solidFill>
                <a:latin typeface="Comic Sans MS" pitchFamily="66" charset="0"/>
              </a:rPr>
              <a:t>Les propositions de cycle, SA, contenus… pour un niveau 2… dans le document </a:t>
            </a:r>
            <a:r>
              <a:rPr lang="fr-FR" sz="3600" b="1" u="sng" dirty="0" smtClean="0">
                <a:solidFill>
                  <a:schemeClr val="accent4">
                    <a:lumMod val="50000"/>
                  </a:schemeClr>
                </a:solidFill>
                <a:latin typeface="Comic Sans MS" pitchFamily="66" charset="0"/>
              </a:rPr>
              <a:t>NIVEAU 2</a:t>
            </a:r>
            <a:r>
              <a:rPr lang="fr-FR" sz="3600" dirty="0" smtClean="0">
                <a:solidFill>
                  <a:schemeClr val="bg1"/>
                </a:solidFill>
                <a:latin typeface="Comic Sans MS" pitchFamily="66" charset="0"/>
              </a:rPr>
              <a:t>!</a:t>
            </a:r>
          </a:p>
          <a:p>
            <a:endParaRPr lang="fr-FR" sz="3600" dirty="0" smtClean="0">
              <a:solidFill>
                <a:schemeClr val="bg1"/>
              </a:solidFill>
              <a:latin typeface="Comic Sans MS" pitchFamily="66" charset="0"/>
            </a:endParaRPr>
          </a:p>
          <a:p>
            <a:r>
              <a:rPr lang="fr-FR" sz="3600" dirty="0" smtClean="0">
                <a:solidFill>
                  <a:schemeClr val="bg1"/>
                </a:solidFill>
                <a:latin typeface="Comic Sans MS" pitchFamily="66" charset="0"/>
              </a:rPr>
              <a:t>Les astuces, propositions de solutions aux différentes problématiques de terrain… dans le document </a:t>
            </a:r>
            <a:r>
              <a:rPr lang="fr-FR" sz="3600" b="1" u="sng" dirty="0" smtClean="0">
                <a:solidFill>
                  <a:schemeClr val="accent4">
                    <a:lumMod val="50000"/>
                  </a:schemeClr>
                </a:solidFill>
                <a:latin typeface="Comic Sans MS" pitchFamily="66" charset="0"/>
              </a:rPr>
              <a:t>ANNEXES!</a:t>
            </a:r>
            <a:endParaRPr lang="fr-FR" b="1" u="sng" dirty="0">
              <a:solidFill>
                <a:schemeClr val="accent4">
                  <a:lumMod val="50000"/>
                </a:schemeClr>
              </a:solidFill>
              <a:latin typeface="Comic Sans MS" pitchFamily="66" charset="0"/>
            </a:endParaRPr>
          </a:p>
        </p:txBody>
      </p:sp>
    </p:spTree>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p:txBody>
          <a:bodyPr/>
          <a:lstStyle/>
          <a:p>
            <a:endParaRPr lang="fr-FR"/>
          </a:p>
        </p:txBody>
      </p:sp>
      <p:pic>
        <p:nvPicPr>
          <p:cNvPr id="297986" name="Picture 2"/>
          <p:cNvPicPr>
            <a:picLocks noChangeAspect="1" noChangeArrowheads="1"/>
          </p:cNvPicPr>
          <p:nvPr/>
        </p:nvPicPr>
        <p:blipFill>
          <a:blip r:embed="rId2" cstate="print"/>
          <a:srcRect/>
          <a:stretch>
            <a:fillRect/>
          </a:stretch>
        </p:blipFill>
        <p:spPr bwMode="auto">
          <a:xfrm>
            <a:off x="467544" y="1700808"/>
            <a:ext cx="8280920" cy="3016919"/>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95536" y="1052736"/>
            <a:ext cx="7467600" cy="1143000"/>
          </a:xfrm>
        </p:spPr>
        <p:txBody>
          <a:bodyPr>
            <a:noAutofit/>
          </a:bodyPr>
          <a:lstStyle/>
          <a:p>
            <a:r>
              <a:rPr lang="fr-FR" sz="5400" b="1" dirty="0" smtClean="0">
                <a:solidFill>
                  <a:srgbClr val="FF0000"/>
                </a:solidFill>
              </a:rPr>
              <a:t>Et les situations de vitesse?</a:t>
            </a:r>
            <a:endParaRPr lang="fr-FR" sz="5400" b="1" dirty="0">
              <a:solidFill>
                <a:srgbClr val="FF0000"/>
              </a:solidFill>
            </a:endParaRPr>
          </a:p>
        </p:txBody>
      </p:sp>
      <p:sp>
        <p:nvSpPr>
          <p:cNvPr id="2" name="Espace réservé du contenu 1"/>
          <p:cNvSpPr>
            <a:spLocks noGrp="1"/>
          </p:cNvSpPr>
          <p:nvPr>
            <p:ph sz="quarter" idx="1"/>
          </p:nvPr>
        </p:nvSpPr>
        <p:spPr>
          <a:xfrm>
            <a:off x="539552" y="2708920"/>
            <a:ext cx="7467600" cy="4873752"/>
          </a:xfrm>
        </p:spPr>
        <p:txBody>
          <a:bodyPr/>
          <a:lstStyle/>
          <a:p>
            <a:r>
              <a:rPr lang="fr-FR" dirty="0" smtClean="0"/>
              <a:t>Elles </a:t>
            </a:r>
            <a:r>
              <a:rPr lang="fr-FR" u="sng" dirty="0" smtClean="0"/>
              <a:t>se combinent </a:t>
            </a:r>
            <a:r>
              <a:rPr lang="fr-FR" dirty="0" smtClean="0"/>
              <a:t>avec les situations plus axées sur l’orientation.</a:t>
            </a:r>
          </a:p>
          <a:p>
            <a:pPr>
              <a:buNone/>
            </a:pPr>
            <a:endParaRPr lang="fr-FR" dirty="0" smtClean="0"/>
          </a:p>
          <a:p>
            <a:r>
              <a:rPr lang="fr-FR" dirty="0" smtClean="0"/>
              <a:t>Elles peuvent être de nature très différentes, avec des objectifs eux aussi très différents… On peut se lancer dans une tentative de classification:</a:t>
            </a:r>
            <a:endParaRPr lang="fr-FR" dirty="0"/>
          </a:p>
        </p:txBody>
      </p:sp>
      <p:pic>
        <p:nvPicPr>
          <p:cNvPr id="258050" name="Picture 2" descr="C:\Users\sev\AppData\Local\Microsoft\Windows\Temporary Internet Files\Content.IE5\70L5I441\MC900432628[1].png"/>
          <p:cNvPicPr>
            <a:picLocks noChangeAspect="1" noChangeArrowheads="1"/>
          </p:cNvPicPr>
          <p:nvPr/>
        </p:nvPicPr>
        <p:blipFill>
          <a:blip r:embed="rId2" cstate="print"/>
          <a:srcRect/>
          <a:stretch>
            <a:fillRect/>
          </a:stretch>
        </p:blipFill>
        <p:spPr bwMode="auto">
          <a:xfrm>
            <a:off x="4788024" y="1196752"/>
            <a:ext cx="1070849" cy="1070849"/>
          </a:xfrm>
          <a:prstGeom prst="rect">
            <a:avLst/>
          </a:prstGeom>
          <a:noFill/>
        </p:spPr>
      </p:pic>
    </p:spTree>
  </p:cSld>
  <p:clrMapOvr>
    <a:masterClrMapping/>
  </p:clrMapOvr>
  <p:transition>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z="1600" dirty="0" smtClean="0"/>
              <a:t>Situation de vitesse: </a:t>
            </a:r>
            <a:r>
              <a:rPr lang="fr-FR" dirty="0" smtClean="0"/>
              <a:t/>
            </a:r>
            <a:br>
              <a:rPr lang="fr-FR" dirty="0" smtClean="0"/>
            </a:br>
            <a:r>
              <a:rPr lang="fr-FR" b="1" u="sng" dirty="0" smtClean="0">
                <a:solidFill>
                  <a:srgbClr val="FF0000"/>
                </a:solidFill>
              </a:rPr>
              <a:t>compétition, opposition directe.</a:t>
            </a:r>
            <a:endParaRPr lang="fr-FR" b="1" u="sng" dirty="0">
              <a:solidFill>
                <a:srgbClr val="FF0000"/>
              </a:solidFill>
            </a:endParaRPr>
          </a:p>
        </p:txBody>
      </p:sp>
      <p:sp>
        <p:nvSpPr>
          <p:cNvPr id="2" name="Espace réservé du contenu 1"/>
          <p:cNvSpPr>
            <a:spLocks noGrp="1"/>
          </p:cNvSpPr>
          <p:nvPr>
            <p:ph sz="quarter" idx="1"/>
          </p:nvPr>
        </p:nvSpPr>
        <p:spPr/>
        <p:txBody>
          <a:bodyPr>
            <a:normAutofit fontScale="85000" lnSpcReduction="10000"/>
          </a:bodyPr>
          <a:lstStyle/>
          <a:p>
            <a:r>
              <a:rPr lang="fr-FR" b="1" i="1" u="sng" dirty="0" smtClean="0"/>
              <a:t>Principe</a:t>
            </a:r>
            <a:r>
              <a:rPr lang="fr-FR" dirty="0" smtClean="0"/>
              <a:t>: opposer </a:t>
            </a:r>
            <a:r>
              <a:rPr lang="fr-FR" u="sng" dirty="0" smtClean="0"/>
              <a:t>en simultané </a:t>
            </a:r>
            <a:r>
              <a:rPr lang="fr-FR" dirty="0" smtClean="0"/>
              <a:t>2 coureurs, ou 2 équipes. Les plus rapides gagnent!..</a:t>
            </a:r>
          </a:p>
          <a:p>
            <a:pPr>
              <a:buNone/>
            </a:pPr>
            <a:endParaRPr lang="fr-FR" dirty="0" smtClean="0"/>
          </a:p>
          <a:p>
            <a:r>
              <a:rPr lang="fr-FR" b="1" i="1" u="sng" dirty="0" smtClean="0"/>
              <a:t>Intérêt</a:t>
            </a:r>
            <a:r>
              <a:rPr lang="fr-FR" dirty="0" smtClean="0"/>
              <a:t>: motivation (compétition, comparaison, émotion!..)</a:t>
            </a:r>
          </a:p>
          <a:p>
            <a:pPr>
              <a:buNone/>
            </a:pPr>
            <a:endParaRPr lang="fr-FR" dirty="0" smtClean="0"/>
          </a:p>
          <a:p>
            <a:r>
              <a:rPr lang="fr-FR" b="1" i="1" u="sng" dirty="0" smtClean="0"/>
              <a:t>Inconvénient</a:t>
            </a:r>
            <a:r>
              <a:rPr lang="fr-FR" dirty="0" smtClean="0"/>
              <a:t>: pas toujours propices aux apprentissages (trop d’émulation et moins de réflexion…; des élèves qui gagnent, d’autres, souvent les mêmes qui perdent).</a:t>
            </a:r>
          </a:p>
          <a:p>
            <a:pPr>
              <a:buNone/>
            </a:pPr>
            <a:endParaRPr lang="fr-FR" dirty="0" smtClean="0"/>
          </a:p>
          <a:p>
            <a:r>
              <a:rPr lang="fr-FR" b="1" i="1" u="sng" dirty="0" smtClean="0"/>
              <a:t>Utilisation</a:t>
            </a:r>
            <a:r>
              <a:rPr lang="fr-FR" dirty="0" smtClean="0"/>
              <a:t>:</a:t>
            </a:r>
          </a:p>
          <a:p>
            <a:pPr lvl="1"/>
            <a:r>
              <a:rPr lang="fr-FR" dirty="0" smtClean="0"/>
              <a:t>Ponctuellement au </a:t>
            </a:r>
            <a:r>
              <a:rPr lang="fr-FR" b="1" u="sng" dirty="0" smtClean="0"/>
              <a:t>niveau 1</a:t>
            </a:r>
            <a:r>
              <a:rPr lang="fr-FR" dirty="0" smtClean="0"/>
              <a:t>, pour relancer la motivation des élèves.</a:t>
            </a:r>
          </a:p>
          <a:p>
            <a:pPr lvl="1"/>
            <a:r>
              <a:rPr lang="fr-FR" dirty="0" smtClean="0"/>
              <a:t>En début de cycle niveau 2, pour </a:t>
            </a:r>
            <a:r>
              <a:rPr lang="fr-FR" b="1" u="sng" dirty="0" smtClean="0"/>
              <a:t>engager les élèves dans une activité de vitesse</a:t>
            </a:r>
            <a:r>
              <a:rPr lang="fr-FR" dirty="0" smtClean="0"/>
              <a:t> et aussi pour solliciter </a:t>
            </a:r>
            <a:r>
              <a:rPr lang="fr-FR" b="1" u="sng" dirty="0" smtClean="0"/>
              <a:t>leur motivation « compétitive ».</a:t>
            </a:r>
          </a:p>
          <a:p>
            <a:endParaRPr lang="fr-FR" dirty="0" smtClean="0"/>
          </a:p>
          <a:p>
            <a:endParaRPr lang="fr-FR" dirty="0"/>
          </a:p>
        </p:txBody>
      </p:sp>
      <p:pic>
        <p:nvPicPr>
          <p:cNvPr id="4" name="Picture 2" descr="C:\Users\sev\AppData\Local\Microsoft\Windows\Temporary Internet Files\Content.IE5\70L5I441\MC900432628[1].png"/>
          <p:cNvPicPr>
            <a:picLocks noChangeAspect="1" noChangeArrowheads="1"/>
          </p:cNvPicPr>
          <p:nvPr/>
        </p:nvPicPr>
        <p:blipFill>
          <a:blip r:embed="rId2" cstate="print"/>
          <a:srcRect/>
          <a:stretch>
            <a:fillRect/>
          </a:stretch>
        </p:blipFill>
        <p:spPr bwMode="auto">
          <a:xfrm>
            <a:off x="7884368" y="0"/>
            <a:ext cx="1070849" cy="1070849"/>
          </a:xfrm>
          <a:prstGeom prst="rect">
            <a:avLst/>
          </a:prstGeom>
          <a:noFill/>
        </p:spPr>
      </p:pic>
    </p:spTree>
  </p:cSld>
  <p:clrMapOvr>
    <a:masterClrMapping/>
  </p:clrMapOvr>
  <p:transition>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
          </p:nvPr>
        </p:nvSpPr>
        <p:spPr>
          <a:xfrm>
            <a:off x="457200" y="404664"/>
            <a:ext cx="7467600" cy="6069288"/>
          </a:xfrm>
        </p:spPr>
        <p:txBody>
          <a:bodyPr>
            <a:normAutofit/>
          </a:bodyPr>
          <a:lstStyle/>
          <a:p>
            <a:r>
              <a:rPr lang="fr-FR" b="1" i="1" u="sng" dirty="0" smtClean="0"/>
              <a:t>Quelques exemples:</a:t>
            </a:r>
          </a:p>
          <a:p>
            <a:endParaRPr lang="fr-FR" dirty="0"/>
          </a:p>
        </p:txBody>
      </p:sp>
      <p:sp>
        <p:nvSpPr>
          <p:cNvPr id="3" name="Explosion 2 2"/>
          <p:cNvSpPr/>
          <p:nvPr/>
        </p:nvSpPr>
        <p:spPr>
          <a:xfrm>
            <a:off x="-972616" y="-747464"/>
            <a:ext cx="10729192" cy="7920880"/>
          </a:xfrm>
          <a:prstGeom prst="irregularSeal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rgbClr val="7030A0"/>
                </a:solidFill>
                <a:latin typeface="Constantia" pitchFamily="18" charset="0"/>
              </a:rPr>
              <a:t>DUEL:</a:t>
            </a:r>
          </a:p>
          <a:p>
            <a:pPr algn="ctr">
              <a:buFontTx/>
              <a:buChar char="-"/>
            </a:pPr>
            <a:r>
              <a:rPr lang="fr-FR" sz="1400" b="1" i="1" dirty="0" smtClean="0">
                <a:solidFill>
                  <a:srgbClr val="7030A0"/>
                </a:solidFill>
                <a:latin typeface="Constantia" pitchFamily="18" charset="0"/>
              </a:rPr>
              <a:t>2 s’affrontent </a:t>
            </a:r>
            <a:r>
              <a:rPr lang="fr-FR" sz="1400" b="1" i="1" u="sng" dirty="0" smtClean="0">
                <a:solidFill>
                  <a:srgbClr val="7030A0"/>
                </a:solidFill>
                <a:latin typeface="Constantia" pitchFamily="18" charset="0"/>
              </a:rPr>
              <a:t>en simultané </a:t>
            </a:r>
            <a:r>
              <a:rPr lang="fr-FR" sz="1400" b="1" i="1" dirty="0" smtClean="0">
                <a:solidFill>
                  <a:srgbClr val="7030A0"/>
                </a:solidFill>
                <a:latin typeface="Constantia" pitchFamily="18" charset="0"/>
              </a:rPr>
              <a:t>sur le </a:t>
            </a:r>
            <a:r>
              <a:rPr lang="fr-FR" sz="1400" b="1" i="1" u="sng" dirty="0" smtClean="0">
                <a:solidFill>
                  <a:srgbClr val="7030A0"/>
                </a:solidFill>
                <a:latin typeface="Constantia" pitchFamily="18" charset="0"/>
              </a:rPr>
              <a:t>même parcours</a:t>
            </a:r>
            <a:r>
              <a:rPr lang="fr-FR" sz="1400" b="1" i="1" dirty="0" smtClean="0">
                <a:solidFill>
                  <a:srgbClr val="7030A0"/>
                </a:solidFill>
                <a:latin typeface="Constantia" pitchFamily="18" charset="0"/>
              </a:rPr>
              <a:t>.</a:t>
            </a:r>
            <a:endParaRPr lang="fr-FR" sz="1400" b="1" i="1" dirty="0">
              <a:solidFill>
                <a:srgbClr val="7030A0"/>
              </a:solidFill>
              <a:latin typeface="Constantia" pitchFamily="18" charset="0"/>
            </a:endParaRPr>
          </a:p>
          <a:p>
            <a:pPr algn="ctr">
              <a:buFontTx/>
              <a:buChar char="-"/>
            </a:pPr>
            <a:r>
              <a:rPr lang="fr-FR" sz="1400" b="1" i="1" dirty="0" smtClean="0">
                <a:solidFill>
                  <a:srgbClr val="7030A0"/>
                </a:solidFill>
                <a:latin typeface="Constantia" pitchFamily="18" charset="0"/>
              </a:rPr>
              <a:t>Une équipe commence le parcours dans un sens, et l’autre équipe </a:t>
            </a:r>
            <a:r>
              <a:rPr lang="fr-FR" sz="1400" b="1" i="1" u="sng" dirty="0" smtClean="0">
                <a:solidFill>
                  <a:srgbClr val="7030A0"/>
                </a:solidFill>
                <a:latin typeface="Constantia" pitchFamily="18" charset="0"/>
              </a:rPr>
              <a:t>dans l’autres sens</a:t>
            </a:r>
            <a:r>
              <a:rPr lang="fr-FR" sz="1400" b="1" i="1" dirty="0" smtClean="0">
                <a:solidFill>
                  <a:srgbClr val="7030A0"/>
                </a:solidFill>
                <a:latin typeface="Constantia" pitchFamily="18" charset="0"/>
              </a:rPr>
              <a:t>.</a:t>
            </a:r>
          </a:p>
          <a:p>
            <a:pPr algn="ctr">
              <a:buFontTx/>
              <a:buChar char="-"/>
            </a:pPr>
            <a:r>
              <a:rPr lang="fr-FR" sz="1400" b="1" i="1" dirty="0" smtClean="0">
                <a:solidFill>
                  <a:srgbClr val="7030A0"/>
                </a:solidFill>
                <a:latin typeface="Constantia" pitchFamily="18" charset="0"/>
              </a:rPr>
              <a:t>1 point pour la réussite du parcours et 1 pont de bonus pour l’équipe la plus rapide.</a:t>
            </a:r>
          </a:p>
        </p:txBody>
      </p:sp>
      <p:sp>
        <p:nvSpPr>
          <p:cNvPr id="5" name="Explosion 2 4"/>
          <p:cNvSpPr/>
          <p:nvPr/>
        </p:nvSpPr>
        <p:spPr>
          <a:xfrm>
            <a:off x="-468560" y="-891480"/>
            <a:ext cx="10729192" cy="7920880"/>
          </a:xfrm>
          <a:prstGeom prst="irregularSeal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rgbClr val="7030A0"/>
                </a:solidFill>
                <a:latin typeface="Constantia" pitchFamily="18" charset="0"/>
              </a:rPr>
              <a:t>RELAIS:</a:t>
            </a:r>
          </a:p>
          <a:p>
            <a:pPr algn="ctr">
              <a:buFontTx/>
              <a:buChar char="-"/>
            </a:pPr>
            <a:r>
              <a:rPr lang="fr-FR" sz="1400" b="1" i="1" dirty="0" smtClean="0">
                <a:solidFill>
                  <a:srgbClr val="7030A0"/>
                </a:solidFill>
                <a:latin typeface="Constantia" pitchFamily="18" charset="0"/>
              </a:rPr>
              <a:t>Équipe de 4 affronte une autre équipe de 4 sur un parcours de 4 balises.</a:t>
            </a:r>
          </a:p>
          <a:p>
            <a:pPr algn="ctr">
              <a:buFontTx/>
              <a:buChar char="-"/>
            </a:pPr>
            <a:r>
              <a:rPr lang="fr-FR" sz="1400" b="1" i="1" dirty="0" smtClean="0">
                <a:solidFill>
                  <a:srgbClr val="7030A0"/>
                </a:solidFill>
                <a:latin typeface="Constantia" pitchFamily="18" charset="0"/>
              </a:rPr>
              <a:t>Les 2 premiers de chaque équipe partent sur la 1</a:t>
            </a:r>
            <a:r>
              <a:rPr lang="fr-FR" sz="1400" b="1" i="1" baseline="30000" dirty="0" smtClean="0">
                <a:solidFill>
                  <a:srgbClr val="7030A0"/>
                </a:solidFill>
                <a:latin typeface="Constantia" pitchFamily="18" charset="0"/>
              </a:rPr>
              <a:t>ère</a:t>
            </a:r>
            <a:r>
              <a:rPr lang="fr-FR" sz="1400" b="1" i="1" dirty="0" smtClean="0">
                <a:solidFill>
                  <a:srgbClr val="7030A0"/>
                </a:solidFill>
                <a:latin typeface="Constantia" pitchFamily="18" charset="0"/>
              </a:rPr>
              <a:t> balise; ils reviennent, </a:t>
            </a:r>
            <a:r>
              <a:rPr lang="fr-FR" sz="1400" b="1" i="1" u="sng" dirty="0" smtClean="0">
                <a:solidFill>
                  <a:srgbClr val="7030A0"/>
                </a:solidFill>
                <a:latin typeface="Constantia" pitchFamily="18" charset="0"/>
              </a:rPr>
              <a:t>transmettent le carton de contrôle à leurs 2 partenaires qui vont chercher la 2</a:t>
            </a:r>
            <a:r>
              <a:rPr lang="fr-FR" sz="1400" b="1" i="1" u="sng" baseline="30000" dirty="0" smtClean="0">
                <a:solidFill>
                  <a:srgbClr val="7030A0"/>
                </a:solidFill>
                <a:latin typeface="Constantia" pitchFamily="18" charset="0"/>
              </a:rPr>
              <a:t>ème</a:t>
            </a:r>
            <a:r>
              <a:rPr lang="fr-FR" sz="1400" b="1" i="1" u="sng" dirty="0" smtClean="0">
                <a:solidFill>
                  <a:srgbClr val="7030A0"/>
                </a:solidFill>
                <a:latin typeface="Constantia" pitchFamily="18" charset="0"/>
              </a:rPr>
              <a:t> balise; </a:t>
            </a:r>
            <a:r>
              <a:rPr lang="fr-FR" sz="1400" b="1" i="1" dirty="0" err="1" smtClean="0">
                <a:solidFill>
                  <a:srgbClr val="7030A0"/>
                </a:solidFill>
                <a:latin typeface="Constantia" pitchFamily="18" charset="0"/>
              </a:rPr>
              <a:t>etc</a:t>
            </a:r>
            <a:r>
              <a:rPr lang="fr-FR" sz="1400" b="1" i="1" dirty="0" smtClean="0">
                <a:solidFill>
                  <a:srgbClr val="7030A0"/>
                </a:solidFill>
                <a:latin typeface="Constantia" pitchFamily="18" charset="0"/>
              </a:rPr>
              <a:t>…</a:t>
            </a:r>
            <a:endParaRPr lang="fr-FR" sz="1400" b="1" i="1" u="sng" dirty="0" smtClean="0">
              <a:solidFill>
                <a:srgbClr val="7030A0"/>
              </a:solidFill>
              <a:latin typeface="Constantia" pitchFamily="18" charset="0"/>
            </a:endParaRPr>
          </a:p>
          <a:p>
            <a:pPr algn="ctr">
              <a:buFontTx/>
              <a:buChar char="-"/>
            </a:pPr>
            <a:r>
              <a:rPr lang="fr-FR" sz="1400" b="1" i="1" dirty="0" smtClean="0">
                <a:solidFill>
                  <a:srgbClr val="7030A0"/>
                </a:solidFill>
                <a:latin typeface="Constantia" pitchFamily="18" charset="0"/>
              </a:rPr>
              <a:t> 1 point pour la réussite du parcours et 1 pont de bonus pour l’équipe la plus rapide.</a:t>
            </a:r>
          </a:p>
        </p:txBody>
      </p:sp>
      <p:sp>
        <p:nvSpPr>
          <p:cNvPr id="6" name="Explosion 2 5"/>
          <p:cNvSpPr/>
          <p:nvPr/>
        </p:nvSpPr>
        <p:spPr>
          <a:xfrm>
            <a:off x="-612576" y="-315416"/>
            <a:ext cx="10729192" cy="7920880"/>
          </a:xfrm>
          <a:prstGeom prst="irregularSeal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rgbClr val="7030A0"/>
                </a:solidFill>
                <a:latin typeface="Constantia" pitchFamily="18" charset="0"/>
              </a:rPr>
              <a:t>COURSE POUSUITE:</a:t>
            </a:r>
          </a:p>
          <a:p>
            <a:pPr algn="ctr">
              <a:buFontTx/>
              <a:buChar char="-"/>
            </a:pPr>
            <a:r>
              <a:rPr lang="fr-FR" sz="1400" b="1" i="1" dirty="0" smtClean="0">
                <a:solidFill>
                  <a:srgbClr val="7030A0"/>
                </a:solidFill>
                <a:latin typeface="Constantia" pitchFamily="18" charset="0"/>
              </a:rPr>
              <a:t>2 s’affrontent sur le </a:t>
            </a:r>
            <a:r>
              <a:rPr lang="fr-FR" sz="1400" b="1" i="1" u="sng" dirty="0" smtClean="0">
                <a:solidFill>
                  <a:srgbClr val="7030A0"/>
                </a:solidFill>
                <a:latin typeface="Constantia" pitchFamily="18" charset="0"/>
              </a:rPr>
              <a:t>même parcours</a:t>
            </a:r>
            <a:r>
              <a:rPr lang="fr-FR" sz="1400" b="1" i="1" dirty="0" smtClean="0">
                <a:solidFill>
                  <a:srgbClr val="7030A0"/>
                </a:solidFill>
                <a:latin typeface="Constantia" pitchFamily="18" charset="0"/>
              </a:rPr>
              <a:t>.</a:t>
            </a:r>
          </a:p>
          <a:p>
            <a:pPr algn="ctr">
              <a:buFontTx/>
              <a:buChar char="-"/>
            </a:pPr>
            <a:r>
              <a:rPr lang="fr-FR" sz="1400" b="1" i="1" dirty="0" smtClean="0">
                <a:solidFill>
                  <a:srgbClr val="7030A0"/>
                </a:solidFill>
                <a:latin typeface="Constantia" pitchFamily="18" charset="0"/>
              </a:rPr>
              <a:t>Les équipes partent avec un </a:t>
            </a:r>
            <a:r>
              <a:rPr lang="fr-FR" sz="1400" b="1" i="1" u="sng" dirty="0" smtClean="0">
                <a:solidFill>
                  <a:srgbClr val="7030A0"/>
                </a:solidFill>
                <a:latin typeface="Constantia" pitchFamily="18" charset="0"/>
              </a:rPr>
              <a:t>décalage de 2 minutes</a:t>
            </a:r>
            <a:r>
              <a:rPr lang="fr-FR" sz="1400" b="1" i="1" dirty="0" smtClean="0">
                <a:solidFill>
                  <a:srgbClr val="7030A0"/>
                </a:solidFill>
                <a:latin typeface="Constantia" pitchFamily="18" charset="0"/>
              </a:rPr>
              <a:t>.</a:t>
            </a:r>
          </a:p>
          <a:p>
            <a:pPr algn="ctr">
              <a:buFontTx/>
              <a:buChar char="-"/>
            </a:pPr>
            <a:r>
              <a:rPr lang="fr-FR" sz="1400" b="1" i="1" dirty="0" smtClean="0">
                <a:solidFill>
                  <a:srgbClr val="7030A0"/>
                </a:solidFill>
                <a:latin typeface="Constantia" pitchFamily="18" charset="0"/>
              </a:rPr>
              <a:t>1 point pour la réussite du parcours et 1 pont de bonus pour l’équipe la plus rapide.</a:t>
            </a:r>
          </a:p>
          <a:p>
            <a:pPr algn="ctr">
              <a:buFontTx/>
              <a:buChar char="-"/>
            </a:pPr>
            <a:endParaRPr lang="fr-FR" sz="1400" b="1" i="1" dirty="0" smtClean="0">
              <a:solidFill>
                <a:srgbClr val="7030A0"/>
              </a:solidFill>
              <a:latin typeface="Constantia" pitchFamily="18" charset="0"/>
            </a:endParaRPr>
          </a:p>
        </p:txBody>
      </p:sp>
      <p:sp>
        <p:nvSpPr>
          <p:cNvPr id="8" name="Explosion 2 7"/>
          <p:cNvSpPr/>
          <p:nvPr/>
        </p:nvSpPr>
        <p:spPr>
          <a:xfrm>
            <a:off x="-316160" y="-739080"/>
            <a:ext cx="10729192" cy="7920880"/>
          </a:xfrm>
          <a:prstGeom prst="irregularSeal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rgbClr val="7030A0"/>
                </a:solidFill>
                <a:latin typeface="Constantia" pitchFamily="18" charset="0"/>
              </a:rPr>
              <a:t>RELAIS </a:t>
            </a:r>
            <a:r>
              <a:rPr lang="fr-FR" sz="4800" b="1" i="1" u="sng" dirty="0" smtClean="0">
                <a:solidFill>
                  <a:srgbClr val="7030A0"/>
                </a:solidFill>
                <a:latin typeface="Constantia" pitchFamily="18" charset="0"/>
              </a:rPr>
              <a:t>MEMOIRE</a:t>
            </a:r>
            <a:r>
              <a:rPr lang="fr-FR" sz="4800" b="1" i="1" dirty="0" smtClean="0">
                <a:solidFill>
                  <a:srgbClr val="7030A0"/>
                </a:solidFill>
                <a:latin typeface="Constantia" pitchFamily="18" charset="0"/>
              </a:rPr>
              <a:t>:</a:t>
            </a:r>
          </a:p>
          <a:p>
            <a:pPr algn="ctr">
              <a:buFontTx/>
              <a:buChar char="-"/>
            </a:pPr>
            <a:r>
              <a:rPr lang="fr-FR" sz="1400" b="1" i="1" dirty="0" smtClean="0">
                <a:solidFill>
                  <a:srgbClr val="7030A0"/>
                </a:solidFill>
                <a:latin typeface="Constantia" pitchFamily="18" charset="0"/>
              </a:rPr>
              <a:t>Équipe de 4 affronte une autre équipe de 4 sur un parcours de 4 balises.</a:t>
            </a:r>
          </a:p>
          <a:p>
            <a:pPr algn="ctr">
              <a:buFontTx/>
              <a:buChar char="-"/>
            </a:pPr>
            <a:r>
              <a:rPr lang="fr-FR" sz="1400" b="1" i="1" dirty="0" smtClean="0">
                <a:solidFill>
                  <a:srgbClr val="7030A0"/>
                </a:solidFill>
                <a:latin typeface="Constantia" pitchFamily="18" charset="0"/>
              </a:rPr>
              <a:t>Les 2 premiers de chaque équipe partent sur la 1</a:t>
            </a:r>
            <a:r>
              <a:rPr lang="fr-FR" sz="1400" b="1" i="1" baseline="30000" dirty="0" smtClean="0">
                <a:solidFill>
                  <a:srgbClr val="7030A0"/>
                </a:solidFill>
                <a:latin typeface="Constantia" pitchFamily="18" charset="0"/>
              </a:rPr>
              <a:t>ère</a:t>
            </a:r>
            <a:r>
              <a:rPr lang="fr-FR" sz="1400" b="1" i="1" dirty="0" smtClean="0">
                <a:solidFill>
                  <a:srgbClr val="7030A0"/>
                </a:solidFill>
                <a:latin typeface="Constantia" pitchFamily="18" charset="0"/>
              </a:rPr>
              <a:t> balise </a:t>
            </a:r>
            <a:r>
              <a:rPr lang="fr-FR" sz="1400" b="1" i="1" u="sng" dirty="0" smtClean="0">
                <a:solidFill>
                  <a:srgbClr val="7030A0"/>
                </a:solidFill>
                <a:latin typeface="Constantia" pitchFamily="18" charset="0"/>
              </a:rPr>
              <a:t>SANS la carte </a:t>
            </a:r>
            <a:r>
              <a:rPr lang="fr-FR" sz="1400" b="1" i="1" dirty="0" smtClean="0">
                <a:solidFill>
                  <a:srgbClr val="7030A0"/>
                </a:solidFill>
                <a:latin typeface="Constantia" pitchFamily="18" charset="0"/>
              </a:rPr>
              <a:t>(pendant ce temps, leurs partenaires mémorisent l’itinéraire pour la balise 2); ils reviennent, </a:t>
            </a:r>
            <a:r>
              <a:rPr lang="fr-FR" sz="1400" b="1" i="1" u="sng" dirty="0" smtClean="0">
                <a:solidFill>
                  <a:srgbClr val="7030A0"/>
                </a:solidFill>
                <a:latin typeface="Constantia" pitchFamily="18" charset="0"/>
              </a:rPr>
              <a:t>transmettent le carton de contrôle à leurs 2 partenaires qui vont chercher la 2</a:t>
            </a:r>
            <a:r>
              <a:rPr lang="fr-FR" sz="1400" b="1" i="1" u="sng" baseline="30000" dirty="0" smtClean="0">
                <a:solidFill>
                  <a:srgbClr val="7030A0"/>
                </a:solidFill>
                <a:latin typeface="Constantia" pitchFamily="18" charset="0"/>
              </a:rPr>
              <a:t>ème</a:t>
            </a:r>
            <a:r>
              <a:rPr lang="fr-FR" sz="1400" b="1" i="1" u="sng" dirty="0" smtClean="0">
                <a:solidFill>
                  <a:srgbClr val="7030A0"/>
                </a:solidFill>
                <a:latin typeface="Constantia" pitchFamily="18" charset="0"/>
              </a:rPr>
              <a:t> balise SANS la carte; </a:t>
            </a:r>
            <a:r>
              <a:rPr lang="fr-FR" sz="1400" b="1" i="1" dirty="0" err="1" smtClean="0">
                <a:solidFill>
                  <a:srgbClr val="7030A0"/>
                </a:solidFill>
                <a:latin typeface="Constantia" pitchFamily="18" charset="0"/>
              </a:rPr>
              <a:t>etc</a:t>
            </a:r>
            <a:r>
              <a:rPr lang="fr-FR" sz="1400" b="1" i="1" dirty="0" smtClean="0">
                <a:solidFill>
                  <a:srgbClr val="7030A0"/>
                </a:solidFill>
                <a:latin typeface="Constantia" pitchFamily="18" charset="0"/>
              </a:rPr>
              <a:t>…</a:t>
            </a:r>
            <a:endParaRPr lang="fr-FR" sz="1400" b="1" i="1" u="sng" dirty="0" smtClean="0">
              <a:solidFill>
                <a:srgbClr val="7030A0"/>
              </a:solidFill>
              <a:latin typeface="Constantia" pitchFamily="18" charset="0"/>
            </a:endParaRPr>
          </a:p>
          <a:p>
            <a:pPr algn="ctr">
              <a:buFontTx/>
              <a:buChar char="-"/>
            </a:pPr>
            <a:r>
              <a:rPr lang="fr-FR" sz="1400" b="1" i="1" dirty="0" smtClean="0">
                <a:solidFill>
                  <a:srgbClr val="7030A0"/>
                </a:solidFill>
                <a:latin typeface="Constantia" pitchFamily="18" charset="0"/>
              </a:rPr>
              <a:t> 1 point pour la réussite du parcours et 1 pont de bonus pour l’équipe la plus rapide.</a:t>
            </a:r>
          </a:p>
        </p:txBody>
      </p:sp>
      <p:sp>
        <p:nvSpPr>
          <p:cNvPr id="9" name="Explosion 2 8"/>
          <p:cNvSpPr/>
          <p:nvPr/>
        </p:nvSpPr>
        <p:spPr>
          <a:xfrm>
            <a:off x="-396552" y="-603448"/>
            <a:ext cx="10729192" cy="7920880"/>
          </a:xfrm>
          <a:prstGeom prst="irregularSeal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rgbClr val="7030A0"/>
                </a:solidFill>
                <a:latin typeface="Constantia" pitchFamily="18" charset="0"/>
              </a:rPr>
              <a:t>COURSE au SCORE par EQUIPE</a:t>
            </a:r>
          </a:p>
          <a:p>
            <a:pPr algn="ctr"/>
            <a:r>
              <a:rPr lang="fr-FR" sz="2000" b="1" dirty="0" smtClean="0">
                <a:solidFill>
                  <a:srgbClr val="7030A0"/>
                </a:solidFill>
                <a:latin typeface="Constantia" pitchFamily="18" charset="0"/>
              </a:rPr>
              <a:t>(</a:t>
            </a:r>
            <a:r>
              <a:rPr lang="fr-FR" sz="2000" b="1" dirty="0" err="1" smtClean="0">
                <a:solidFill>
                  <a:srgbClr val="7030A0"/>
                </a:solidFill>
                <a:latin typeface="Constantia" pitchFamily="18" charset="0"/>
              </a:rPr>
              <a:t>Cf</a:t>
            </a:r>
            <a:r>
              <a:rPr lang="fr-FR" sz="2000" b="1" dirty="0" smtClean="0">
                <a:solidFill>
                  <a:srgbClr val="7030A0"/>
                </a:solidFill>
                <a:latin typeface="Constantia" pitchFamily="18" charset="0"/>
              </a:rPr>
              <a:t>  propositions niveau 2 pour explication)</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ppt_x"/>
                                          </p:val>
                                        </p:tav>
                                      </p:tavLst>
                                    </p:anim>
                                    <p:anim calcmode="lin" valueType="num">
                                      <p:cBhvr additive="base">
                                        <p:cTn id="25" dur="500"/>
                                        <p:tgtEl>
                                          <p:spTgt spid="6"/>
                                        </p:tgtEl>
                                        <p:attrNameLst>
                                          <p:attrName>ppt_y</p:attrName>
                                        </p:attrNameLst>
                                      </p:cBhvr>
                                      <p:tavLst>
                                        <p:tav tm="0">
                                          <p:val>
                                            <p:strVal val="ppt_y"/>
                                          </p:val>
                                        </p:tav>
                                        <p:tav tm="100000">
                                          <p:val>
                                            <p:strVal val="1+ppt_h/2"/>
                                          </p:val>
                                        </p:tav>
                                      </p:tavLst>
                                    </p:anim>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8"/>
                                        </p:tgtEl>
                                        <p:attrNameLst>
                                          <p:attrName>ppt_x</p:attrName>
                                        </p:attrNameLst>
                                      </p:cBhvr>
                                      <p:tavLst>
                                        <p:tav tm="0">
                                          <p:val>
                                            <p:strVal val="ppt_x"/>
                                          </p:val>
                                        </p:tav>
                                        <p:tav tm="100000">
                                          <p:val>
                                            <p:strVal val="ppt_x"/>
                                          </p:val>
                                        </p:tav>
                                      </p:tavLst>
                                    </p:anim>
                                    <p:anim calcmode="lin" valueType="num">
                                      <p:cBhvr additive="base">
                                        <p:cTn id="49" dur="500"/>
                                        <p:tgtEl>
                                          <p:spTgt spid="8"/>
                                        </p:tgtEl>
                                        <p:attrNameLst>
                                          <p:attrName>ppt_y</p:attrName>
                                        </p:attrNameLst>
                                      </p:cBhvr>
                                      <p:tavLst>
                                        <p:tav tm="0">
                                          <p:val>
                                            <p:strVal val="ppt_y"/>
                                          </p:val>
                                        </p:tav>
                                        <p:tav tm="100000">
                                          <p:val>
                                            <p:strVal val="1+ppt_h/2"/>
                                          </p:val>
                                        </p:tav>
                                      </p:tavLst>
                                    </p:anim>
                                    <p:set>
                                      <p:cBhvr>
                                        <p:cTn id="50" dur="1" fill="hold">
                                          <p:stCondLst>
                                            <p:cond delay="4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8" grpId="0" animBg="1"/>
      <p:bldP spid="8" grpId="1" animBg="1"/>
      <p:bldP spid="9" grpId="0" animBg="1"/>
      <p:bldP spid="9"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z="1600" dirty="0" smtClean="0"/>
              <a:t>Situation de vitesse: </a:t>
            </a:r>
            <a:r>
              <a:rPr lang="fr-FR" dirty="0" smtClean="0"/>
              <a:t/>
            </a:r>
            <a:br>
              <a:rPr lang="fr-FR" dirty="0" smtClean="0"/>
            </a:br>
            <a:r>
              <a:rPr lang="fr-FR" b="1" u="sng" dirty="0" smtClean="0">
                <a:solidFill>
                  <a:srgbClr val="FF0000"/>
                </a:solidFill>
              </a:rPr>
              <a:t>OPPOSITION « INDIRECTE ».</a:t>
            </a:r>
            <a:endParaRPr lang="fr-FR" b="1" u="sng" dirty="0">
              <a:solidFill>
                <a:srgbClr val="FF0000"/>
              </a:solidFill>
            </a:endParaRPr>
          </a:p>
        </p:txBody>
      </p:sp>
      <p:sp>
        <p:nvSpPr>
          <p:cNvPr id="2" name="Espace réservé du contenu 1"/>
          <p:cNvSpPr>
            <a:spLocks noGrp="1"/>
          </p:cNvSpPr>
          <p:nvPr>
            <p:ph sz="quarter" idx="1"/>
          </p:nvPr>
        </p:nvSpPr>
        <p:spPr/>
        <p:txBody>
          <a:bodyPr>
            <a:normAutofit fontScale="92500" lnSpcReduction="20000"/>
          </a:bodyPr>
          <a:lstStyle/>
          <a:p>
            <a:r>
              <a:rPr lang="fr-FR" b="1" i="1" u="sng" dirty="0" smtClean="0"/>
              <a:t>Principe</a:t>
            </a:r>
            <a:r>
              <a:rPr lang="fr-FR" dirty="0" smtClean="0"/>
              <a:t>: opposer 2 coureurs, ou 2 équipes en différé. </a:t>
            </a:r>
          </a:p>
          <a:p>
            <a:pPr>
              <a:buNone/>
            </a:pPr>
            <a:endParaRPr lang="fr-FR" dirty="0" smtClean="0"/>
          </a:p>
          <a:p>
            <a:r>
              <a:rPr lang="fr-FR" b="1" i="1" u="sng" dirty="0" smtClean="0"/>
              <a:t>Intérêt</a:t>
            </a:r>
            <a:r>
              <a:rPr lang="fr-FR" dirty="0" smtClean="0"/>
              <a:t>: motivation; permet d’opposer les forts entre eux, les moins performants entre eux, sans forcément que les élèves s’en rendent compte. Permet de multiplier les chances de réussite.</a:t>
            </a:r>
          </a:p>
          <a:p>
            <a:pPr>
              <a:buNone/>
            </a:pPr>
            <a:endParaRPr lang="fr-FR" dirty="0" smtClean="0"/>
          </a:p>
          <a:p>
            <a:r>
              <a:rPr lang="fr-FR" b="1" i="1" u="sng" dirty="0" smtClean="0"/>
              <a:t>Inconvénient</a:t>
            </a:r>
            <a:r>
              <a:rPr lang="fr-FR" dirty="0" smtClean="0"/>
              <a:t>: demande plus d’organisation; demande de fonctionner avec même parcours sur plusieurs leçons parfois.</a:t>
            </a:r>
          </a:p>
          <a:p>
            <a:pPr>
              <a:buNone/>
            </a:pPr>
            <a:endParaRPr lang="fr-FR" dirty="0" smtClean="0"/>
          </a:p>
          <a:p>
            <a:r>
              <a:rPr lang="fr-FR" b="1" i="1" u="sng" dirty="0" smtClean="0"/>
              <a:t>Utilisation</a:t>
            </a:r>
            <a:r>
              <a:rPr lang="fr-FR" dirty="0" smtClean="0"/>
              <a:t>:</a:t>
            </a:r>
          </a:p>
          <a:p>
            <a:pPr lvl="1"/>
            <a:r>
              <a:rPr lang="fr-FR" dirty="0" smtClean="0"/>
              <a:t>En milieu de cycle niveau 2, pour faire basculer les élèves d’une compétition directe vers une compétition plus « édulcorée »…</a:t>
            </a:r>
          </a:p>
          <a:p>
            <a:endParaRPr lang="fr-FR" dirty="0" smtClean="0"/>
          </a:p>
          <a:p>
            <a:endParaRPr lang="fr-FR" dirty="0"/>
          </a:p>
        </p:txBody>
      </p:sp>
      <p:pic>
        <p:nvPicPr>
          <p:cNvPr id="4" name="Picture 2" descr="C:\Users\sev\AppData\Local\Microsoft\Windows\Temporary Internet Files\Content.IE5\70L5I441\MC900432628[1].png"/>
          <p:cNvPicPr>
            <a:picLocks noChangeAspect="1" noChangeArrowheads="1"/>
          </p:cNvPicPr>
          <p:nvPr/>
        </p:nvPicPr>
        <p:blipFill>
          <a:blip r:embed="rId2" cstate="print"/>
          <a:srcRect/>
          <a:stretch>
            <a:fillRect/>
          </a:stretch>
        </p:blipFill>
        <p:spPr bwMode="auto">
          <a:xfrm>
            <a:off x="7884368" y="0"/>
            <a:ext cx="1070849" cy="1070849"/>
          </a:xfrm>
          <a:prstGeom prst="rect">
            <a:avLst/>
          </a:prstGeom>
          <a:noFill/>
        </p:spPr>
      </p:pic>
    </p:spTree>
  </p:cSld>
  <p:clrMapOvr>
    <a:masterClrMapping/>
  </p:clrMapOvr>
  <p:transition>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
          </p:nvPr>
        </p:nvSpPr>
        <p:spPr>
          <a:xfrm>
            <a:off x="457200" y="404664"/>
            <a:ext cx="7467600" cy="6069288"/>
          </a:xfrm>
        </p:spPr>
        <p:txBody>
          <a:bodyPr>
            <a:normAutofit/>
          </a:bodyPr>
          <a:lstStyle/>
          <a:p>
            <a:r>
              <a:rPr lang="fr-FR" b="1" i="1" u="sng" dirty="0" smtClean="0"/>
              <a:t>Quelques exemples:</a:t>
            </a:r>
          </a:p>
          <a:p>
            <a:endParaRPr lang="fr-FR" dirty="0"/>
          </a:p>
        </p:txBody>
      </p:sp>
      <p:sp>
        <p:nvSpPr>
          <p:cNvPr id="3" name="Explosion 2 2"/>
          <p:cNvSpPr/>
          <p:nvPr/>
        </p:nvSpPr>
        <p:spPr>
          <a:xfrm>
            <a:off x="-972616" y="-747464"/>
            <a:ext cx="10729192" cy="7920880"/>
          </a:xfrm>
          <a:prstGeom prst="irregularSeal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rgbClr val="7030A0"/>
                </a:solidFill>
                <a:latin typeface="Constantia" pitchFamily="18" charset="0"/>
              </a:rPr>
              <a:t>RECORDS</a:t>
            </a:r>
          </a:p>
          <a:p>
            <a:pPr algn="ctr"/>
            <a:r>
              <a:rPr lang="fr-FR" sz="2000" b="1" i="1" dirty="0" smtClean="0">
                <a:solidFill>
                  <a:srgbClr val="7030A0"/>
                </a:solidFill>
                <a:latin typeface="Constantia" pitchFamily="18" charset="0"/>
              </a:rPr>
              <a:t>(</a:t>
            </a:r>
            <a:r>
              <a:rPr lang="fr-FR" sz="2000" b="1" i="1" dirty="0" err="1" smtClean="0">
                <a:solidFill>
                  <a:srgbClr val="7030A0"/>
                </a:solidFill>
                <a:latin typeface="Constantia" pitchFamily="18" charset="0"/>
              </a:rPr>
              <a:t>Cf</a:t>
            </a:r>
            <a:r>
              <a:rPr lang="fr-FR" sz="2000" b="1" i="1" dirty="0" smtClean="0">
                <a:solidFill>
                  <a:srgbClr val="7030A0"/>
                </a:solidFill>
                <a:latin typeface="Constantia" pitchFamily="18" charset="0"/>
              </a:rPr>
              <a:t> propositions pour niveau 2 pour explication)</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sz="1600" dirty="0" smtClean="0"/>
              <a:t>Situation de vitesse: </a:t>
            </a:r>
            <a:r>
              <a:rPr lang="fr-FR" dirty="0" smtClean="0"/>
              <a:t/>
            </a:r>
            <a:br>
              <a:rPr lang="fr-FR" dirty="0" smtClean="0"/>
            </a:br>
            <a:r>
              <a:rPr lang="fr-FR" b="1" u="sng" dirty="0" smtClean="0">
                <a:solidFill>
                  <a:srgbClr val="FF0000"/>
                </a:solidFill>
              </a:rPr>
              <a:t>COMPETITION « par rapport a SOI ».</a:t>
            </a:r>
            <a:endParaRPr lang="fr-FR" b="1" u="sng" dirty="0">
              <a:solidFill>
                <a:srgbClr val="FF0000"/>
              </a:solidFill>
            </a:endParaRPr>
          </a:p>
        </p:txBody>
      </p:sp>
      <p:sp>
        <p:nvSpPr>
          <p:cNvPr id="2" name="Espace réservé du contenu 1"/>
          <p:cNvSpPr>
            <a:spLocks noGrp="1"/>
          </p:cNvSpPr>
          <p:nvPr>
            <p:ph sz="quarter" idx="1"/>
          </p:nvPr>
        </p:nvSpPr>
        <p:spPr/>
        <p:txBody>
          <a:bodyPr>
            <a:normAutofit fontScale="92500" lnSpcReduction="20000"/>
          </a:bodyPr>
          <a:lstStyle/>
          <a:p>
            <a:r>
              <a:rPr lang="fr-FR" b="1" i="1" u="sng" dirty="0" smtClean="0"/>
              <a:t>Principe</a:t>
            </a:r>
            <a:r>
              <a:rPr lang="fr-FR" dirty="0" smtClean="0"/>
              <a:t>: connaitre </a:t>
            </a:r>
            <a:r>
              <a:rPr lang="fr-FR" u="sng" dirty="0" smtClean="0"/>
              <a:t>sa vitesse</a:t>
            </a:r>
            <a:r>
              <a:rPr lang="fr-FR" dirty="0" smtClean="0"/>
              <a:t> (ou plutôt sa </a:t>
            </a:r>
            <a:r>
              <a:rPr lang="fr-FR" u="sng" dirty="0" smtClean="0"/>
              <a:t>RK</a:t>
            </a:r>
            <a:r>
              <a:rPr lang="fr-FR" dirty="0" smtClean="0"/>
              <a:t>), comparer ses propres performances (les analyser), et tenter d’être plus rapide.</a:t>
            </a:r>
          </a:p>
          <a:p>
            <a:pPr>
              <a:buNone/>
            </a:pPr>
            <a:endParaRPr lang="fr-FR" dirty="0" smtClean="0"/>
          </a:p>
          <a:p>
            <a:r>
              <a:rPr lang="fr-FR" b="1" i="1" u="sng" dirty="0" smtClean="0"/>
              <a:t>Intérêt</a:t>
            </a:r>
            <a:r>
              <a:rPr lang="fr-FR" dirty="0" smtClean="0"/>
              <a:t>: motivation à plus long terme, surtout si les performances progressent. Plus propice aux apprentissages.</a:t>
            </a:r>
          </a:p>
          <a:p>
            <a:pPr>
              <a:buNone/>
            </a:pPr>
            <a:endParaRPr lang="fr-FR" dirty="0" smtClean="0"/>
          </a:p>
          <a:p>
            <a:r>
              <a:rPr lang="fr-FR" b="1" i="1" u="sng" dirty="0" smtClean="0"/>
              <a:t>Inconvénient</a:t>
            </a:r>
            <a:r>
              <a:rPr lang="fr-FR" dirty="0" smtClean="0"/>
              <a:t>: trouver des systèmes qui permettent en direct de calculer sa vitesse, de la situer par rapport aux autres, mais aussi par rapport à soi-même (visualiser sa progression).</a:t>
            </a:r>
          </a:p>
          <a:p>
            <a:pPr>
              <a:buNone/>
            </a:pPr>
            <a:endParaRPr lang="fr-FR" dirty="0" smtClean="0"/>
          </a:p>
          <a:p>
            <a:r>
              <a:rPr lang="fr-FR" b="1" i="1" u="sng" dirty="0" smtClean="0"/>
              <a:t>Utilisation</a:t>
            </a:r>
            <a:r>
              <a:rPr lang="fr-FR" dirty="0" smtClean="0"/>
              <a:t>:</a:t>
            </a:r>
          </a:p>
          <a:p>
            <a:pPr lvl="1"/>
            <a:r>
              <a:rPr lang="fr-FR" dirty="0" smtClean="0"/>
              <a:t>Cycle niveau 2.</a:t>
            </a:r>
          </a:p>
          <a:p>
            <a:endParaRPr lang="fr-FR" dirty="0" smtClean="0"/>
          </a:p>
          <a:p>
            <a:endParaRPr lang="fr-FR" dirty="0"/>
          </a:p>
        </p:txBody>
      </p:sp>
      <p:pic>
        <p:nvPicPr>
          <p:cNvPr id="4" name="Picture 2" descr="C:\Users\sev\AppData\Local\Microsoft\Windows\Temporary Internet Files\Content.IE5\70L5I441\MC900432628[1].png"/>
          <p:cNvPicPr>
            <a:picLocks noChangeAspect="1" noChangeArrowheads="1"/>
          </p:cNvPicPr>
          <p:nvPr/>
        </p:nvPicPr>
        <p:blipFill>
          <a:blip r:embed="rId2" cstate="print"/>
          <a:srcRect/>
          <a:stretch>
            <a:fillRect/>
          </a:stretch>
        </p:blipFill>
        <p:spPr bwMode="auto">
          <a:xfrm>
            <a:off x="7884368" y="0"/>
            <a:ext cx="1070849" cy="1070849"/>
          </a:xfrm>
          <a:prstGeom prst="rect">
            <a:avLst/>
          </a:prstGeom>
          <a:noFill/>
        </p:spPr>
      </p:pic>
    </p:spTree>
  </p:cSld>
  <p:clrMapOvr>
    <a:masterClrMapping/>
  </p:clrMapOvr>
  <p:transition>
    <p:dissolv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
          </p:nvPr>
        </p:nvSpPr>
        <p:spPr>
          <a:xfrm>
            <a:off x="457200" y="404664"/>
            <a:ext cx="7467600" cy="6069288"/>
          </a:xfrm>
        </p:spPr>
        <p:txBody>
          <a:bodyPr>
            <a:normAutofit/>
          </a:bodyPr>
          <a:lstStyle/>
          <a:p>
            <a:r>
              <a:rPr lang="fr-FR" b="1" i="1" u="sng" dirty="0" smtClean="0"/>
              <a:t>Quelques exemples:</a:t>
            </a:r>
          </a:p>
          <a:p>
            <a:endParaRPr lang="fr-FR" dirty="0"/>
          </a:p>
        </p:txBody>
      </p:sp>
      <p:sp>
        <p:nvSpPr>
          <p:cNvPr id="3" name="Explosion 2 2"/>
          <p:cNvSpPr/>
          <p:nvPr/>
        </p:nvSpPr>
        <p:spPr>
          <a:xfrm>
            <a:off x="-972616" y="-747464"/>
            <a:ext cx="10729192" cy="7920880"/>
          </a:xfrm>
          <a:prstGeom prst="irregularSeal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rgbClr val="7030A0"/>
                </a:solidFill>
                <a:latin typeface="Constantia" pitchFamily="18" charset="0"/>
              </a:rPr>
              <a:t>CIBLE RK</a:t>
            </a:r>
          </a:p>
          <a:p>
            <a:pPr algn="ctr"/>
            <a:r>
              <a:rPr lang="fr-FR" sz="2000" b="1" i="1" dirty="0" smtClean="0">
                <a:solidFill>
                  <a:srgbClr val="7030A0"/>
                </a:solidFill>
                <a:latin typeface="Constantia" pitchFamily="18" charset="0"/>
              </a:rPr>
              <a:t>(</a:t>
            </a:r>
            <a:r>
              <a:rPr lang="fr-FR" sz="2000" b="1" i="1" dirty="0" err="1" smtClean="0">
                <a:solidFill>
                  <a:srgbClr val="7030A0"/>
                </a:solidFill>
                <a:latin typeface="Constantia" pitchFamily="18" charset="0"/>
              </a:rPr>
              <a:t>Cf</a:t>
            </a:r>
            <a:r>
              <a:rPr lang="fr-FR" sz="2000" b="1" i="1" dirty="0" smtClean="0">
                <a:solidFill>
                  <a:srgbClr val="7030A0"/>
                </a:solidFill>
                <a:latin typeface="Constantia" pitchFamily="18" charset="0"/>
              </a:rPr>
              <a:t> propositions pour niveau 2 pour explication)</a:t>
            </a:r>
          </a:p>
          <a:p>
            <a:pPr algn="ctr"/>
            <a:endParaRPr lang="fr-FR" sz="4800" b="1" i="1" dirty="0" smtClean="0">
              <a:solidFill>
                <a:srgbClr val="7030A0"/>
              </a:solidFill>
              <a:latin typeface="Constantia" pitchFamily="18" charset="0"/>
            </a:endParaRPr>
          </a:p>
        </p:txBody>
      </p:sp>
      <p:sp>
        <p:nvSpPr>
          <p:cNvPr id="4" name="Explosion 2 3"/>
          <p:cNvSpPr/>
          <p:nvPr/>
        </p:nvSpPr>
        <p:spPr>
          <a:xfrm>
            <a:off x="-1116632" y="-595064"/>
            <a:ext cx="11449272" cy="7920880"/>
          </a:xfrm>
          <a:prstGeom prst="irregularSeal2">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i="1" dirty="0" smtClean="0">
                <a:solidFill>
                  <a:srgbClr val="7030A0"/>
                </a:solidFill>
                <a:latin typeface="Constantia" pitchFamily="18" charset="0"/>
              </a:rPr>
              <a:t>TEMPS SCRATCH</a:t>
            </a:r>
          </a:p>
          <a:p>
            <a:pPr algn="ctr"/>
            <a:r>
              <a:rPr lang="fr-FR" sz="2000" b="1" i="1" dirty="0" smtClean="0">
                <a:solidFill>
                  <a:srgbClr val="7030A0"/>
                </a:solidFill>
                <a:latin typeface="Constantia" pitchFamily="18" charset="0"/>
              </a:rPr>
              <a:t>(plusieurs parcours de distances égales; sur chaque parcours on se chronomètre et en fonction de sa perf, on gagne une médaille: OR si moins de 6’; ARGENT si 7’ ou 8’; BRONZE si 9’ ou 10’)</a:t>
            </a:r>
          </a:p>
          <a:p>
            <a:pPr algn="ctr"/>
            <a:endParaRPr lang="fr-FR" sz="4800" b="1" i="1" dirty="0" smtClean="0">
              <a:solidFill>
                <a:srgbClr val="7030A0"/>
              </a:solidFill>
              <a:latin typeface="Constantia"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ZoneTexte 1"/>
          <p:cNvSpPr txBox="1"/>
          <p:nvPr/>
        </p:nvSpPr>
        <p:spPr>
          <a:xfrm>
            <a:off x="683568" y="692696"/>
            <a:ext cx="3240360" cy="1200329"/>
          </a:xfrm>
          <a:prstGeom prst="rect">
            <a:avLst/>
          </a:prstGeom>
          <a:noFill/>
        </p:spPr>
        <p:txBody>
          <a:bodyPr wrap="square" rtlCol="0">
            <a:spAutoFit/>
          </a:bodyPr>
          <a:lstStyle/>
          <a:p>
            <a:r>
              <a:rPr lang="fr-FR" sz="7200" b="1" i="1" dirty="0" smtClean="0"/>
              <a:t>Fin du</a:t>
            </a:r>
            <a:endParaRPr lang="fr-FR" sz="7200" b="1" i="1" dirty="0"/>
          </a:p>
        </p:txBody>
      </p:sp>
      <p:sp>
        <p:nvSpPr>
          <p:cNvPr id="3" name="Rectangle 2"/>
          <p:cNvSpPr/>
          <p:nvPr/>
        </p:nvSpPr>
        <p:spPr>
          <a:xfrm>
            <a:off x="3491880" y="548680"/>
            <a:ext cx="5103706" cy="1569660"/>
          </a:xfrm>
          <a:prstGeom prst="rect">
            <a:avLst/>
          </a:prstGeom>
          <a:noFill/>
        </p:spPr>
        <p:txBody>
          <a:bodyPr wrap="none" lIns="91440" tIns="45720" rIns="91440" bIns="45720">
            <a:spAutoFit/>
            <a:scene3d>
              <a:camera prst="orthographicFront"/>
              <a:lightRig rig="soft" dir="tl">
                <a:rot lat="0" lon="0" rev="0"/>
              </a:lightRig>
            </a:scene3d>
            <a:sp3d extrusionH="57150" contourW="25400" prstMaterial="matte">
              <a:bevelT w="63500" prst="slope"/>
              <a:bevelB w="82550" h="63500" prst="hardEdge"/>
              <a:extrusionClr>
                <a:srgbClr val="FF0000"/>
              </a:extrusionClr>
              <a:contourClr>
                <a:schemeClr val="accent2">
                  <a:tint val="20000"/>
                </a:schemeClr>
              </a:contourClr>
            </a:sp3d>
          </a:bodyPr>
          <a:lstStyle/>
          <a:p>
            <a:pPr algn="ctr"/>
            <a:r>
              <a:rPr lang="fr-FR" sz="96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NIVEAU 2</a:t>
            </a:r>
            <a:endParaRPr lang="fr-FR" sz="96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sp>
        <p:nvSpPr>
          <p:cNvPr id="4" name="ZoneTexte 3"/>
          <p:cNvSpPr txBox="1"/>
          <p:nvPr/>
        </p:nvSpPr>
        <p:spPr>
          <a:xfrm>
            <a:off x="1043608" y="2996952"/>
            <a:ext cx="7488832" cy="2862322"/>
          </a:xfrm>
          <a:prstGeom prst="rect">
            <a:avLst/>
          </a:prstGeom>
          <a:noFill/>
        </p:spPr>
        <p:txBody>
          <a:bodyPr wrap="square" rtlCol="0">
            <a:spAutoFit/>
          </a:bodyPr>
          <a:lstStyle/>
          <a:p>
            <a:r>
              <a:rPr lang="fr-FR" sz="3600" b="1" dirty="0" smtClean="0"/>
              <a:t>Pour les mises en pratique, les solutions concrètes aux problèmes de terrain… </a:t>
            </a:r>
          </a:p>
          <a:p>
            <a:endParaRPr lang="fr-FR" sz="3600" b="1" dirty="0" smtClean="0"/>
          </a:p>
          <a:p>
            <a:r>
              <a:rPr lang="fr-FR" sz="3600" b="1" dirty="0" smtClean="0"/>
              <a:t>N’oubliez pas les</a:t>
            </a:r>
            <a:endParaRPr lang="fr-FR" sz="3600" b="1" dirty="0"/>
          </a:p>
        </p:txBody>
      </p:sp>
      <p:sp>
        <p:nvSpPr>
          <p:cNvPr id="5" name="Rectangle 4"/>
          <p:cNvSpPr/>
          <p:nvPr/>
        </p:nvSpPr>
        <p:spPr>
          <a:xfrm>
            <a:off x="4427984" y="4941168"/>
            <a:ext cx="3830472" cy="1200329"/>
          </a:xfrm>
          <a:prstGeom prst="rect">
            <a:avLst/>
          </a:prstGeom>
          <a:noFill/>
        </p:spPr>
        <p:txBody>
          <a:bodyPr wrap="none" lIns="91440" tIns="45720" rIns="91440" bIns="45720">
            <a:spAutoFit/>
            <a:scene3d>
              <a:camera prst="orthographicFront"/>
              <a:lightRig rig="soft" dir="tl">
                <a:rot lat="0" lon="0" rev="0"/>
              </a:lightRig>
            </a:scene3d>
            <a:sp3d extrusionH="57150" contourW="25400" prstMaterial="matte">
              <a:bevelT w="63500" prst="slope"/>
              <a:bevelB w="82550" h="63500" prst="hardEdge"/>
              <a:extrusionClr>
                <a:srgbClr val="FF0000"/>
              </a:extrusionClr>
              <a:contourClr>
                <a:schemeClr val="accent2">
                  <a:tint val="20000"/>
                </a:schemeClr>
              </a:contourClr>
            </a:sp3d>
          </a:bodyPr>
          <a:lstStyle/>
          <a:p>
            <a:pPr algn="ctr"/>
            <a:r>
              <a:rPr lang="fr-FR" sz="7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ANNEXES</a:t>
            </a:r>
            <a:endParaRPr lang="fr-FR" sz="72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3" y="2204864"/>
            <a:ext cx="8135560" cy="2246769"/>
          </a:xfrm>
          <a:prstGeom prst="rect">
            <a:avLst/>
          </a:prstGeom>
          <a:noFill/>
        </p:spPr>
        <p:txBody>
          <a:bodyPr wrap="none" lIns="91440" tIns="45720" rIns="91440" bIns="45720">
            <a:spAutoFit/>
            <a:scene3d>
              <a:camera prst="orthographicFront"/>
              <a:lightRig rig="soft" dir="tl">
                <a:rot lat="0" lon="0" rev="0"/>
              </a:lightRig>
            </a:scene3d>
            <a:sp3d extrusionH="57150" contourW="25400" prstMaterial="matte">
              <a:bevelT w="63500" prst="slope"/>
              <a:bevelB w="82550" h="63500" prst="hardEdge"/>
              <a:extrusionClr>
                <a:srgbClr val="FF0000"/>
              </a:extrusionClr>
              <a:contourClr>
                <a:schemeClr val="accent2">
                  <a:tint val="20000"/>
                </a:schemeClr>
              </a:contourClr>
            </a:sp3d>
          </a:bodyPr>
          <a:lstStyle/>
          <a:p>
            <a:pPr algn="ctr"/>
            <a:r>
              <a:rPr lang="fr-FR" sz="140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NIVEAU 2</a:t>
            </a:r>
            <a:endParaRPr lang="fr-FR" sz="140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sp>
        <p:nvSpPr>
          <p:cNvPr id="5" name="Rectangle 4"/>
          <p:cNvSpPr/>
          <p:nvPr/>
        </p:nvSpPr>
        <p:spPr>
          <a:xfrm>
            <a:off x="1763688" y="836712"/>
            <a:ext cx="5955477" cy="707886"/>
          </a:xfrm>
          <a:prstGeom prst="rect">
            <a:avLst/>
          </a:prstGeom>
          <a:noFill/>
        </p:spPr>
        <p:txBody>
          <a:bodyPr wrap="none" lIns="91440" tIns="45720" rIns="91440" bIns="45720">
            <a:spAutoFit/>
            <a:scene3d>
              <a:camera prst="orthographicFront"/>
              <a:lightRig rig="soft" dir="tl">
                <a:rot lat="0" lon="0" rev="0"/>
              </a:lightRig>
            </a:scene3d>
            <a:sp3d extrusionH="57150" contourW="25400" prstMaterial="matte">
              <a:bevelT w="63500" prst="slope"/>
              <a:bevelB w="82550" h="63500" prst="hardEdge"/>
              <a:extrusionClr>
                <a:srgbClr val="FF0000"/>
              </a:extrusionClr>
              <a:contourClr>
                <a:schemeClr val="accent2">
                  <a:tint val="20000"/>
                </a:schemeClr>
              </a:contourClr>
            </a:sp3d>
          </a:bodyPr>
          <a:lstStyle/>
          <a:p>
            <a:pPr algn="ctr"/>
            <a:r>
              <a:rPr lang="fr-FR" sz="4000" b="1" i="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Course d’Orientation</a:t>
            </a:r>
            <a:endParaRPr lang="fr-FR" sz="40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908720"/>
            <a:ext cx="8229600" cy="4680520"/>
          </a:xfrm>
          <a:effectLst>
            <a:outerShdw blurRad="50800" dist="38100" dir="18900000" algn="bl" rotWithShape="0">
              <a:prstClr val="black">
                <a:alpha val="40000"/>
              </a:prstClr>
            </a:outerShdw>
          </a:effectLst>
        </p:spPr>
        <p:txBody>
          <a:bodyPr>
            <a:normAutofit fontScale="90000"/>
          </a:bodyPr>
          <a:lstStyle/>
          <a:p>
            <a:pPr algn="ctr"/>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b="1" i="1" u="sng" dirty="0" smtClean="0">
                <a:solidFill>
                  <a:schemeClr val="accent6">
                    <a:lumMod val="50000"/>
                  </a:schemeClr>
                </a:solidFill>
                <a:latin typeface="Comic Sans MS" pitchFamily="66" charset="0"/>
              </a:rPr>
              <a:t/>
            </a:r>
            <a:br>
              <a:rPr lang="fr-FR" b="1" i="1" u="sng" dirty="0" smtClean="0">
                <a:solidFill>
                  <a:schemeClr val="accent6">
                    <a:lumMod val="50000"/>
                  </a:schemeClr>
                </a:solidFill>
                <a:latin typeface="Comic Sans MS" pitchFamily="66" charset="0"/>
              </a:rPr>
            </a:br>
            <a:r>
              <a:rPr lang="fr-FR" sz="2700" b="1" i="1" u="sng" dirty="0" smtClean="0">
                <a:solidFill>
                  <a:schemeClr val="accent6">
                    <a:lumMod val="50000"/>
                  </a:schemeClr>
                </a:solidFill>
                <a:latin typeface="Comic Sans MS" pitchFamily="66" charset="0"/>
              </a:rPr>
              <a:t/>
            </a:r>
            <a:br>
              <a:rPr lang="fr-FR" sz="2700" b="1" i="1" u="sng" dirty="0" smtClean="0">
                <a:solidFill>
                  <a:schemeClr val="accent6">
                    <a:lumMod val="50000"/>
                  </a:schemeClr>
                </a:solidFill>
                <a:latin typeface="Comic Sans MS" pitchFamily="66" charset="0"/>
              </a:rPr>
            </a:br>
            <a:r>
              <a:rPr lang="fr-FR" sz="6600" dirty="0" smtClean="0"/>
              <a:t> </a:t>
            </a:r>
            <a:r>
              <a:rPr lang="fr-FR" sz="6700" b="1" i="1" u="sng" dirty="0" smtClean="0">
                <a:solidFill>
                  <a:schemeClr val="accent6">
                    <a:lumMod val="50000"/>
                  </a:schemeClr>
                </a:solidFill>
                <a:latin typeface="Comic Sans MS" pitchFamily="66" charset="0"/>
              </a:rPr>
              <a:t>Propositions </a:t>
            </a:r>
            <a:br>
              <a:rPr lang="fr-FR" sz="6700" b="1" i="1" u="sng" dirty="0" smtClean="0">
                <a:solidFill>
                  <a:schemeClr val="accent6">
                    <a:lumMod val="50000"/>
                  </a:schemeClr>
                </a:solidFill>
                <a:latin typeface="Comic Sans MS" pitchFamily="66" charset="0"/>
              </a:rPr>
            </a:br>
            <a:r>
              <a:rPr lang="fr-FR" sz="6700" b="1" i="1" u="sng" dirty="0" smtClean="0">
                <a:solidFill>
                  <a:schemeClr val="accent6">
                    <a:lumMod val="50000"/>
                  </a:schemeClr>
                </a:solidFill>
                <a:latin typeface="Comic Sans MS" pitchFamily="66" charset="0"/>
              </a:rPr>
              <a:t>pour un NIVEAU 2</a:t>
            </a:r>
            <a:r>
              <a:rPr lang="fr-FR" sz="9600" b="1" i="1" u="sng" dirty="0" smtClean="0">
                <a:solidFill>
                  <a:schemeClr val="accent6">
                    <a:lumMod val="50000"/>
                  </a:schemeClr>
                </a:solidFill>
                <a:latin typeface="Comic Sans MS" pitchFamily="66" charset="0"/>
              </a:rPr>
              <a:t/>
            </a:r>
            <a:br>
              <a:rPr lang="fr-FR" sz="9600" b="1" i="1" u="sng" dirty="0" smtClean="0">
                <a:solidFill>
                  <a:schemeClr val="accent6">
                    <a:lumMod val="50000"/>
                  </a:schemeClr>
                </a:solidFill>
                <a:latin typeface="Comic Sans MS" pitchFamily="66" charset="0"/>
              </a:rPr>
            </a:br>
            <a:r>
              <a:rPr lang="fr-FR" sz="9600" b="1" i="1" u="sng" dirty="0" smtClean="0">
                <a:solidFill>
                  <a:schemeClr val="accent6">
                    <a:lumMod val="50000"/>
                  </a:schemeClr>
                </a:solidFill>
                <a:latin typeface="Comic Sans MS" pitchFamily="66" charset="0"/>
              </a:rPr>
              <a:t/>
            </a:r>
            <a:br>
              <a:rPr lang="fr-FR" sz="9600" b="1" i="1" u="sng" dirty="0" smtClean="0">
                <a:solidFill>
                  <a:schemeClr val="accent6">
                    <a:lumMod val="50000"/>
                  </a:schemeClr>
                </a:solidFill>
                <a:latin typeface="Comic Sans MS" pitchFamily="66" charset="0"/>
              </a:rPr>
            </a:br>
            <a:r>
              <a:rPr lang="fr-FR" sz="3600" b="1" i="1" dirty="0" smtClean="0">
                <a:solidFill>
                  <a:schemeClr val="accent6">
                    <a:lumMod val="50000"/>
                  </a:schemeClr>
                </a:solidFill>
                <a:latin typeface="Comic Sans MS" pitchFamily="66" charset="0"/>
              </a:rPr>
              <a:t>(comment construire </a:t>
            </a:r>
            <a:r>
              <a:rPr lang="fr-FR" sz="3600" b="1" i="1" smtClean="0">
                <a:solidFill>
                  <a:schemeClr val="accent6">
                    <a:lumMod val="50000"/>
                  </a:schemeClr>
                </a:solidFill>
                <a:latin typeface="Comic Sans MS" pitchFamily="66" charset="0"/>
              </a:rPr>
              <a:t>lA </a:t>
            </a:r>
            <a:r>
              <a:rPr lang="fr-FR" sz="3600" b="1" i="1" dirty="0" smtClean="0">
                <a:solidFill>
                  <a:schemeClr val="accent6">
                    <a:lumMod val="50000"/>
                  </a:schemeClr>
                </a:solidFill>
                <a:latin typeface="Comic Sans MS" pitchFamily="66" charset="0"/>
              </a:rPr>
              <a:t>compétence nv2) </a:t>
            </a:r>
            <a:endParaRPr lang="fr-FR" sz="3600" b="1" dirty="0">
              <a:solidFill>
                <a:schemeClr val="accent6">
                  <a:lumMod val="50000"/>
                </a:schemeClr>
              </a:solidFill>
              <a:latin typeface="Forte" pitchFamily="66" charset="0"/>
            </a:endParaRPr>
          </a:p>
        </p:txBody>
      </p:sp>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67544" y="1745432"/>
            <a:ext cx="8229600" cy="5112568"/>
          </a:xfrm>
          <a:effectLst>
            <a:outerShdw blurRad="50800" dist="38100" dir="18900000" algn="bl" rotWithShape="0">
              <a:prstClr val="black">
                <a:alpha val="40000"/>
              </a:prstClr>
            </a:outerShdw>
          </a:effectLst>
        </p:spPr>
        <p:txBody>
          <a:bodyPr>
            <a:normAutofit fontScale="90000"/>
          </a:bodyPr>
          <a:lstStyle/>
          <a:p>
            <a:pPr algn="ctr"/>
            <a:r>
              <a:rPr lang="fr-FR" sz="6000" dirty="0" smtClean="0">
                <a:solidFill>
                  <a:srgbClr val="002060"/>
                </a:solidFill>
                <a:latin typeface="Forte" pitchFamily="66" charset="0"/>
              </a:rPr>
              <a:t>Concrètement, que doit savoir faire un ELEVE COMPETENT en fin de cycle 2?</a:t>
            </a:r>
            <a:r>
              <a:rPr lang="fr-FR" sz="3600" dirty="0" smtClean="0">
                <a:solidFill>
                  <a:srgbClr val="002060"/>
                </a:solidFill>
              </a:rPr>
              <a:t/>
            </a:r>
            <a:br>
              <a:rPr lang="fr-FR" sz="3600" dirty="0" smtClean="0">
                <a:solidFill>
                  <a:srgbClr val="002060"/>
                </a:solidFill>
              </a:rPr>
            </a:br>
            <a:r>
              <a:rPr lang="fr-FR" sz="3600" dirty="0" smtClean="0">
                <a:solidFill>
                  <a:srgbClr val="002060"/>
                </a:solidFill>
              </a:rPr>
              <a:t/>
            </a:r>
            <a:br>
              <a:rPr lang="fr-FR" sz="3600" dirty="0" smtClean="0">
                <a:solidFill>
                  <a:srgbClr val="002060"/>
                </a:solidFill>
              </a:rPr>
            </a:br>
            <a:r>
              <a:rPr lang="fr-FR" sz="3600" dirty="0" smtClean="0">
                <a:solidFill>
                  <a:srgbClr val="002060"/>
                </a:solidFill>
              </a:rPr>
              <a:t>-&gt; enjeux: clarifier nos objectifs de cycle</a:t>
            </a:r>
            <a:r>
              <a:rPr lang="fr-FR" sz="7200" dirty="0" smtClean="0">
                <a:solidFill>
                  <a:srgbClr val="002060"/>
                </a:solidFill>
                <a:latin typeface="Forte" pitchFamily="66" charset="0"/>
              </a:rPr>
              <a:t/>
            </a:r>
            <a:br>
              <a:rPr lang="fr-FR" sz="7200" dirty="0" smtClean="0">
                <a:solidFill>
                  <a:srgbClr val="002060"/>
                </a:solidFill>
                <a:latin typeface="Forte" pitchFamily="66" charset="0"/>
              </a:rPr>
            </a:br>
            <a:endParaRPr lang="fr-FR" sz="7200" b="1" dirty="0">
              <a:solidFill>
                <a:srgbClr val="002060"/>
              </a:solidFill>
              <a:latin typeface="Forte" pitchFamily="66" charset="0"/>
            </a:endParaRPr>
          </a:p>
        </p:txBody>
      </p:sp>
      <p:pic>
        <p:nvPicPr>
          <p:cNvPr id="5" name="Picture 1" descr="C:\Users\sev\AppData\Local\Microsoft\Windows\Temporary Internet Files\Content.IE5\1CBJI68B\MM900288870[1].gif"/>
          <p:cNvPicPr>
            <a:picLocks noChangeAspect="1" noChangeArrowheads="1" noCrop="1"/>
          </p:cNvPicPr>
          <p:nvPr/>
        </p:nvPicPr>
        <p:blipFill>
          <a:blip r:embed="rId3" cstate="print"/>
          <a:srcRect/>
          <a:stretch>
            <a:fillRect/>
          </a:stretch>
        </p:blipFill>
        <p:spPr bwMode="auto">
          <a:xfrm>
            <a:off x="395536" y="332656"/>
            <a:ext cx="1029642" cy="1346455"/>
          </a:xfrm>
          <a:prstGeom prst="rect">
            <a:avLst/>
          </a:prstGeom>
          <a:noFill/>
        </p:spPr>
      </p:pic>
      <p:pic>
        <p:nvPicPr>
          <p:cNvPr id="6" name="Picture 1" descr="C:\Users\sev\AppData\Local\Microsoft\Windows\Temporary Internet Files\Content.IE5\1CBJI68B\MM900288870[1].gif"/>
          <p:cNvPicPr>
            <a:picLocks noChangeAspect="1" noChangeArrowheads="1" noCrop="1"/>
          </p:cNvPicPr>
          <p:nvPr/>
        </p:nvPicPr>
        <p:blipFill>
          <a:blip r:embed="rId3" cstate="print"/>
          <a:srcRect/>
          <a:stretch>
            <a:fillRect/>
          </a:stretch>
        </p:blipFill>
        <p:spPr bwMode="auto">
          <a:xfrm>
            <a:off x="7668344" y="188640"/>
            <a:ext cx="1029642" cy="1346455"/>
          </a:xfrm>
          <a:prstGeom prst="rect">
            <a:avLst/>
          </a:prstGeom>
          <a:noFill/>
        </p:spPr>
      </p:pic>
    </p:spTree>
  </p:cSld>
  <p:clrMapOvr>
    <a:masterClrMapping/>
  </p:clrMapOvr>
  <p:transition>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_rels/theme5.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Papier">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i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Promenade">
  <a:themeElements>
    <a:clrScheme name="Promenad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Promenade">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Promenade">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5.xml><?xml version="1.0" encoding="utf-8"?>
<a:theme xmlns:a="http://schemas.openxmlformats.org/drawingml/2006/main" name="Métro">
  <a:themeElements>
    <a:clrScheme name="Mé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é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é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3831</TotalTime>
  <Words>5213</Words>
  <Application>Microsoft Office PowerPoint</Application>
  <PresentationFormat>Affichage à l'écran (4:3)</PresentationFormat>
  <Paragraphs>745</Paragraphs>
  <Slides>68</Slides>
  <Notes>34</Notes>
  <HiddenSlides>0</HiddenSlides>
  <MMClips>0</MMClips>
  <ScaleCrop>false</ScaleCrop>
  <HeadingPairs>
    <vt:vector size="4" baseType="variant">
      <vt:variant>
        <vt:lpstr>Thème</vt:lpstr>
      </vt:variant>
      <vt:variant>
        <vt:i4>6</vt:i4>
      </vt:variant>
      <vt:variant>
        <vt:lpstr>Titres des diapositives</vt:lpstr>
      </vt:variant>
      <vt:variant>
        <vt:i4>68</vt:i4>
      </vt:variant>
    </vt:vector>
  </HeadingPairs>
  <TitlesOfParts>
    <vt:vector size="74" baseType="lpstr">
      <vt:lpstr>Papier</vt:lpstr>
      <vt:lpstr>Promenade</vt:lpstr>
      <vt:lpstr>Thème Office</vt:lpstr>
      <vt:lpstr>Oriel</vt:lpstr>
      <vt:lpstr>Métro</vt:lpstr>
      <vt:lpstr>1_Thème Office</vt:lpstr>
      <vt:lpstr>Enseigner la Course d’Orientation  Au collège</vt:lpstr>
      <vt:lpstr>Contenu du stage</vt:lpstr>
      <vt:lpstr>Ma démarche</vt:lpstr>
      <vt:lpstr>Mais aussi…</vt:lpstr>
      <vt:lpstr>Diapositive 5</vt:lpstr>
      <vt:lpstr>Diapositive 6</vt:lpstr>
      <vt:lpstr>Diapositive 7</vt:lpstr>
      <vt:lpstr>     Propositions  pour un NIVEAU 2  (comment construire lA compétence nv2) </vt:lpstr>
      <vt:lpstr>Concrètement, que doit savoir faire un ELEVE COMPETENT en fin de cycle 2?  -&gt; enjeux: clarifier nos objectifs de cycle </vt:lpstr>
      <vt:lpstr>A la fin du cycle nv2, le CTT (coureur tout-terrain)</vt:lpstr>
      <vt:lpstr>Diapositive 11</vt:lpstr>
      <vt:lpstr>Comment construire son CYCLE nv2?  Comment ne pas avoir l’impression de toujours proposer la même chose du début à la fin? Par quel « bout » attaquer?  -&gt; enjeux: construire progressivement la compétence de l’élève; proposer une évolution, stimulante pour l’élève…</vt:lpstr>
      <vt:lpstr>Diapositive 13</vt:lpstr>
      <vt:lpstr>Diapositive 14</vt:lpstr>
      <vt:lpstr>Diapositive 15</vt:lpstr>
      <vt:lpstr>Diapositive 16</vt:lpstr>
      <vt:lpstr>Diapositive 17</vt:lpstr>
      <vt:lpstr>Les CE prioritaires</vt:lpstr>
      <vt:lpstr>Diapositive 19</vt:lpstr>
      <vt:lpstr>Diapositive 20</vt:lpstr>
      <vt:lpstr>Diapositive 21</vt:lpstr>
      <vt:lpstr>Diapositive 22</vt:lpstr>
      <vt:lpstr>Les CE prioritaires</vt:lpstr>
      <vt:lpstr>SA: Parcours en AILE DE PAPILLON ou en CIRCUIT</vt:lpstr>
      <vt:lpstr>SA: Carte à THEME « VEGETATION »</vt:lpstr>
      <vt:lpstr>SA: SUIVI d’ITINERAIRE végétation</vt:lpstr>
      <vt:lpstr>Diapositive 27</vt:lpstr>
      <vt:lpstr>SA: Les RECORDS.</vt:lpstr>
      <vt:lpstr>Diapositive 29</vt:lpstr>
      <vt:lpstr>Diapositive 30</vt:lpstr>
      <vt:lpstr>Diapositive 31</vt:lpstr>
      <vt:lpstr>Diapositive 32</vt:lpstr>
      <vt:lpstr>Diapositive 33</vt:lpstr>
      <vt:lpstr>Les CE prioritaires</vt:lpstr>
      <vt:lpstr>Diapositive 35</vt:lpstr>
      <vt:lpstr>SA: Parcours en CIRCUIT.</vt:lpstr>
      <vt:lpstr>SA: Jeu des ERREURS.</vt:lpstr>
      <vt:lpstr>Diapositive 38</vt:lpstr>
      <vt:lpstr>SA: Le GPS tout-terrain.</vt:lpstr>
      <vt:lpstr>Diapositive 40</vt:lpstr>
      <vt:lpstr>SA: ITINERAIRE - RELIEF</vt:lpstr>
      <vt:lpstr>SA: Carte à THEME « RELIEF »</vt:lpstr>
      <vt:lpstr>Intérêt de ces cartes « relief »</vt:lpstr>
      <vt:lpstr>SA: SUIVI d’ITINERAIRE relief</vt:lpstr>
      <vt:lpstr>SA: Course au SCORE par EQUIPE</vt:lpstr>
      <vt:lpstr>SA: La CIBLE REDUCTION KILO</vt:lpstr>
      <vt:lpstr>Diapositive 47</vt:lpstr>
      <vt:lpstr>Exploitations possibles:</vt:lpstr>
      <vt:lpstr>Exploitations possibles:</vt:lpstr>
      <vt:lpstr>Exploitations possibles:</vt:lpstr>
      <vt:lpstr>     EVALUATION   Propositions pour un  niveau 2 (hors DNB)    </vt:lpstr>
      <vt:lpstr>Diapositive 52</vt:lpstr>
      <vt:lpstr>Diapositive 53</vt:lpstr>
      <vt:lpstr>     EVALUATION   Propositions pour un  niveau 2 DNB    </vt:lpstr>
      <vt:lpstr>Diapositive 55</vt:lpstr>
      <vt:lpstr>Diapositive 56</vt:lpstr>
      <vt:lpstr>=&gt; Adaptation possible   (qui respecte les impératifs officiels (protocole, répartition des points )</vt:lpstr>
      <vt:lpstr>Principes d’élaboration de l’épreuve:</vt:lpstr>
      <vt:lpstr>Grille d’évaluation au dos du carton de contrôle (-&gt; permet une note « EN DIRECT », il suffit de cocher la bonne case pour chacun des 2 parcours). </vt:lpstr>
      <vt:lpstr>Diapositive 60</vt:lpstr>
      <vt:lpstr>Et les situations de vitesse?</vt:lpstr>
      <vt:lpstr>Situation de vitesse:  compétition, opposition directe.</vt:lpstr>
      <vt:lpstr>Diapositive 63</vt:lpstr>
      <vt:lpstr>Situation de vitesse:  OPPOSITION « INDIRECTE ».</vt:lpstr>
      <vt:lpstr>Diapositive 65</vt:lpstr>
      <vt:lpstr>Situation de vitesse:  COMPETITION « par rapport a SOI ».</vt:lpstr>
      <vt:lpstr>Diapositive 67</vt:lpstr>
      <vt:lpstr>Diapositive 68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Oral1 Course d’Orientation</dc:title>
  <dc:creator>nico</dc:creator>
  <cp:lastModifiedBy>sev</cp:lastModifiedBy>
  <cp:revision>409</cp:revision>
  <dcterms:created xsi:type="dcterms:W3CDTF">2012-02-19T08:55:02Z</dcterms:created>
  <dcterms:modified xsi:type="dcterms:W3CDTF">2015-03-23T21:50:32Z</dcterms:modified>
</cp:coreProperties>
</file>