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  <p:sldMasterId id="2147483852" r:id="rId2"/>
  </p:sldMasterIdLst>
  <p:sldIdLst>
    <p:sldId id="256" r:id="rId3"/>
    <p:sldId id="258" r:id="rId4"/>
    <p:sldId id="262" r:id="rId5"/>
    <p:sldId id="260" r:id="rId6"/>
    <p:sldId id="263" r:id="rId7"/>
    <p:sldId id="265" r:id="rId8"/>
    <p:sldId id="264" r:id="rId9"/>
    <p:sldId id="266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160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4">
            <a:extLst>
              <a:ext uri="{FF2B5EF4-FFF2-40B4-BE49-F238E27FC236}">
                <a16:creationId xmlns:a16="http://schemas.microsoft.com/office/drawing/2014/main" id="{72787224-4BD8-407D-A7DC-B3A6FDE68AF1}"/>
              </a:ext>
            </a:extLst>
          </p:cNvPr>
          <p:cNvCxnSpPr/>
          <p:nvPr/>
        </p:nvCxnSpPr>
        <p:spPr>
          <a:xfrm>
            <a:off x="2395538" y="3529013"/>
            <a:ext cx="56197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/>
          <a:lstStyle>
            <a:lvl1pPr algn="l"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5D215B8-EABA-4229-B953-CA80A57A2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02810-6178-4058-80F1-3E37811FCD61}" type="datetimeFigureOut">
              <a:rPr lang="en-US"/>
              <a:pPr>
                <a:defRPr/>
              </a:pPr>
              <a:t>10/10/2023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75AE989-2709-4EA3-A21A-947A4109B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95538" y="328613"/>
            <a:ext cx="3087687" cy="309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49B5F8E-7ABE-46E1-B324-4EE55D9EB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35100" y="798513"/>
            <a:ext cx="801688" cy="5048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87E55-10A5-4990-AA47-D39CD2DCE212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276061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2">
            <a:extLst>
              <a:ext uri="{FF2B5EF4-FFF2-40B4-BE49-F238E27FC236}">
                <a16:creationId xmlns:a16="http://schemas.microsoft.com/office/drawing/2014/main" id="{860A9E8C-6790-4BA8-820D-91B093589EEC}"/>
              </a:ext>
            </a:extLst>
          </p:cNvPr>
          <p:cNvCxnSpPr/>
          <p:nvPr/>
        </p:nvCxnSpPr>
        <p:spPr>
          <a:xfrm>
            <a:off x="1443038" y="1847850"/>
            <a:ext cx="65722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8AC37C5-57BD-4C0C-8409-927AE8343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DB65F-08DD-4ABB-AB25-DC9C785ABCB1}" type="datetimeFigureOut">
              <a:rPr lang="en-US"/>
              <a:pPr>
                <a:defRPr/>
              </a:pPr>
              <a:t>10/10/2023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5766A49-BAE7-4194-9579-DC4DCED49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6E4D979-461C-4265-86C7-7C4403882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3B307-2143-402F-B67E-4AE055DFBA68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304191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4">
            <a:extLst>
              <a:ext uri="{FF2B5EF4-FFF2-40B4-BE49-F238E27FC236}">
                <a16:creationId xmlns:a16="http://schemas.microsoft.com/office/drawing/2014/main" id="{4D6419E6-9B96-42F2-83E4-35638EA84F27}"/>
              </a:ext>
            </a:extLst>
          </p:cNvPr>
          <p:cNvCxnSpPr/>
          <p:nvPr/>
        </p:nvCxnSpPr>
        <p:spPr>
          <a:xfrm>
            <a:off x="6918325" y="798513"/>
            <a:ext cx="0" cy="466090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4F822BC-6E8C-4C72-9AF1-F9B26FE4A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D933B-EB00-44AD-AB3F-2866D998DC95}" type="datetimeFigureOut">
              <a:rPr lang="en-US"/>
              <a:pPr>
                <a:defRPr/>
              </a:pPr>
              <a:t>10/10/2023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E0B3CEA-718C-4618-81F5-1EC10591F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8D94BE5-9E4F-4390-B732-3D5976513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A8983-EAE7-4675-AFFE-325A51BC1149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561447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87F493-9D48-46D7-B5B0-2C9EA69CDB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0654BE6-01B4-481A-85FC-593CD61377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C5C3C3-2703-4107-8F49-336FB81E4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10B5-4E17-43BC-8179-29AA841991EC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CC0E49-A371-45F0-968E-355ECAEB9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493B42-E005-4110-B16C-C870B4733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200-E1F1-4748-9AF3-308E8F503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8637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C90924-9439-4FCE-A89A-1DE2BEA1F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554C42-9D11-443A-A84A-B2CA4E04C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6372FB-586F-40A9-AFAB-7A217A182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10B5-4E17-43BC-8179-29AA841991EC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BC9224-C460-4A10-A1B6-52E7C704A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3ACD6F-C176-47A2-82EB-AA6544E15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200-E1F1-4748-9AF3-308E8F503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1545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52FE3-DC32-40E3-9F77-9F4E7C0A5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2714821-0351-4568-ADFE-25A6D421B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76AE9B-5DD5-4948-B60F-968CA6E65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10B5-4E17-43BC-8179-29AA841991EC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BA852F-A68D-4ED9-9D49-6685F9441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25FF9F-1278-49FC-876A-0E9841944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200-E1F1-4748-9AF3-308E8F503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7874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977BD3-3AD9-4BF7-953C-4E0938E7A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F8A824-23DA-4DA3-8D78-51FA26C537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DEEF53-34E4-4ADE-AAD0-CD7CA8CFAC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932AB8A-413D-4F58-9D5C-35AA43139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10B5-4E17-43BC-8179-29AA841991EC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C12EB6C-E894-45BC-88DC-355312E63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D0925AD-7F3F-48BF-A703-26F10D664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200-E1F1-4748-9AF3-308E8F503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99655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F2D718-29E6-44CF-9F58-69A4F31FB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EF909CD-EE44-438C-BE7F-5070D317C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8D2475D-E02D-4B1B-8E61-641FCBC59A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7267D6D-2F89-40BA-94C0-C01F828DA9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A1871AA-96B6-4338-A78E-80EE904FC5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1131D24-873E-477B-AEA0-37CA17BE5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10B5-4E17-43BC-8179-29AA841991EC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200CECC-F700-466A-95DE-16D69FC8B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0B22ECA-0500-4C85-B25B-D65D29ACA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200-E1F1-4748-9AF3-308E8F503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8338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EEF440-693F-4006-8DAC-7DA3670C8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8B76690-B498-43D3-A31C-E74741734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10B5-4E17-43BC-8179-29AA841991EC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DBF4A3A-782F-4573-96A3-C127B46AE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327788D-BB6B-44AC-884D-6324975C1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200-E1F1-4748-9AF3-308E8F503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60385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CDFDDB7-D98B-4817-B6F9-B38229DF8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10B5-4E17-43BC-8179-29AA841991EC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E6F9E51-ED9C-420C-9A8F-67E4BF7EC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D9609D8-787C-418A-AD71-98968E717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200-E1F1-4748-9AF3-308E8F503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1339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50068D-1BF0-4247-82D9-45C231073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E0C31A-337B-4D19-B182-F5AE0932F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B618242-B80D-49B3-B83C-7D1EE08C53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9079BA3-3A65-4890-9022-3A547A25B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10B5-4E17-43BC-8179-29AA841991EC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292B0B7-FD17-4A56-B75A-9DD96AF84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9439F6D-D6F4-4499-9668-1B8DA4EA3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200-E1F1-4748-9AF3-308E8F503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3303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2">
            <a:extLst>
              <a:ext uri="{FF2B5EF4-FFF2-40B4-BE49-F238E27FC236}">
                <a16:creationId xmlns:a16="http://schemas.microsoft.com/office/drawing/2014/main" id="{33824222-C118-49CE-9568-D19C6543C741}"/>
              </a:ext>
            </a:extLst>
          </p:cNvPr>
          <p:cNvCxnSpPr/>
          <p:nvPr/>
        </p:nvCxnSpPr>
        <p:spPr>
          <a:xfrm>
            <a:off x="1443038" y="1847850"/>
            <a:ext cx="65722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4FCEAD3-6EE8-4EB5-8242-CC92B5F7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0110E-C924-45B0-9ABC-65283BC97BF7}" type="datetimeFigureOut">
              <a:rPr lang="en-US"/>
              <a:pPr>
                <a:defRPr/>
              </a:pPr>
              <a:t>10/10/2023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8F21FD2-8515-440E-B398-EB9E3B882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045B8D7-02E1-4ED3-81CA-6AAC84539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9541C-4CF5-4478-A2FA-E56280B6C3C0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5017332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FF540D-C8B6-42D6-8C50-EB6F44950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167DD1B-746D-4447-B0CA-F82DF87369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5914DED-E1B0-4CE3-99E4-F1BDD6FE09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22F5EE7-0C90-42BF-BE1F-78698DA8A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10B5-4E17-43BC-8179-29AA841991EC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18C023A-15DD-45F7-BE85-7D25C7FC1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E2B2A9A-59D8-4F8E-B727-6888115CC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200-E1F1-4748-9AF3-308E8F503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78198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F8227B-3B95-4620-9A2A-070B1F0D9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1584969-7805-4C4F-8C82-57B1D4BE00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1E0267-E10E-4D49-9320-C4BBCEEB3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10B5-4E17-43BC-8179-29AA841991EC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3913BB-8F7A-4FA5-83B8-6FD542BA3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23AC55-9960-4BCE-82B2-DAD37E22A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200-E1F1-4748-9AF3-308E8F503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6773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4C24B3A-FF61-467A-B795-92A437E42E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7D5430F-AD3C-45CF-AA0A-446AF0D385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7C4600-7A8A-4398-9CBF-7604368EF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10B5-4E17-43BC-8179-29AA841991EC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9A9491-A1CC-4E77-AC15-AE6C68BD7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DFB503-EDFD-4878-A2F6-8467BB992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200-E1F1-4748-9AF3-308E8F503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133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4">
            <a:extLst>
              <a:ext uri="{FF2B5EF4-FFF2-40B4-BE49-F238E27FC236}">
                <a16:creationId xmlns:a16="http://schemas.microsoft.com/office/drawing/2014/main" id="{82C3CB10-8B4C-4303-BE99-A07B21F30B99}"/>
              </a:ext>
            </a:extLst>
          </p:cNvPr>
          <p:cNvCxnSpPr/>
          <p:nvPr/>
        </p:nvCxnSpPr>
        <p:spPr>
          <a:xfrm>
            <a:off x="1443038" y="3805238"/>
            <a:ext cx="561816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73C5704-519B-4D78-AF0A-EFA3CB7A7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92726-6F8E-49A6-9339-1DD05E74E2B1}" type="datetimeFigureOut">
              <a:rPr lang="en-US"/>
              <a:pPr>
                <a:defRPr/>
              </a:pPr>
              <a:t>10/10/2023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FFE58F-9B76-4724-A3BB-B0D863F4B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FADCDC-BEFB-4E8C-BD17-BBCB509D7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E165C-6BF8-4A63-83D6-743ADE7F26E7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745376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32">
            <a:extLst>
              <a:ext uri="{FF2B5EF4-FFF2-40B4-BE49-F238E27FC236}">
                <a16:creationId xmlns:a16="http://schemas.microsoft.com/office/drawing/2014/main" id="{C4823284-BC60-4665-9785-B109C1C3C5BB}"/>
              </a:ext>
            </a:extLst>
          </p:cNvPr>
          <p:cNvCxnSpPr/>
          <p:nvPr/>
        </p:nvCxnSpPr>
        <p:spPr>
          <a:xfrm>
            <a:off x="1443038" y="1847850"/>
            <a:ext cx="65722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A9915D15-1540-4727-927D-4837657C1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4186E-3C37-43BC-9462-4F1849CC873D}" type="datetimeFigureOut">
              <a:rPr lang="en-US"/>
              <a:pPr>
                <a:defRPr/>
              </a:pPr>
              <a:t>10/10/2023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0B82B9DD-F1CE-4E1F-A890-AA4B39BCF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39DFB286-E62E-499F-9B2B-BAD251666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E772F-C6E7-469F-8D2B-75A7AD32B8BB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97229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35">
            <a:extLst>
              <a:ext uri="{FF2B5EF4-FFF2-40B4-BE49-F238E27FC236}">
                <a16:creationId xmlns:a16="http://schemas.microsoft.com/office/drawing/2014/main" id="{72C52C2C-DAE3-47BC-88BA-94DBCF622086}"/>
              </a:ext>
            </a:extLst>
          </p:cNvPr>
          <p:cNvCxnSpPr/>
          <p:nvPr/>
        </p:nvCxnSpPr>
        <p:spPr>
          <a:xfrm>
            <a:off x="1443038" y="1847850"/>
            <a:ext cx="65722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76A298A3-6B7E-460C-BA23-87D540EDE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762CE-408C-4740-82D1-C7BD88AFFC7A}" type="datetimeFigureOut">
              <a:rPr lang="en-US"/>
              <a:pPr>
                <a:defRPr/>
              </a:pPr>
              <a:t>10/10/2023</a:t>
            </a:fld>
            <a:endParaRPr 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DAD659EA-7A04-4806-BBB6-3F04DA270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27168635-1B5D-4EA6-9F5D-DC51B02E7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B3282-6338-4DF5-AC9E-FFF8E7E759D1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350061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31">
            <a:extLst>
              <a:ext uri="{FF2B5EF4-FFF2-40B4-BE49-F238E27FC236}">
                <a16:creationId xmlns:a16="http://schemas.microsoft.com/office/drawing/2014/main" id="{E92118C6-2BAD-4949-91B7-DD05737FD47F}"/>
              </a:ext>
            </a:extLst>
          </p:cNvPr>
          <p:cNvCxnSpPr/>
          <p:nvPr/>
        </p:nvCxnSpPr>
        <p:spPr>
          <a:xfrm>
            <a:off x="1443038" y="1847850"/>
            <a:ext cx="65722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D22FA964-5936-42AF-9DBD-67EE726CD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AE9FF-689F-4856-B5E9-08F1E8694CF4}" type="datetimeFigureOut">
              <a:rPr lang="en-US"/>
              <a:pPr>
                <a:defRPr/>
              </a:pPr>
              <a:t>10/10/2023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ABAB7FD9-80D4-413A-8FA2-47920986E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425D7E7C-4145-4C48-A9B8-A22762891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A07C3-43FD-42F0-901F-C943F66306E5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227141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3443EE1-2EC1-4B55-9171-6481402A3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D7F4E-955F-4D5E-A660-3A6B9026A394}" type="datetimeFigureOut">
              <a:rPr lang="en-US"/>
              <a:pPr>
                <a:defRPr/>
              </a:pPr>
              <a:t>10/10/2023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5D4FC0F-C211-4DDD-AE08-99D1D3232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9E3A6F4-FA66-4207-A95E-157E1F587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684F4-B9BB-43CE-A96A-A3414B85642B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517059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6">
            <a:extLst>
              <a:ext uri="{FF2B5EF4-FFF2-40B4-BE49-F238E27FC236}">
                <a16:creationId xmlns:a16="http://schemas.microsoft.com/office/drawing/2014/main" id="{6C542486-7252-44A0-88EE-1EE93B446350}"/>
              </a:ext>
            </a:extLst>
          </p:cNvPr>
          <p:cNvCxnSpPr/>
          <p:nvPr/>
        </p:nvCxnSpPr>
        <p:spPr>
          <a:xfrm>
            <a:off x="1441450" y="3205163"/>
            <a:ext cx="242411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/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2BF3C86-1878-4A7A-B97B-0B5B64F4E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54217-3F28-4527-ACD2-BD8A62FB1670}" type="datetimeFigureOut">
              <a:rPr lang="en-US"/>
              <a:pPr>
                <a:defRPr/>
              </a:pPr>
              <a:t>10/10/2023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3EB675FC-D65E-4D5B-AFCF-1733F4F00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A009D2DD-03CA-40E3-9FFC-8413352D9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4AA3F-412E-446D-BC50-3895CFE36637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586401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2">
            <a:extLst>
              <a:ext uri="{FF2B5EF4-FFF2-40B4-BE49-F238E27FC236}">
                <a16:creationId xmlns:a16="http://schemas.microsoft.com/office/drawing/2014/main" id="{77553AB2-0016-4427-B78F-56D2ECF75381}"/>
              </a:ext>
            </a:extLst>
          </p:cNvPr>
          <p:cNvGrpSpPr>
            <a:grpSpLocks/>
          </p:cNvGrpSpPr>
          <p:nvPr/>
        </p:nvGrpSpPr>
        <p:grpSpPr bwMode="auto">
          <a:xfrm>
            <a:off x="4995863" y="482600"/>
            <a:ext cx="3511550" cy="5148263"/>
            <a:chOff x="6852919" y="583365"/>
            <a:chExt cx="4681849" cy="5181928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00AC4E9-2C2C-4399-943C-FDEBC4E4CB64}"/>
                </a:ext>
              </a:extLst>
            </p:cNvPr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778561E-7E36-4734-848D-8B1DC25FE341}"/>
                </a:ext>
              </a:extLst>
            </p:cNvPr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cxnSp>
        <p:nvCxnSpPr>
          <p:cNvPr id="8" name="Straight Connector 30">
            <a:extLst>
              <a:ext uri="{FF2B5EF4-FFF2-40B4-BE49-F238E27FC236}">
                <a16:creationId xmlns:a16="http://schemas.microsoft.com/office/drawing/2014/main" id="{F6671518-42DD-4E24-BB94-29CF11168FD9}"/>
              </a:ext>
            </a:extLst>
          </p:cNvPr>
          <p:cNvCxnSpPr/>
          <p:nvPr/>
        </p:nvCxnSpPr>
        <p:spPr>
          <a:xfrm>
            <a:off x="1441450" y="3143250"/>
            <a:ext cx="324167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rtlCol="0">
            <a:normAutofit/>
          </a:bodyPr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34623E13-B11F-4215-B4D2-366CE1183B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36688" y="5470525"/>
            <a:ext cx="3252787" cy="319088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424B32EA-ACD0-4F4B-845C-EC1F84ECBC0F}" type="datetimeFigureOut">
              <a:rPr lang="en-US"/>
              <a:pPr>
                <a:defRPr/>
              </a:pPr>
              <a:t>10/10/2023</a:t>
            </a:fld>
            <a:endParaRPr lang="en-US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9CD7A302-B366-4E50-B9DD-AD0EC7FA1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38275" y="319088"/>
            <a:ext cx="32512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493D01FC-316E-4C54-88E8-B95DBB7B9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3B039-F012-4A7E-8A30-48EB6E508DB0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702952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C35255C-1D5B-4CDF-BFFC-024428551507}"/>
              </a:ext>
            </a:extLst>
          </p:cNvPr>
          <p:cNvSpPr/>
          <p:nvPr/>
        </p:nvSpPr>
        <p:spPr>
          <a:xfrm>
            <a:off x="0" y="2016125"/>
            <a:ext cx="9144000" cy="4079875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27" name="Picture 11">
            <a:extLst>
              <a:ext uri="{FF2B5EF4-FFF2-40B4-BE49-F238E27FC236}">
                <a16:creationId xmlns:a16="http://schemas.microsoft.com/office/drawing/2014/main" id="{87AE692C-7BA9-41C4-A2BE-F72DF356DD0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>
            <a:fillRect/>
          </a:stretch>
        </p:blipFill>
        <p:spPr bwMode="auto">
          <a:xfrm>
            <a:off x="0" y="6096000"/>
            <a:ext cx="91440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1ECF0B4-95EE-43F1-B24B-5AB6DB135BD9}"/>
              </a:ext>
            </a:extLst>
          </p:cNvPr>
          <p:cNvCxnSpPr/>
          <p:nvPr/>
        </p:nvCxnSpPr>
        <p:spPr>
          <a:xfrm>
            <a:off x="0" y="6100763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ECD920-C27B-46D2-A6C3-435EBB292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038" y="804863"/>
            <a:ext cx="6572250" cy="10493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30" name="Text Placeholder 2">
            <a:extLst>
              <a:ext uri="{FF2B5EF4-FFF2-40B4-BE49-F238E27FC236}">
                <a16:creationId xmlns:a16="http://schemas.microsoft.com/office/drawing/2014/main" id="{5F4B5E9F-A17B-40FF-8F58-C230F95D46D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443038" y="2016125"/>
            <a:ext cx="6572250" cy="344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0D66C0-7F30-4398-88C9-8E1E08210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46738" y="330200"/>
            <a:ext cx="2368550" cy="309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6D0A20-4AA4-42B2-A13F-8C9E36DD273E}" type="datetimeFigureOut">
              <a:rPr lang="en-US"/>
              <a:pPr>
                <a:defRPr/>
              </a:pPr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CA070-7D8A-429A-937A-BF8DC39BF1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43038" y="328613"/>
            <a:ext cx="4033837" cy="309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01B1D6-C703-4D53-982A-0C2EAD5DDF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7363" y="798513"/>
            <a:ext cx="795337" cy="5048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800">
                <a:solidFill>
                  <a:schemeClr val="accent1"/>
                </a:solidFill>
                <a:latin typeface="Gill Sans MT" panose="020B0502020104020203" pitchFamily="34" charset="0"/>
              </a:defRPr>
            </a:lvl1pPr>
          </a:lstStyle>
          <a:p>
            <a:pPr>
              <a:defRPr/>
            </a:pPr>
            <a:fld id="{8003024E-6D31-4F1D-B5CF-5DB4A5558C87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45DD550A-1144-4ADC-8B97-FE4921C9A14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626" y="91631"/>
            <a:ext cx="914400" cy="71323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1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228600" indent="-228600" algn="l" defTabSz="685800" rtl="0" eaLnBrk="0" fontAlgn="base" hangingPunct="0">
        <a:lnSpc>
          <a:spcPct val="120000"/>
        </a:lnSpc>
        <a:spcBef>
          <a:spcPts val="1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685800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685800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685800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685800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FBB3398-7062-484B-B54B-294156FD3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92C070-E44D-400D-B82E-2A54DDDE7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C9FE46-EBB5-4DAC-8DE8-10BA3B8A7B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110B5-4E17-43BC-8179-29AA841991EC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BA4603-807E-4B75-AD18-63658A6F08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ACF932-D983-4E25-9776-EF6B7A27D5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B3200-E1F1-4748-9AF3-308E8F503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0541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5.jpeg"/><Relationship Id="rId7" Type="http://schemas.openxmlformats.org/officeDocument/2006/relationships/image" Target="../media/image11.jpeg"/><Relationship Id="rId2" Type="http://schemas.openxmlformats.org/officeDocument/2006/relationships/hyperlink" Target="https://cloud.univ-grenoble-alpes.fr/s/LKgCfjjNpcMoo9C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5.jpeg"/><Relationship Id="rId7" Type="http://schemas.openxmlformats.org/officeDocument/2006/relationships/image" Target="../media/image11.jpeg"/><Relationship Id="rId2" Type="http://schemas.openxmlformats.org/officeDocument/2006/relationships/hyperlink" Target="https://drive.google.com/file/d/1mncNGqZnbdyEM4l4qTcsK0_oUnhCOg3o/view?usp=sharing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5.jpeg"/><Relationship Id="rId7" Type="http://schemas.openxmlformats.org/officeDocument/2006/relationships/image" Target="../media/image11.jpeg"/><Relationship Id="rId2" Type="http://schemas.openxmlformats.org/officeDocument/2006/relationships/hyperlink" Target="https://drive.google.com/file/d/1WAOUIw_VVM9BrS2xb_NRzwX2o2kSk6t2/view?usp=sharing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B2B49A-5915-4C11-B76A-4F6FCB793D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5538" y="801688"/>
            <a:ext cx="5619750" cy="25415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/>
              <a:t>Etre tuteur d’un stagiaire</a:t>
            </a:r>
            <a:br>
              <a:rPr lang="fr-FR" dirty="0"/>
            </a:br>
            <a:r>
              <a:rPr lang="fr-FR" dirty="0"/>
              <a:t>en EPS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D372949-56C6-4C9D-9B02-2BC9AA15E6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95538" y="3530600"/>
            <a:ext cx="5619750" cy="9779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/>
              <a:t>Quelles modalités ?</a:t>
            </a:r>
          </a:p>
        </p:txBody>
      </p:sp>
      <p:pic>
        <p:nvPicPr>
          <p:cNvPr id="12293" name="Image 4" descr="stag3.jpg">
            <a:extLst>
              <a:ext uri="{FF2B5EF4-FFF2-40B4-BE49-F238E27FC236}">
                <a16:creationId xmlns:a16="http://schemas.microsoft.com/office/drawing/2014/main" id="{B183FD2D-E480-4CA4-8DA8-3509BCD6F8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75" y="4765675"/>
            <a:ext cx="731838" cy="160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Image 5" descr="tut3.jpg">
            <a:extLst>
              <a:ext uri="{FF2B5EF4-FFF2-40B4-BE49-F238E27FC236}">
                <a16:creationId xmlns:a16="http://schemas.microsoft.com/office/drawing/2014/main" id="{0F231CA7-980C-4FE9-A40D-69C5FA0CFE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75" y="4144963"/>
            <a:ext cx="1016000" cy="222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Image 6" descr="stag3.jpg">
            <a:extLst>
              <a:ext uri="{FF2B5EF4-FFF2-40B4-BE49-F238E27FC236}">
                <a16:creationId xmlns:a16="http://schemas.microsoft.com/office/drawing/2014/main" id="{CB9D7325-3E50-4F45-B5BA-4085325261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5713" y="4775200"/>
            <a:ext cx="731837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Image 7" descr="stag3.jpg">
            <a:extLst>
              <a:ext uri="{FF2B5EF4-FFF2-40B4-BE49-F238E27FC236}">
                <a16:creationId xmlns:a16="http://schemas.microsoft.com/office/drawing/2014/main" id="{06F568B3-8A7C-4C39-B056-04493655EF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550" y="4765675"/>
            <a:ext cx="731838" cy="160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7" name="Image 8" descr="stag3.jpg">
            <a:extLst>
              <a:ext uri="{FF2B5EF4-FFF2-40B4-BE49-F238E27FC236}">
                <a16:creationId xmlns:a16="http://schemas.microsoft.com/office/drawing/2014/main" id="{71080FEE-5609-4527-8E10-2D898E6372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9388" y="4765675"/>
            <a:ext cx="731837" cy="160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8" name="Image 9" descr="stag3.jpg">
            <a:extLst>
              <a:ext uri="{FF2B5EF4-FFF2-40B4-BE49-F238E27FC236}">
                <a16:creationId xmlns:a16="http://schemas.microsoft.com/office/drawing/2014/main" id="{3D4E7B7E-AEBD-43E2-939F-5D6EC597B9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1225" y="4765675"/>
            <a:ext cx="731838" cy="160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9" name="Image 10" descr="stag3.jpg">
            <a:extLst>
              <a:ext uri="{FF2B5EF4-FFF2-40B4-BE49-F238E27FC236}">
                <a16:creationId xmlns:a16="http://schemas.microsoft.com/office/drawing/2014/main" id="{679C20D9-1945-44EC-A229-37EC5EF33D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513" y="4765675"/>
            <a:ext cx="731837" cy="160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>
            <a:extLst>
              <a:ext uri="{FF2B5EF4-FFF2-40B4-BE49-F238E27FC236}">
                <a16:creationId xmlns:a16="http://schemas.microsoft.com/office/drawing/2014/main" id="{942B0090-F033-400C-98DE-E3548848B17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79375" y="423069"/>
            <a:ext cx="8680450" cy="164623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fr-FR" altLang="fr-FR" sz="3200" cap="none" dirty="0"/>
              <a:t>ETRE TUTEUR D’UN ÉTUDIANT L3, M1, ALT2 </a:t>
            </a:r>
            <a:br>
              <a:rPr lang="fr-FR" altLang="fr-FR" sz="3200" cap="none" dirty="0"/>
            </a:br>
            <a:r>
              <a:rPr lang="fr-FR" altLang="fr-FR" sz="3200" cap="none" dirty="0"/>
              <a:t>OU D’UN PROFESSEUR STAGIAIRE ALTERNANT OU TEMPS COMPLET EN EPS</a:t>
            </a:r>
          </a:p>
        </p:txBody>
      </p:sp>
      <p:pic>
        <p:nvPicPr>
          <p:cNvPr id="13316" name="Image 6" descr="stag3.jpg">
            <a:extLst>
              <a:ext uri="{FF2B5EF4-FFF2-40B4-BE49-F238E27FC236}">
                <a16:creationId xmlns:a16="http://schemas.microsoft.com/office/drawing/2014/main" id="{A919DB47-BA2A-46C7-84BF-AB6D1FFD53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130675"/>
            <a:ext cx="73183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Image 10" descr="stag3.jpg">
            <a:extLst>
              <a:ext uri="{FF2B5EF4-FFF2-40B4-BE49-F238E27FC236}">
                <a16:creationId xmlns:a16="http://schemas.microsoft.com/office/drawing/2014/main" id="{E326CE36-EEFE-4B1B-9ADA-CCB1A0DC7D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6063" y="4130675"/>
            <a:ext cx="731837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 12" descr="point_d_interrogation-150.JPG">
            <a:extLst>
              <a:ext uri="{FF2B5EF4-FFF2-40B4-BE49-F238E27FC236}">
                <a16:creationId xmlns:a16="http://schemas.microsoft.com/office/drawing/2014/main" id="{B3126911-D328-447B-A202-1434E52FE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2575" y="2822575"/>
            <a:ext cx="1228725" cy="1228725"/>
          </a:xfrm>
          <a:prstGeom prst="rect">
            <a:avLst/>
          </a:prstGeom>
          <a:effectLst>
            <a:outerShdw blurRad="412750" dist="38100" dir="2700000" sx="120000" sy="12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4" name="Sous-titre 11">
            <a:extLst>
              <a:ext uri="{FF2B5EF4-FFF2-40B4-BE49-F238E27FC236}">
                <a16:creationId xmlns:a16="http://schemas.microsoft.com/office/drawing/2014/main" id="{837FFE2E-5C40-47A7-9BC6-A5CD373493A2}"/>
              </a:ext>
            </a:extLst>
          </p:cNvPr>
          <p:cNvSpPr txBox="1">
            <a:spLocks/>
          </p:cNvSpPr>
          <p:nvPr/>
        </p:nvSpPr>
        <p:spPr>
          <a:xfrm>
            <a:off x="-12700" y="5649913"/>
            <a:ext cx="2146300" cy="4333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fr-FR" sz="1600" dirty="0">
                <a:solidFill>
                  <a:srgbClr val="3366FF"/>
                </a:solidFill>
              </a:rPr>
              <a:t>Etudiant M1 MEEF</a:t>
            </a:r>
          </a:p>
        </p:txBody>
      </p:sp>
      <p:sp>
        <p:nvSpPr>
          <p:cNvPr id="17" name="Sous-titre 11">
            <a:extLst>
              <a:ext uri="{FF2B5EF4-FFF2-40B4-BE49-F238E27FC236}">
                <a16:creationId xmlns:a16="http://schemas.microsoft.com/office/drawing/2014/main" id="{30326442-A8C6-427C-B804-4B59B4E58673}"/>
              </a:ext>
            </a:extLst>
          </p:cNvPr>
          <p:cNvSpPr txBox="1">
            <a:spLocks/>
          </p:cNvSpPr>
          <p:nvPr/>
        </p:nvSpPr>
        <p:spPr>
          <a:xfrm>
            <a:off x="6897688" y="5646738"/>
            <a:ext cx="2246312" cy="434975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0" indent="0" algn="ctr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fr-FR" sz="1600" dirty="0">
                <a:solidFill>
                  <a:schemeClr val="tx1"/>
                </a:solidFill>
              </a:rPr>
              <a:t>Etudiant M2 (ALT2) MEEF</a:t>
            </a:r>
          </a:p>
        </p:txBody>
      </p:sp>
      <p:sp>
        <p:nvSpPr>
          <p:cNvPr id="13321" name="ZoneTexte 18">
            <a:extLst>
              <a:ext uri="{FF2B5EF4-FFF2-40B4-BE49-F238E27FC236}">
                <a16:creationId xmlns:a16="http://schemas.microsoft.com/office/drawing/2014/main" id="{7D696493-5AA8-4A59-8227-D5BD7F27C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6850" y="2452688"/>
            <a:ext cx="1404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FF0000"/>
                </a:solidFill>
              </a:rPr>
              <a:t>S’y retrouver</a:t>
            </a:r>
          </a:p>
        </p:txBody>
      </p:sp>
      <p:sp>
        <p:nvSpPr>
          <p:cNvPr id="20" name="Flèche vers la droite 19">
            <a:extLst>
              <a:ext uri="{FF2B5EF4-FFF2-40B4-BE49-F238E27FC236}">
                <a16:creationId xmlns:a16="http://schemas.microsoft.com/office/drawing/2014/main" id="{9B8E3AF8-6837-44E6-B9C9-9E332F7D9936}"/>
              </a:ext>
            </a:extLst>
          </p:cNvPr>
          <p:cNvSpPr/>
          <p:nvPr/>
        </p:nvSpPr>
        <p:spPr>
          <a:xfrm rot="1581606">
            <a:off x="5500688" y="4227513"/>
            <a:ext cx="657225" cy="28575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3" name="Flèche vers la droite 22">
            <a:extLst>
              <a:ext uri="{FF2B5EF4-FFF2-40B4-BE49-F238E27FC236}">
                <a16:creationId xmlns:a16="http://schemas.microsoft.com/office/drawing/2014/main" id="{E3C82437-8F9E-43D6-997C-FCBED619B16A}"/>
              </a:ext>
            </a:extLst>
          </p:cNvPr>
          <p:cNvSpPr/>
          <p:nvPr/>
        </p:nvSpPr>
        <p:spPr>
          <a:xfrm rot="8903921">
            <a:off x="3222625" y="4251325"/>
            <a:ext cx="657225" cy="2841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13324" name="Image 11" descr="stag3.jpg">
            <a:extLst>
              <a:ext uri="{FF2B5EF4-FFF2-40B4-BE49-F238E27FC236}">
                <a16:creationId xmlns:a16="http://schemas.microsoft.com/office/drawing/2014/main" id="{8B91DE7C-12A9-44D7-8501-BBE7D7DEAA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100638"/>
            <a:ext cx="73183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Sous-titre 11">
            <a:extLst>
              <a:ext uri="{FF2B5EF4-FFF2-40B4-BE49-F238E27FC236}">
                <a16:creationId xmlns:a16="http://schemas.microsoft.com/office/drawing/2014/main" id="{2BD4B167-5654-411C-99FA-107031A77E5B}"/>
              </a:ext>
            </a:extLst>
          </p:cNvPr>
          <p:cNvSpPr txBox="1">
            <a:spLocks/>
          </p:cNvSpPr>
          <p:nvPr/>
        </p:nvSpPr>
        <p:spPr>
          <a:xfrm>
            <a:off x="5151438" y="6335713"/>
            <a:ext cx="2714625" cy="434975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fr-FR" sz="1600" dirty="0">
                <a:solidFill>
                  <a:srgbClr val="FFC000"/>
                </a:solidFill>
              </a:rPr>
              <a:t>Professeur stagiaire alternant PSTG</a:t>
            </a:r>
          </a:p>
        </p:txBody>
      </p:sp>
      <p:sp>
        <p:nvSpPr>
          <p:cNvPr id="16" name="Flèche vers la droite 15">
            <a:extLst>
              <a:ext uri="{FF2B5EF4-FFF2-40B4-BE49-F238E27FC236}">
                <a16:creationId xmlns:a16="http://schemas.microsoft.com/office/drawing/2014/main" id="{FCEB08A2-BB8B-44A7-BE87-1E19E14990F3}"/>
              </a:ext>
            </a:extLst>
          </p:cNvPr>
          <p:cNvSpPr/>
          <p:nvPr/>
        </p:nvSpPr>
        <p:spPr>
          <a:xfrm rot="5400000">
            <a:off x="4407694" y="4501356"/>
            <a:ext cx="657225" cy="2841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13327" name="Image 17" descr="stag3.jpg">
            <a:extLst>
              <a:ext uri="{FF2B5EF4-FFF2-40B4-BE49-F238E27FC236}">
                <a16:creationId xmlns:a16="http://schemas.microsoft.com/office/drawing/2014/main" id="{B8299A21-2777-4422-99C5-2792763174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875" y="2452688"/>
            <a:ext cx="519113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Sous-titre 11">
            <a:extLst>
              <a:ext uri="{FF2B5EF4-FFF2-40B4-BE49-F238E27FC236}">
                <a16:creationId xmlns:a16="http://schemas.microsoft.com/office/drawing/2014/main" id="{E53F4567-3D13-4F56-B1C7-F3B5B0FE90F5}"/>
              </a:ext>
            </a:extLst>
          </p:cNvPr>
          <p:cNvSpPr txBox="1">
            <a:spLocks/>
          </p:cNvSpPr>
          <p:nvPr/>
        </p:nvSpPr>
        <p:spPr>
          <a:xfrm>
            <a:off x="6315075" y="3570288"/>
            <a:ext cx="2828925" cy="434975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fr-FR" sz="1600" dirty="0">
                <a:solidFill>
                  <a:srgbClr val="00B050"/>
                </a:solidFill>
              </a:rPr>
              <a:t>Professeur stagiaire temps complet</a:t>
            </a:r>
          </a:p>
        </p:txBody>
      </p:sp>
      <p:sp>
        <p:nvSpPr>
          <p:cNvPr id="22" name="Flèche vers la droite 21">
            <a:extLst>
              <a:ext uri="{FF2B5EF4-FFF2-40B4-BE49-F238E27FC236}">
                <a16:creationId xmlns:a16="http://schemas.microsoft.com/office/drawing/2014/main" id="{DA4B9799-AE88-4832-AD69-923A815E109C}"/>
              </a:ext>
            </a:extLst>
          </p:cNvPr>
          <p:cNvSpPr/>
          <p:nvPr/>
        </p:nvSpPr>
        <p:spPr>
          <a:xfrm>
            <a:off x="5659438" y="3211513"/>
            <a:ext cx="655637" cy="28416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13330" name="Image 6" descr="stag3.jpg">
            <a:extLst>
              <a:ext uri="{FF2B5EF4-FFF2-40B4-BE49-F238E27FC236}">
                <a16:creationId xmlns:a16="http://schemas.microsoft.com/office/drawing/2014/main" id="{F704CFE5-1287-4659-974D-758B1AEECB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8" y="2349500"/>
            <a:ext cx="731837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lèche vers la droite 22">
            <a:extLst>
              <a:ext uri="{FF2B5EF4-FFF2-40B4-BE49-F238E27FC236}">
                <a16:creationId xmlns:a16="http://schemas.microsoft.com/office/drawing/2014/main" id="{431C88D5-008E-4D7A-8D35-4EC6005D8172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222625" y="3068638"/>
            <a:ext cx="657225" cy="284162"/>
          </a:xfrm>
          <a:prstGeom prst="rightArrow">
            <a:avLst>
              <a:gd name="adj1" fmla="val 50000"/>
              <a:gd name="adj2" fmla="val 50112"/>
            </a:avLst>
          </a:prstGeom>
          <a:gradFill rotWithShape="1">
            <a:gsLst>
              <a:gs pos="0">
                <a:srgbClr val="C72E4B"/>
              </a:gs>
              <a:gs pos="69000">
                <a:srgbClr val="B3052E"/>
              </a:gs>
              <a:gs pos="100000">
                <a:srgbClr val="AA052B"/>
              </a:gs>
            </a:gsLst>
            <a:lin ang="5400000"/>
          </a:gra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3332" name="Text Box 20">
            <a:extLst>
              <a:ext uri="{FF2B5EF4-FFF2-40B4-BE49-F238E27FC236}">
                <a16:creationId xmlns:a16="http://schemas.microsoft.com/office/drawing/2014/main" id="{EC4FB923-112F-4946-AE1F-94C6080EA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925" y="3495675"/>
            <a:ext cx="1924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fr-FR" altLang="fr-FR" sz="1600">
                <a:latin typeface="Arial" panose="020B0604020202020204" pitchFamily="34" charset="0"/>
              </a:rPr>
              <a:t>Etudiant L3 EM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>
            <a:extLst>
              <a:ext uri="{FF2B5EF4-FFF2-40B4-BE49-F238E27FC236}">
                <a16:creationId xmlns:a16="http://schemas.microsoft.com/office/drawing/2014/main" id="{99BC49D1-579A-4EEF-B0BE-AC2B7723961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519113" y="126242"/>
            <a:ext cx="7772400" cy="116998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fr-FR" altLang="fr-FR" sz="3200" cap="none" dirty="0"/>
              <a:t>ETRE TUTEUR D’UN ETUDIANT STAPS 3</a:t>
            </a:r>
            <a:r>
              <a:rPr lang="fr-FR" altLang="fr-FR" sz="3200" cap="none" baseline="30000" dirty="0"/>
              <a:t>ème</a:t>
            </a:r>
            <a:r>
              <a:rPr lang="fr-FR" altLang="fr-FR" sz="3200" cap="none" dirty="0"/>
              <a:t> Année Licence Education Motricité </a:t>
            </a:r>
            <a:endParaRPr lang="fr-FR" altLang="fr-FR" sz="1400" cap="none" dirty="0">
              <a:solidFill>
                <a:srgbClr val="00B0F0"/>
              </a:solidFill>
            </a:endParaRPr>
          </a:p>
        </p:txBody>
      </p:sp>
      <p:sp>
        <p:nvSpPr>
          <p:cNvPr id="14339" name="Sous-titre 11">
            <a:extLst>
              <a:ext uri="{FF2B5EF4-FFF2-40B4-BE49-F238E27FC236}">
                <a16:creationId xmlns:a16="http://schemas.microsoft.com/office/drawing/2014/main" id="{69DF128F-9562-4E07-B1E2-A783842672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625" y="1927225"/>
            <a:ext cx="2701925" cy="815975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fr-FR" altLang="fr-FR" sz="1200" cap="none" dirty="0">
                <a:solidFill>
                  <a:srgbClr val="FF6600"/>
                </a:solidFill>
              </a:rPr>
              <a:t>ETUDIANT Licence Education Motricité</a:t>
            </a:r>
          </a:p>
        </p:txBody>
      </p:sp>
      <p:pic>
        <p:nvPicPr>
          <p:cNvPr id="14341" name="Image 15" descr="tut3.jpg">
            <a:extLst>
              <a:ext uri="{FF2B5EF4-FFF2-40B4-BE49-F238E27FC236}">
                <a16:creationId xmlns:a16="http://schemas.microsoft.com/office/drawing/2014/main" id="{4E6935DC-530C-431A-A875-40BA8ACCC6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550" y="1639888"/>
            <a:ext cx="893763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Image 2" descr="cocheverte1.jpg">
            <a:extLst>
              <a:ext uri="{FF2B5EF4-FFF2-40B4-BE49-F238E27FC236}">
                <a16:creationId xmlns:a16="http://schemas.microsoft.com/office/drawing/2014/main" id="{5F7BB1E5-BD05-4688-823A-7CB6A254F6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" y="3775075"/>
            <a:ext cx="3381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ZoneTexte 5">
            <a:extLst>
              <a:ext uri="{FF2B5EF4-FFF2-40B4-BE49-F238E27FC236}">
                <a16:creationId xmlns:a16="http://schemas.microsoft.com/office/drawing/2014/main" id="{C76EFFD9-5F94-4E48-A0B9-FB4BA1269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7013" y="3816350"/>
            <a:ext cx="62182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/>
              <a:t>Finit son cursus Licence STAPS. Première expérience pré-professionnelle</a:t>
            </a:r>
          </a:p>
        </p:txBody>
      </p:sp>
      <p:pic>
        <p:nvPicPr>
          <p:cNvPr id="14344" name="Image 18" descr="horloge.jpg">
            <a:extLst>
              <a:ext uri="{FF2B5EF4-FFF2-40B4-BE49-F238E27FC236}">
                <a16:creationId xmlns:a16="http://schemas.microsoft.com/office/drawing/2014/main" id="{C8417439-3F0E-4318-9CF7-F8775F624C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450" y="4500563"/>
            <a:ext cx="3381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5" name="ZoneTexte 19">
            <a:extLst>
              <a:ext uri="{FF2B5EF4-FFF2-40B4-BE49-F238E27FC236}">
                <a16:creationId xmlns:a16="http://schemas.microsoft.com/office/drawing/2014/main" id="{E2C3F50C-B7F1-4EBE-BBD1-4C954F03E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3050" y="4152900"/>
            <a:ext cx="735488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/>
              <a:t>Durée du stage et créneaux hebdomadaires :</a:t>
            </a:r>
            <a:endParaRPr lang="fr-FR" altLang="fr-FR" sz="12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200">
                <a:solidFill>
                  <a:srgbClr val="891631"/>
                </a:solidFill>
              </a:rPr>
              <a:t>Site de Grenoble : Lundi journée sur emploi du temps du Tuteur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200">
                <a:solidFill>
                  <a:srgbClr val="891631"/>
                </a:solidFill>
              </a:rPr>
              <a:t>Site de Valence : Mardi AM et/ou Jeudi AM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200">
                <a:solidFill>
                  <a:srgbClr val="891631"/>
                </a:solidFill>
              </a:rPr>
              <a:t>Site de Chambéry : Mercredi journée et jeudi après midi sur emploi du temps du tuteur</a:t>
            </a:r>
          </a:p>
        </p:txBody>
      </p:sp>
      <p:pic>
        <p:nvPicPr>
          <p:cNvPr id="14346" name="Image 21" descr="controle.jpg">
            <a:extLst>
              <a:ext uri="{FF2B5EF4-FFF2-40B4-BE49-F238E27FC236}">
                <a16:creationId xmlns:a16="http://schemas.microsoft.com/office/drawing/2014/main" id="{0176719B-6E3D-4613-BD2A-AAA6EB021E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" y="5160963"/>
            <a:ext cx="3381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7" name="ZoneTexte 22">
            <a:extLst>
              <a:ext uri="{FF2B5EF4-FFF2-40B4-BE49-F238E27FC236}">
                <a16:creationId xmlns:a16="http://schemas.microsoft.com/office/drawing/2014/main" id="{9DA7E728-915D-4AA9-9129-DD0AC1B8E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3050" y="5129213"/>
            <a:ext cx="70469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/>
              <a:t>Modalités : Observation et Pratique Accompagnée</a:t>
            </a:r>
          </a:p>
        </p:txBody>
      </p:sp>
      <p:pic>
        <p:nvPicPr>
          <p:cNvPr id="14348" name="Image 23" descr="euro.jpg">
            <a:extLst>
              <a:ext uri="{FF2B5EF4-FFF2-40B4-BE49-F238E27FC236}">
                <a16:creationId xmlns:a16="http://schemas.microsoft.com/office/drawing/2014/main" id="{ECC4ECE6-0B8B-42C6-A3FE-54EF1F8C956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250" y="5788025"/>
            <a:ext cx="330200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9" name="ZoneTexte 24">
            <a:extLst>
              <a:ext uri="{FF2B5EF4-FFF2-40B4-BE49-F238E27FC236}">
                <a16:creationId xmlns:a16="http://schemas.microsoft.com/office/drawing/2014/main" id="{61E8C49B-EBFC-4823-92C5-52708EAC2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7338" y="5689600"/>
            <a:ext cx="2873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/>
              <a:t>Indemnité du tuteur : aucune</a:t>
            </a:r>
          </a:p>
        </p:txBody>
      </p:sp>
      <p:pic>
        <p:nvPicPr>
          <p:cNvPr id="14350" name="Image 4" descr="stag3.jpg">
            <a:extLst>
              <a:ext uri="{FF2B5EF4-FFF2-40B4-BE49-F238E27FC236}">
                <a16:creationId xmlns:a16="http://schemas.microsoft.com/office/drawing/2014/main" id="{6764F541-A95F-459C-A123-6E6DC8E51AF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0" y="1936750"/>
            <a:ext cx="731838" cy="160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095B42-6A43-4A0A-8224-D2600D7CF6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293" y="38100"/>
            <a:ext cx="6907213" cy="13081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3600" dirty="0"/>
              <a:t>Etre tuteur d’un étudiant</a:t>
            </a:r>
            <a:br>
              <a:rPr lang="fr-FR" sz="3600" dirty="0"/>
            </a:br>
            <a:r>
              <a:rPr lang="fr-FR" sz="3600" dirty="0"/>
              <a:t> M1 MEEF en EPS</a:t>
            </a:r>
          </a:p>
        </p:txBody>
      </p:sp>
      <p:sp>
        <p:nvSpPr>
          <p:cNvPr id="12" name="Sous-titre 11">
            <a:extLst>
              <a:ext uri="{FF2B5EF4-FFF2-40B4-BE49-F238E27FC236}">
                <a16:creationId xmlns:a16="http://schemas.microsoft.com/office/drawing/2014/main" id="{46590681-8D97-4410-BA5C-2FB9C80B1B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4475" y="2017712"/>
            <a:ext cx="2633663" cy="1308099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>
                <a:solidFill>
                  <a:srgbClr val="3366FF"/>
                </a:solidFill>
              </a:rPr>
              <a:t>Etudiant en M1 MEEF – </a:t>
            </a:r>
            <a:r>
              <a:rPr lang="fr-FR" sz="1200" dirty="0">
                <a:solidFill>
                  <a:srgbClr val="3366FF"/>
                </a:solidFill>
              </a:rPr>
              <a:t>en pratique accompagnée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r-FR" sz="1200" dirty="0">
                <a:solidFill>
                  <a:srgbClr val="3366FF"/>
                </a:solidFill>
                <a:hlinkClick r:id="rId2"/>
              </a:rPr>
              <a:t>Cahier des charges</a:t>
            </a:r>
            <a:endParaRPr lang="fr-FR" sz="1200" dirty="0">
              <a:solidFill>
                <a:srgbClr val="3366FF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fr-FR" sz="1200" dirty="0">
              <a:solidFill>
                <a:srgbClr val="3366FF"/>
              </a:solidFill>
            </a:endParaRPr>
          </a:p>
        </p:txBody>
      </p:sp>
      <p:pic>
        <p:nvPicPr>
          <p:cNvPr id="15365" name="Image 15" descr="tut3.jpg">
            <a:extLst>
              <a:ext uri="{FF2B5EF4-FFF2-40B4-BE49-F238E27FC236}">
                <a16:creationId xmlns:a16="http://schemas.microsoft.com/office/drawing/2014/main" id="{8D42764E-E777-4538-AB7E-FB07592253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4900" y="1482725"/>
            <a:ext cx="1016000" cy="222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Image 2" descr="cocheverte1.jpg">
            <a:extLst>
              <a:ext uri="{FF2B5EF4-FFF2-40B4-BE49-F238E27FC236}">
                <a16:creationId xmlns:a16="http://schemas.microsoft.com/office/drawing/2014/main" id="{D2F2C847-D7A4-4771-8EDA-4AD37E1764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0" y="3887788"/>
            <a:ext cx="3381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ZoneTexte 5">
            <a:extLst>
              <a:ext uri="{FF2B5EF4-FFF2-40B4-BE49-F238E27FC236}">
                <a16:creationId xmlns:a16="http://schemas.microsoft.com/office/drawing/2014/main" id="{B9960E44-AF4B-473F-BB01-B85070409C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6063" y="3887788"/>
            <a:ext cx="75231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/>
              <a:t>Stagiaire qui prépare son M1 MEEF métier de l’enseignement</a:t>
            </a:r>
          </a:p>
        </p:txBody>
      </p:sp>
      <p:pic>
        <p:nvPicPr>
          <p:cNvPr id="15368" name="Image 18" descr="horloge.jpg">
            <a:extLst>
              <a:ext uri="{FF2B5EF4-FFF2-40B4-BE49-F238E27FC236}">
                <a16:creationId xmlns:a16="http://schemas.microsoft.com/office/drawing/2014/main" id="{DA1A7718-A9DA-4385-826F-B520ECCB997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0" y="4514850"/>
            <a:ext cx="3381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9" name="ZoneTexte 19">
            <a:extLst>
              <a:ext uri="{FF2B5EF4-FFF2-40B4-BE49-F238E27FC236}">
                <a16:creationId xmlns:a16="http://schemas.microsoft.com/office/drawing/2014/main" id="{BD9B0EB7-9D43-473C-B61A-7C4D140CE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367213"/>
            <a:ext cx="752316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/>
              <a:t>Durée du stage et créneaux hebdomadaires : </a:t>
            </a:r>
            <a:r>
              <a:rPr lang="fr-FR" altLang="fr-FR" sz="1200" dirty="0">
                <a:solidFill>
                  <a:schemeClr val="accent1"/>
                </a:solidFill>
              </a:rPr>
              <a:t>Stage massé 2 semaines : semaine 47 et 48 ;  stage massé ensuite 4 semaines avant les vacances de printemps : semaine 12,13,14,15.</a:t>
            </a:r>
          </a:p>
        </p:txBody>
      </p:sp>
      <p:pic>
        <p:nvPicPr>
          <p:cNvPr id="15370" name="Image 21" descr="controle.jpg">
            <a:extLst>
              <a:ext uri="{FF2B5EF4-FFF2-40B4-BE49-F238E27FC236}">
                <a16:creationId xmlns:a16="http://schemas.microsoft.com/office/drawing/2014/main" id="{0EC21F9F-3F62-48D6-B6B7-D9D96281D56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0" y="5126038"/>
            <a:ext cx="3381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1" name="ZoneTexte 22">
            <a:extLst>
              <a:ext uri="{FF2B5EF4-FFF2-40B4-BE49-F238E27FC236}">
                <a16:creationId xmlns:a16="http://schemas.microsoft.com/office/drawing/2014/main" id="{25632020-BA12-4010-8196-5B147E5FC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852988"/>
            <a:ext cx="72421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dirty="0"/>
              <a:t>Modalités : stagiaire en observation puis progressivement en pratique accompagnée. Tuteur interne à l’établissement clairement identifié. Doublette de stagiaires très souvent.</a:t>
            </a:r>
          </a:p>
        </p:txBody>
      </p:sp>
      <p:pic>
        <p:nvPicPr>
          <p:cNvPr id="15372" name="Image 23" descr="euro.jpg">
            <a:extLst>
              <a:ext uri="{FF2B5EF4-FFF2-40B4-BE49-F238E27FC236}">
                <a16:creationId xmlns:a16="http://schemas.microsoft.com/office/drawing/2014/main" id="{44A4EFC0-A9E6-4C15-9FFE-BA155B3D8B9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863" y="5788025"/>
            <a:ext cx="330200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3" name="ZoneTexte 24">
            <a:extLst>
              <a:ext uri="{FF2B5EF4-FFF2-40B4-BE49-F238E27FC236}">
                <a16:creationId xmlns:a16="http://schemas.microsoft.com/office/drawing/2014/main" id="{FA3F21A4-0011-4CE4-B0D4-0DA544C2B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738813"/>
            <a:ext cx="66341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/>
              <a:t>Indemnité du tuteur : 150 Euros par stagiaire paiement en fin d’année </a:t>
            </a:r>
          </a:p>
        </p:txBody>
      </p:sp>
      <p:pic>
        <p:nvPicPr>
          <p:cNvPr id="15374" name="Image 4" descr="stag3.jpg">
            <a:extLst>
              <a:ext uri="{FF2B5EF4-FFF2-40B4-BE49-F238E27FC236}">
                <a16:creationId xmlns:a16="http://schemas.microsoft.com/office/drawing/2014/main" id="{F182DDAE-0C68-4608-AC4E-90373466C60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138" y="1965325"/>
            <a:ext cx="731837" cy="160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336BD6-335C-435B-BDD0-88182825A7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413" y="-182562"/>
            <a:ext cx="8748886" cy="1684241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3200" dirty="0"/>
              <a:t>Etre tuteur d’un étudiant</a:t>
            </a:r>
            <a:br>
              <a:rPr lang="fr-FR" sz="3200" dirty="0"/>
            </a:br>
            <a:r>
              <a:rPr lang="fr-FR" sz="3200" dirty="0"/>
              <a:t>M2 (ALT2) en EPS – </a:t>
            </a:r>
            <a:br>
              <a:rPr lang="fr-FR" sz="3200" dirty="0"/>
            </a:br>
            <a:r>
              <a:rPr lang="fr-FR" sz="1400" dirty="0"/>
              <a:t>M2 = Contractuel alternant second degré</a:t>
            </a:r>
            <a:endParaRPr lang="fr-FR" sz="3200" dirty="0"/>
          </a:p>
        </p:txBody>
      </p:sp>
      <p:sp>
        <p:nvSpPr>
          <p:cNvPr id="12" name="Sous-titre 11">
            <a:extLst>
              <a:ext uri="{FF2B5EF4-FFF2-40B4-BE49-F238E27FC236}">
                <a16:creationId xmlns:a16="http://schemas.microsoft.com/office/drawing/2014/main" id="{3CE1DC10-C3B8-477C-8CF0-72373DCE7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144713"/>
            <a:ext cx="2592388" cy="8064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>
                <a:solidFill>
                  <a:srgbClr val="3366FF"/>
                </a:solidFill>
              </a:rPr>
              <a:t>Etudiant en M2 MEEF</a:t>
            </a:r>
            <a:endParaRPr lang="fr-FR" sz="1200" dirty="0"/>
          </a:p>
        </p:txBody>
      </p:sp>
      <p:pic>
        <p:nvPicPr>
          <p:cNvPr id="17413" name="Image 15" descr="tut3.jpg">
            <a:extLst>
              <a:ext uri="{FF2B5EF4-FFF2-40B4-BE49-F238E27FC236}">
                <a16:creationId xmlns:a16="http://schemas.microsoft.com/office/drawing/2014/main" id="{A81B7EF0-AEE0-44C7-B192-73531F8C3F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550" y="1684338"/>
            <a:ext cx="893763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Image 2" descr="cocheverte1.jpg">
            <a:extLst>
              <a:ext uri="{FF2B5EF4-FFF2-40B4-BE49-F238E27FC236}">
                <a16:creationId xmlns:a16="http://schemas.microsoft.com/office/drawing/2014/main" id="{60B1D339-0FD4-47D6-9DC4-2AC290CD51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475" y="3838575"/>
            <a:ext cx="3381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ZoneTexte 5">
            <a:extLst>
              <a:ext uri="{FF2B5EF4-FFF2-40B4-BE49-F238E27FC236}">
                <a16:creationId xmlns:a16="http://schemas.microsoft.com/office/drawing/2014/main" id="{10834B0E-97AF-41C0-8B7F-8B139F214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7338" y="3746500"/>
            <a:ext cx="77559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dirty="0"/>
              <a:t>Etudiant de Master MEEF 2</a:t>
            </a:r>
            <a:r>
              <a:rPr lang="fr-FR" altLang="fr-FR" sz="1600" baseline="30000" dirty="0"/>
              <a:t>ème</a:t>
            </a:r>
            <a:r>
              <a:rPr lang="fr-FR" altLang="fr-FR" sz="1600" dirty="0"/>
              <a:t> année parcours EPS. </a:t>
            </a:r>
            <a:r>
              <a:rPr lang="fr-FR" altLang="fr-FR" sz="1600" dirty="0">
                <a:latin typeface="+mj-lt"/>
                <a:cs typeface="Times New Roman" panose="02020603050405020304" pitchFamily="18" charset="0"/>
              </a:rPr>
              <a:t>Prépare le professorat d'EPS (</a:t>
            </a:r>
            <a:r>
              <a:rPr lang="fr-FR" altLang="fr-FR" sz="1600" dirty="0">
                <a:latin typeface="+mj-lt"/>
              </a:rPr>
              <a:t>CAPEPS )</a:t>
            </a:r>
          </a:p>
        </p:txBody>
      </p:sp>
      <p:pic>
        <p:nvPicPr>
          <p:cNvPr id="17416" name="Image 18" descr="horloge.jpg">
            <a:extLst>
              <a:ext uri="{FF2B5EF4-FFF2-40B4-BE49-F238E27FC236}">
                <a16:creationId xmlns:a16="http://schemas.microsoft.com/office/drawing/2014/main" id="{5DEA573C-FA73-4435-B1AD-C7BBF97E13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657" y="4417073"/>
            <a:ext cx="3381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FDCBCC83-448F-4A1C-A15B-FFBD22D04FF2}"/>
              </a:ext>
            </a:extLst>
          </p:cNvPr>
          <p:cNvSpPr txBox="1"/>
          <p:nvPr/>
        </p:nvSpPr>
        <p:spPr>
          <a:xfrm>
            <a:off x="1493619" y="4168872"/>
            <a:ext cx="7354887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latin typeface="+mn-lt"/>
                <a:cs typeface="+mn-cs"/>
              </a:rPr>
              <a:t>Durée du stage et créneaux hebdomadaires :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rgbClr val="B71E42">
                    <a:lumMod val="75000"/>
                  </a:srgbClr>
                </a:solidFill>
                <a:latin typeface="Gill Sans MT"/>
              </a:rPr>
              <a:t>Le service d’un M2 est de 6h. Le stage en établissement sur l’année complète se déroule le mercredi et le jeudi. La formation à l’INSPE les lundis, mardis et vendredis. 3h en soutien aux AS sont ajoutées au service de l’étudiant sur le 1</a:t>
            </a:r>
            <a:r>
              <a:rPr lang="fr-FR" sz="1200" baseline="30000" dirty="0">
                <a:solidFill>
                  <a:srgbClr val="B71E42">
                    <a:lumMod val="75000"/>
                  </a:srgbClr>
                </a:solidFill>
                <a:latin typeface="Gill Sans MT"/>
              </a:rPr>
              <a:t>er</a:t>
            </a:r>
            <a:r>
              <a:rPr lang="fr-FR" sz="1200" dirty="0">
                <a:solidFill>
                  <a:srgbClr val="B71E42">
                    <a:lumMod val="75000"/>
                  </a:srgbClr>
                </a:solidFill>
                <a:latin typeface="Gill Sans MT"/>
              </a:rPr>
              <a:t> trimestre. </a:t>
            </a:r>
            <a:endParaRPr lang="fr-FR" sz="1200" dirty="0">
              <a:latin typeface="+mn-lt"/>
              <a:cs typeface="+mn-cs"/>
            </a:endParaRPr>
          </a:p>
        </p:txBody>
      </p:sp>
      <p:pic>
        <p:nvPicPr>
          <p:cNvPr id="17418" name="Image 21" descr="controle.jpg">
            <a:extLst>
              <a:ext uri="{FF2B5EF4-FFF2-40B4-BE49-F238E27FC236}">
                <a16:creationId xmlns:a16="http://schemas.microsoft.com/office/drawing/2014/main" id="{7E8DD0E5-8488-42AC-A8E2-63CBEF73DA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838" y="5075496"/>
            <a:ext cx="338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9" name="ZoneTexte 22">
            <a:extLst>
              <a:ext uri="{FF2B5EF4-FFF2-40B4-BE49-F238E27FC236}">
                <a16:creationId xmlns:a16="http://schemas.microsoft.com/office/drawing/2014/main" id="{575E4658-254F-4B5A-A25C-BBBBDDC40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619" y="5092202"/>
            <a:ext cx="70485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dirty="0"/>
              <a:t>Modalités : en responsabilité avec un tuteur identifié dans l’établissement. </a:t>
            </a:r>
          </a:p>
        </p:txBody>
      </p:sp>
      <p:pic>
        <p:nvPicPr>
          <p:cNvPr id="17420" name="Image 23" descr="euro.jpg">
            <a:extLst>
              <a:ext uri="{FF2B5EF4-FFF2-40B4-BE49-F238E27FC236}">
                <a16:creationId xmlns:a16="http://schemas.microsoft.com/office/drawing/2014/main" id="{16172CF9-1D25-40E5-943A-BD843BF1192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770" y="5534672"/>
            <a:ext cx="330200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1" name="ZoneTexte 24">
            <a:extLst>
              <a:ext uri="{FF2B5EF4-FFF2-40B4-BE49-F238E27FC236}">
                <a16:creationId xmlns:a16="http://schemas.microsoft.com/office/drawing/2014/main" id="{FAFA037B-98BC-4FBC-AF61-698872267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1613" y="5412046"/>
            <a:ext cx="74406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/>
              <a:t>Indemnité du tuteur : 800 Euros par étudiant en M2, paiement en fin d’année scolaire.</a:t>
            </a:r>
          </a:p>
        </p:txBody>
      </p:sp>
      <p:pic>
        <p:nvPicPr>
          <p:cNvPr id="17422" name="Image 4" descr="stag3.jpg">
            <a:extLst>
              <a:ext uri="{FF2B5EF4-FFF2-40B4-BE49-F238E27FC236}">
                <a16:creationId xmlns:a16="http://schemas.microsoft.com/office/drawing/2014/main" id="{8ED9BE7A-6138-4019-ADC3-4C607DE53E0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050" y="1925638"/>
            <a:ext cx="73183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Sous-titre 11">
            <a:extLst>
              <a:ext uri="{FF2B5EF4-FFF2-40B4-BE49-F238E27FC236}">
                <a16:creationId xmlns:a16="http://schemas.microsoft.com/office/drawing/2014/main" id="{3C6D4A4C-5C72-41B9-A093-C6F103B5C33E}"/>
              </a:ext>
            </a:extLst>
          </p:cNvPr>
          <p:cNvSpPr txBox="1">
            <a:spLocks/>
          </p:cNvSpPr>
          <p:nvPr/>
        </p:nvSpPr>
        <p:spPr>
          <a:xfrm>
            <a:off x="4498975" y="1821522"/>
            <a:ext cx="4502324" cy="1605134"/>
          </a:xfrm>
          <a:prstGeom prst="rect">
            <a:avLst/>
          </a:prstGeom>
        </p:spPr>
        <p:txBody>
          <a:bodyPr tIns="91440" bIns="91440">
            <a:normAutofit lnSpcReduction="10000"/>
          </a:bodyPr>
          <a:lstStyle>
            <a:lvl1pPr marL="0" indent="0" algn="l" defTabSz="6858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5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3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17145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057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24003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fr-FR" u="sng" dirty="0"/>
              <a:t>Type de stage privilégié </a:t>
            </a:r>
            <a:r>
              <a:rPr lang="fr-FR" dirty="0"/>
              <a:t>:</a:t>
            </a:r>
          </a:p>
          <a:p>
            <a:pPr fontAlgn="auto">
              <a:spcAft>
                <a:spcPts val="0"/>
              </a:spcAft>
              <a:defRPr/>
            </a:pPr>
            <a:r>
              <a:rPr lang="fr-FR" dirty="0"/>
              <a:t>Stage M2 en responsabilité </a:t>
            </a:r>
            <a:r>
              <a:rPr lang="fr-FR" sz="1500" dirty="0"/>
              <a:t>(</a:t>
            </a:r>
            <a:r>
              <a:rPr lang="fr-FR" sz="1500" dirty="0" err="1"/>
              <a:t>cf</a:t>
            </a:r>
            <a:r>
              <a:rPr lang="fr-FR" sz="1500" dirty="0"/>
              <a:t> ci-dessous)</a:t>
            </a:r>
            <a:endParaRPr lang="fr-FR" dirty="0"/>
          </a:p>
          <a:p>
            <a:pPr fontAlgn="auto">
              <a:spcAft>
                <a:spcPts val="0"/>
              </a:spcAft>
              <a:defRPr/>
            </a:pPr>
            <a:r>
              <a:rPr lang="fr-FR" sz="1200" dirty="0"/>
              <a:t>Sinon stage en pratique accompagnée sur les mêmes journées (indemnité du tuteur 300 euros, paiement en fin d’année scolaire)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792DC3-D31A-4AA5-9096-7E2FA3FCBEE2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409062" y="171450"/>
            <a:ext cx="7772400" cy="1169988"/>
          </a:xfrm>
        </p:spPr>
        <p:txBody>
          <a:bodyPr bIns="0" anchor="b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3600" dirty="0"/>
              <a:t>Etre tuteur d’un professeur</a:t>
            </a:r>
            <a:br>
              <a:rPr lang="fr-FR" sz="3600" dirty="0"/>
            </a:br>
            <a:r>
              <a:rPr lang="fr-FR" sz="3600" dirty="0"/>
              <a:t>stagiaire alternant PSTG en EPS</a:t>
            </a:r>
            <a:endParaRPr lang="fr-FR" sz="1600" dirty="0">
              <a:solidFill>
                <a:srgbClr val="00B0F0"/>
              </a:solidFill>
            </a:endParaRPr>
          </a:p>
        </p:txBody>
      </p:sp>
      <p:sp>
        <p:nvSpPr>
          <p:cNvPr id="12" name="Sous-titre 11">
            <a:extLst>
              <a:ext uri="{FF2B5EF4-FFF2-40B4-BE49-F238E27FC236}">
                <a16:creationId xmlns:a16="http://schemas.microsoft.com/office/drawing/2014/main" id="{CE687ADE-7796-48BA-BBCC-0CD8B57DCAD2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7625" y="1927225"/>
            <a:ext cx="2701925" cy="815975"/>
          </a:xfrm>
        </p:spPr>
        <p:txBody>
          <a:bodyPr tIns="91440" bIns="91440" rtlCol="0">
            <a:normAutofit fontScale="7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1600" cap="all" dirty="0">
                <a:solidFill>
                  <a:srgbClr val="FF6600"/>
                </a:solidFill>
              </a:rPr>
              <a:t>Professeur stagiaire Alternant – </a:t>
            </a:r>
            <a:r>
              <a:rPr lang="fr-FR" sz="1600" cap="all" dirty="0">
                <a:solidFill>
                  <a:srgbClr val="FF6600"/>
                </a:solidFill>
                <a:hlinkClick r:id="rId2"/>
              </a:rPr>
              <a:t>cahier des charges du tuteur</a:t>
            </a:r>
            <a:endParaRPr lang="fr-FR" sz="1600" cap="all" dirty="0">
              <a:solidFill>
                <a:srgbClr val="FF6600"/>
              </a:solidFill>
            </a:endParaRPr>
          </a:p>
        </p:txBody>
      </p:sp>
      <p:pic>
        <p:nvPicPr>
          <p:cNvPr id="16389" name="Image 15" descr="tut3.jpg">
            <a:extLst>
              <a:ext uri="{FF2B5EF4-FFF2-40B4-BE49-F238E27FC236}">
                <a16:creationId xmlns:a16="http://schemas.microsoft.com/office/drawing/2014/main" id="{CCBD7084-D410-4930-B3E1-6B92CBB8C2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550" y="1639888"/>
            <a:ext cx="893763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Image 2" descr="cocheverte1.jpg">
            <a:extLst>
              <a:ext uri="{FF2B5EF4-FFF2-40B4-BE49-F238E27FC236}">
                <a16:creationId xmlns:a16="http://schemas.microsoft.com/office/drawing/2014/main" id="{20C4CA79-E060-41E4-999E-738FAFE66F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" y="3775075"/>
            <a:ext cx="3381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1" name="ZoneTexte 5">
            <a:extLst>
              <a:ext uri="{FF2B5EF4-FFF2-40B4-BE49-F238E27FC236}">
                <a16:creationId xmlns:a16="http://schemas.microsoft.com/office/drawing/2014/main" id="{936A2B7F-C491-491D-8E60-18AF3C2A9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7013" y="3648075"/>
            <a:ext cx="777046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dirty="0"/>
              <a:t>Lauréat du concours du CAPEPS à partir de 2022, sans master MEEF.  Enseigne à mi-temps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dirty="0"/>
              <a:t>au sein d’un établissement.</a:t>
            </a:r>
          </a:p>
        </p:txBody>
      </p:sp>
      <p:pic>
        <p:nvPicPr>
          <p:cNvPr id="16392" name="Image 18" descr="horloge.jpg">
            <a:extLst>
              <a:ext uri="{FF2B5EF4-FFF2-40B4-BE49-F238E27FC236}">
                <a16:creationId xmlns:a16="http://schemas.microsoft.com/office/drawing/2014/main" id="{DEC04CE4-9C14-4E67-905C-7C4852180A3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450" y="4500563"/>
            <a:ext cx="3381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D92980E0-52A2-4D8D-9494-B64EFD77D67D}"/>
              </a:ext>
            </a:extLst>
          </p:cNvPr>
          <p:cNvSpPr txBox="1"/>
          <p:nvPr/>
        </p:nvSpPr>
        <p:spPr>
          <a:xfrm>
            <a:off x="1482725" y="4427538"/>
            <a:ext cx="7661275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latin typeface="+mn-lt"/>
                <a:cs typeface="+mn-cs"/>
              </a:rPr>
              <a:t>Durée du stage et créneaux hebdomadaires :</a:t>
            </a:r>
            <a:endParaRPr lang="fr-FR" sz="1200" dirty="0">
              <a:latin typeface="+mn-lt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Le service obligatoire d’un professeur EPS est compris entre 7 et 8h. Pour un agrégé il est de </a:t>
            </a:r>
            <a:r>
              <a:rPr lang="fr-FR" sz="1200" dirty="0">
                <a:solidFill>
                  <a:srgbClr val="B71E42">
                    <a:lumMod val="75000"/>
                  </a:srgbClr>
                </a:solidFill>
                <a:latin typeface="+mn-lt"/>
                <a:cs typeface="+mn-cs"/>
              </a:rPr>
              <a:t>6 à 7h. Le stage en établissement sur l’année complète se déroule le mercredi, jeudi et vendredi. La formation à l’INSPE les lundis et mardis.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3h d’AS sont ajoutées au service du professeur en plus de l’enseignement obligatoire sur l’ensemble de l’année scolaire.</a:t>
            </a:r>
          </a:p>
        </p:txBody>
      </p:sp>
      <p:pic>
        <p:nvPicPr>
          <p:cNvPr id="16394" name="Image 21" descr="controle.jpg">
            <a:extLst>
              <a:ext uri="{FF2B5EF4-FFF2-40B4-BE49-F238E27FC236}">
                <a16:creationId xmlns:a16="http://schemas.microsoft.com/office/drawing/2014/main" id="{A75FA1CF-0D59-487C-A6B9-A598DEB3CED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0" y="5330825"/>
            <a:ext cx="3381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5" name="ZoneTexte 22">
            <a:extLst>
              <a:ext uri="{FF2B5EF4-FFF2-40B4-BE49-F238E27FC236}">
                <a16:creationId xmlns:a16="http://schemas.microsoft.com/office/drawing/2014/main" id="{00CF7E22-1EF6-47CF-BD1B-B06B6D4807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3050" y="5299075"/>
            <a:ext cx="70469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dirty="0"/>
              <a:t>Modalités : en responsabilité avec un tuteur identifié dans l’établissement. </a:t>
            </a:r>
          </a:p>
        </p:txBody>
      </p:sp>
      <p:pic>
        <p:nvPicPr>
          <p:cNvPr id="16396" name="Image 23" descr="euro.jpg">
            <a:extLst>
              <a:ext uri="{FF2B5EF4-FFF2-40B4-BE49-F238E27FC236}">
                <a16:creationId xmlns:a16="http://schemas.microsoft.com/office/drawing/2014/main" id="{D089DC4A-B238-44F0-A597-8F03C36BEBB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250" y="5788025"/>
            <a:ext cx="330200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7" name="ZoneTexte 24">
            <a:extLst>
              <a:ext uri="{FF2B5EF4-FFF2-40B4-BE49-F238E27FC236}">
                <a16:creationId xmlns:a16="http://schemas.microsoft.com/office/drawing/2014/main" id="{2B016E37-DFDF-4F16-823D-B5CCC8239D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7338" y="5689600"/>
            <a:ext cx="63738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/>
              <a:t>Indemnité du tuteur : 1250 Euros paiement mensuel sur 12 mois</a:t>
            </a:r>
          </a:p>
        </p:txBody>
      </p:sp>
      <p:pic>
        <p:nvPicPr>
          <p:cNvPr id="16398" name="Image 4" descr="stag3.jpg">
            <a:extLst>
              <a:ext uri="{FF2B5EF4-FFF2-40B4-BE49-F238E27FC236}">
                <a16:creationId xmlns:a16="http://schemas.microsoft.com/office/drawing/2014/main" id="{8734AEDB-9996-48EA-8567-71034A7718A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0" y="1936750"/>
            <a:ext cx="731838" cy="160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0897D3-AD47-4056-9769-7A18CD4FC6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418" y="165870"/>
            <a:ext cx="8293198" cy="102235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3600" dirty="0"/>
              <a:t>Etre tuteur d’un professeur</a:t>
            </a:r>
            <a:br>
              <a:rPr lang="fr-FR" sz="3600" dirty="0"/>
            </a:br>
            <a:r>
              <a:rPr lang="fr-FR" sz="3600" dirty="0"/>
              <a:t>stagiaire temps complet en EPS</a:t>
            </a:r>
            <a:endParaRPr lang="fr-FR" sz="1600" dirty="0"/>
          </a:p>
        </p:txBody>
      </p:sp>
      <p:sp>
        <p:nvSpPr>
          <p:cNvPr id="12" name="Sous-titre 11">
            <a:extLst>
              <a:ext uri="{FF2B5EF4-FFF2-40B4-BE49-F238E27FC236}">
                <a16:creationId xmlns:a16="http://schemas.microsoft.com/office/drawing/2014/main" id="{835A7890-89C2-40BD-AF05-2A3738D587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088" y="1757363"/>
            <a:ext cx="2657475" cy="790575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>
                <a:solidFill>
                  <a:srgbClr val="00B050"/>
                </a:solidFill>
              </a:rPr>
              <a:t>Professeur stagiaire 20h – </a:t>
            </a:r>
            <a:r>
              <a:rPr lang="fr-FR" dirty="0">
                <a:solidFill>
                  <a:srgbClr val="00B050"/>
                </a:solidFill>
                <a:hlinkClick r:id="rId2"/>
              </a:rPr>
              <a:t>cahier des charges du tuteur</a:t>
            </a:r>
            <a:endParaRPr lang="fr-FR" dirty="0">
              <a:solidFill>
                <a:srgbClr val="00B05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fr-FR" dirty="0">
              <a:solidFill>
                <a:srgbClr val="00B050"/>
              </a:solidFill>
            </a:endParaRPr>
          </a:p>
        </p:txBody>
      </p:sp>
      <p:pic>
        <p:nvPicPr>
          <p:cNvPr id="18437" name="Image 15" descr="tut3.jpg">
            <a:extLst>
              <a:ext uri="{FF2B5EF4-FFF2-40B4-BE49-F238E27FC236}">
                <a16:creationId xmlns:a16="http://schemas.microsoft.com/office/drawing/2014/main" id="{97F21B47-7052-4825-AD20-821F913601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138" y="1465263"/>
            <a:ext cx="1016000" cy="222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Image 2" descr="cocheverte1.jpg">
            <a:extLst>
              <a:ext uri="{FF2B5EF4-FFF2-40B4-BE49-F238E27FC236}">
                <a16:creationId xmlns:a16="http://schemas.microsoft.com/office/drawing/2014/main" id="{2578DD8C-EEB6-4810-883B-F91BB007B8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700" y="3762375"/>
            <a:ext cx="3381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9" name="ZoneTexte 5">
            <a:extLst>
              <a:ext uri="{FF2B5EF4-FFF2-40B4-BE49-F238E27FC236}">
                <a16:creationId xmlns:a16="http://schemas.microsoft.com/office/drawing/2014/main" id="{9B5E5F58-233B-4908-9877-AFA220939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7338" y="3687763"/>
            <a:ext cx="748630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dirty="0"/>
              <a:t>Lauréats des concours 2022 ayant une expérience significative d’enseignement, titulaires d’un Master MEEF, stagiaires à temps complet en prolongation de stage, liste d’aptitude.</a:t>
            </a:r>
          </a:p>
        </p:txBody>
      </p:sp>
      <p:pic>
        <p:nvPicPr>
          <p:cNvPr id="18440" name="Image 18" descr="horloge.jpg">
            <a:extLst>
              <a:ext uri="{FF2B5EF4-FFF2-40B4-BE49-F238E27FC236}">
                <a16:creationId xmlns:a16="http://schemas.microsoft.com/office/drawing/2014/main" id="{E87D3092-496D-4E02-8089-E17B9566D07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025" y="4478338"/>
            <a:ext cx="336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553EF850-4657-43D7-8D37-6585AADABE2F}"/>
              </a:ext>
            </a:extLst>
          </p:cNvPr>
          <p:cNvSpPr txBox="1"/>
          <p:nvPr/>
        </p:nvSpPr>
        <p:spPr>
          <a:xfrm>
            <a:off x="1557338" y="4368800"/>
            <a:ext cx="6581775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latin typeface="+mn-lt"/>
                <a:cs typeface="+mn-cs"/>
              </a:rPr>
              <a:t>Durée du stage et créneaux hebdomadaires :</a:t>
            </a:r>
            <a:endParaRPr lang="fr-FR" sz="1200" dirty="0">
              <a:latin typeface="+mn-lt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Temps complet d’enseignement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Libération le mardi</a:t>
            </a:r>
          </a:p>
        </p:txBody>
      </p:sp>
      <p:pic>
        <p:nvPicPr>
          <p:cNvPr id="18442" name="Image 21" descr="controle.jpg">
            <a:extLst>
              <a:ext uri="{FF2B5EF4-FFF2-40B4-BE49-F238E27FC236}">
                <a16:creationId xmlns:a16="http://schemas.microsoft.com/office/drawing/2014/main" id="{00B5144F-54E2-4AAA-98F5-70AA41E9B17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025" y="5075238"/>
            <a:ext cx="336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3" name="ZoneTexte 22">
            <a:extLst>
              <a:ext uri="{FF2B5EF4-FFF2-40B4-BE49-F238E27FC236}">
                <a16:creationId xmlns:a16="http://schemas.microsoft.com/office/drawing/2014/main" id="{126F2C36-063F-4F17-B98C-9BF8966567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7338" y="5095875"/>
            <a:ext cx="7048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dirty="0"/>
              <a:t>Modalités : en pleine responsabilité </a:t>
            </a:r>
            <a:r>
              <a:rPr lang="fr-FR" altLang="fr-FR" sz="1400" dirty="0"/>
              <a:t>(17 h d’enseignement et 3 h d’association sportive)</a:t>
            </a:r>
            <a:endParaRPr lang="fr-FR" altLang="fr-FR" sz="1600" dirty="0"/>
          </a:p>
        </p:txBody>
      </p:sp>
      <p:pic>
        <p:nvPicPr>
          <p:cNvPr id="18444" name="Image 23" descr="euro.jpg">
            <a:extLst>
              <a:ext uri="{FF2B5EF4-FFF2-40B4-BE49-F238E27FC236}">
                <a16:creationId xmlns:a16="http://schemas.microsoft.com/office/drawing/2014/main" id="{061A1108-163D-4A24-9ED7-8D134B0A28E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5630863"/>
            <a:ext cx="328613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6" name="Image 4" descr="stag3.jpg">
            <a:extLst>
              <a:ext uri="{FF2B5EF4-FFF2-40B4-BE49-F238E27FC236}">
                <a16:creationId xmlns:a16="http://schemas.microsoft.com/office/drawing/2014/main" id="{340003BF-27B8-4F5E-AAB2-9B8F9D148E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800" y="1958975"/>
            <a:ext cx="731838" cy="160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ZoneTexte 24">
            <a:extLst>
              <a:ext uri="{FF2B5EF4-FFF2-40B4-BE49-F238E27FC236}">
                <a16:creationId xmlns:a16="http://schemas.microsoft.com/office/drawing/2014/main" id="{148C6242-715C-4F2A-9430-5318083D8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7338" y="5446197"/>
            <a:ext cx="74620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/>
              <a:t>Indemnité du tuteur : 1250 Euros paiement mensuel sur 12 mois.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/>
              <a:t>Stagiaires issus d’un détachement : 800 euros, paiement en fin d’année scolaire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97FC2C24-D6EB-405E-AAB9-81FCBB3EB3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3814"/>
            <a:ext cx="9144000" cy="5903973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00897D3-AD47-4056-9769-7A18CD4FC6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417" y="176269"/>
            <a:ext cx="8853363" cy="747545"/>
          </a:xfrm>
        </p:spPr>
        <p:txBody>
          <a:bodyPr>
            <a:noAutofit/>
          </a:bodyPr>
          <a:lstStyle/>
          <a:p>
            <a:r>
              <a:rPr lang="fr-FR" sz="2400" dirty="0"/>
              <a:t>synthèse des différents statuts de stagiaires qui pourraient être nommés dans votre établissement :</a:t>
            </a:r>
          </a:p>
        </p:txBody>
      </p:sp>
    </p:spTree>
    <p:extLst>
      <p:ext uri="{BB962C8B-B14F-4D97-AF65-F5344CB8AC3E}">
        <p14:creationId xmlns:p14="http://schemas.microsoft.com/office/powerpoint/2010/main" val="100868402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480</TotalTime>
  <Words>639</Words>
  <Application>Microsoft Office PowerPoint</Application>
  <PresentationFormat>Affichage à l'écran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Gill Sans MT</vt:lpstr>
      <vt:lpstr>Times New Roman</vt:lpstr>
      <vt:lpstr>Gallery</vt:lpstr>
      <vt:lpstr>Conception personnalisée</vt:lpstr>
      <vt:lpstr>Etre tuteur d’un stagiaire en EPS</vt:lpstr>
      <vt:lpstr>ETRE TUTEUR D’UN ÉTUDIANT L3, M1, ALT2  OU D’UN PROFESSEUR STAGIAIRE ALTERNANT OU TEMPS COMPLET EN EPS</vt:lpstr>
      <vt:lpstr>ETRE TUTEUR D’UN ETUDIANT STAPS 3ème Année Licence Education Motricité </vt:lpstr>
      <vt:lpstr>Etre tuteur d’un étudiant  M1 MEEF en EPS</vt:lpstr>
      <vt:lpstr>Etre tuteur d’un étudiant M2 (ALT2) en EPS –  M2 = Contractuel alternant second degré</vt:lpstr>
      <vt:lpstr>Etre tuteur d’un professeur stagiaire alternant PSTG en EPS</vt:lpstr>
      <vt:lpstr>Etre tuteur d’un professeur stagiaire temps complet en EPS</vt:lpstr>
      <vt:lpstr>synthèse des différents statuts de stagiaires qui pourraient être nommés dans votre établissement :</vt:lpstr>
    </vt:vector>
  </TitlesOfParts>
  <Company>DAAF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Etre tuteur d’un stagiaire  en EPS</dc:title>
  <dc:creator>Régine Battois</dc:creator>
  <cp:lastModifiedBy>Régine Battois</cp:lastModifiedBy>
  <cp:revision>92</cp:revision>
  <dcterms:created xsi:type="dcterms:W3CDTF">2015-07-13T09:32:19Z</dcterms:created>
  <dcterms:modified xsi:type="dcterms:W3CDTF">2023-10-10T18:57:20Z</dcterms:modified>
</cp:coreProperties>
</file>