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67" r:id="rId1"/>
  </p:sldMasterIdLst>
  <p:notesMasterIdLst>
    <p:notesMasterId r:id="rId20"/>
  </p:notesMasterIdLst>
  <p:handoutMasterIdLst>
    <p:handoutMasterId r:id="rId21"/>
  </p:handoutMasterIdLst>
  <p:sldIdLst>
    <p:sldId id="259" r:id="rId2"/>
    <p:sldId id="500" r:id="rId3"/>
    <p:sldId id="517" r:id="rId4"/>
    <p:sldId id="257" r:id="rId5"/>
    <p:sldId id="506" r:id="rId6"/>
    <p:sldId id="502" r:id="rId7"/>
    <p:sldId id="504" r:id="rId8"/>
    <p:sldId id="505" r:id="rId9"/>
    <p:sldId id="508" r:id="rId10"/>
    <p:sldId id="507" r:id="rId11"/>
    <p:sldId id="509" r:id="rId12"/>
    <p:sldId id="510" r:id="rId13"/>
    <p:sldId id="511" r:id="rId14"/>
    <p:sldId id="512" r:id="rId15"/>
    <p:sldId id="513" r:id="rId16"/>
    <p:sldId id="514" r:id="rId17"/>
    <p:sldId id="515" r:id="rId18"/>
    <p:sldId id="516"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3" autoAdjust="0"/>
    <p:restoredTop sz="83075" autoAdjust="0"/>
  </p:normalViewPr>
  <p:slideViewPr>
    <p:cSldViewPr snapToGrid="0">
      <p:cViewPr varScale="1">
        <p:scale>
          <a:sx n="104" d="100"/>
          <a:sy n="104" d="100"/>
        </p:scale>
        <p:origin x="534" y="9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varScale="1">
        <p:scale>
          <a:sx n="49" d="100"/>
          <a:sy n="49" d="100"/>
        </p:scale>
        <p:origin x="242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4C265C1-17C4-4648-8A9A-7B83F52791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98AE715-6843-469A-97C4-2A38610B82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0F31E-F5A8-4E9E-B1E9-9E009073FA24}" type="datetimeFigureOut">
              <a:rPr lang="fr-FR" smtClean="0"/>
              <a:t>26/03/2023</a:t>
            </a:fld>
            <a:endParaRPr lang="fr-FR"/>
          </a:p>
        </p:txBody>
      </p:sp>
      <p:sp>
        <p:nvSpPr>
          <p:cNvPr id="4" name="Espace réservé du pied de page 3">
            <a:extLst>
              <a:ext uri="{FF2B5EF4-FFF2-40B4-BE49-F238E27FC236}">
                <a16:creationId xmlns:a16="http://schemas.microsoft.com/office/drawing/2014/main" id="{F6CF6D7C-99E1-41B1-86C0-158EA0403C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F86AF5D-E8BD-46E5-800F-C6C21DB1A6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85DF0B-178D-4D9F-BE6D-F544115CE307}" type="slidenum">
              <a:rPr lang="fr-FR" smtClean="0"/>
              <a:t>‹N°›</a:t>
            </a:fld>
            <a:endParaRPr lang="fr-FR"/>
          </a:p>
        </p:txBody>
      </p:sp>
    </p:spTree>
    <p:extLst>
      <p:ext uri="{BB962C8B-B14F-4D97-AF65-F5344CB8AC3E}">
        <p14:creationId xmlns:p14="http://schemas.microsoft.com/office/powerpoint/2010/main" val="2368080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CC705-5D27-4B57-AD11-C4FF31D73C22}" type="datetimeFigureOut">
              <a:rPr lang="fr-FR" smtClean="0"/>
              <a:t>26/03/2023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CF519-90B2-49B9-88E1-D1873F7E7D3F}" type="slidenum">
              <a:rPr lang="fr-FR" smtClean="0"/>
              <a:t>‹N°›</a:t>
            </a:fld>
            <a:endParaRPr lang="fr-FR"/>
          </a:p>
        </p:txBody>
      </p:sp>
    </p:spTree>
    <p:extLst>
      <p:ext uri="{BB962C8B-B14F-4D97-AF65-F5344CB8AC3E}">
        <p14:creationId xmlns:p14="http://schemas.microsoft.com/office/powerpoint/2010/main" val="6382799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fr-FR" altLang="fr-FR" dirty="0"/>
              <a:t>« L’histoire de l’EP n’est pas faite que d’un simple enchainement irréversible de transformations. Etudier les changements de sa nature ce n’est pas seulement chercher le moment de ses diverses métamorphoses, c’est aussi chercher ce qui subsiste par rapport à ce qui change, c’est expliquer le pourquoi des transformations et des ressemblances. » </a:t>
            </a:r>
          </a:p>
          <a:p>
            <a:pPr eaLnBrk="1" hangingPunct="1"/>
            <a:r>
              <a:rPr lang="fr-FR" altLang="fr-FR" i="1" dirty="0"/>
              <a:t>G. ANDRIEU, 1992, Enjeux et débats en EP : une histoire contemporaine, Les Cahiers ACTIO </a:t>
            </a:r>
            <a:endParaRPr lang="fr-FR" altLang="fr-FR" dirty="0"/>
          </a:p>
          <a:p>
            <a:endParaRPr lang="fr-FR" dirty="0"/>
          </a:p>
        </p:txBody>
      </p:sp>
      <p:sp>
        <p:nvSpPr>
          <p:cNvPr id="4" name="Espace réservé du numéro de diapositive 3"/>
          <p:cNvSpPr>
            <a:spLocks noGrp="1"/>
          </p:cNvSpPr>
          <p:nvPr>
            <p:ph type="sldNum" sz="quarter" idx="5"/>
          </p:nvPr>
        </p:nvSpPr>
        <p:spPr/>
        <p:txBody>
          <a:bodyPr/>
          <a:lstStyle/>
          <a:p>
            <a:fld id="{57FCF519-90B2-49B9-88E1-D1873F7E7D3F}" type="slidenum">
              <a:rPr lang="fr-FR" smtClean="0"/>
              <a:t>1</a:t>
            </a:fld>
            <a:endParaRPr lang="fr-FR"/>
          </a:p>
        </p:txBody>
      </p:sp>
    </p:spTree>
    <p:extLst>
      <p:ext uri="{BB962C8B-B14F-4D97-AF65-F5344CB8AC3E}">
        <p14:creationId xmlns:p14="http://schemas.microsoft.com/office/powerpoint/2010/main" val="42315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0EC7766D-DDEA-419C-9204-721FAE6AA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a:extLst>
              <a:ext uri="{FF2B5EF4-FFF2-40B4-BE49-F238E27FC236}">
                <a16:creationId xmlns:a16="http://schemas.microsoft.com/office/drawing/2014/main" id="{2CD09225-FC61-4131-BCE6-F2CAD19E8C5B}"/>
              </a:ext>
            </a:extLst>
          </p:cNvPr>
          <p:cNvSpPr>
            <a:spLocks noGrp="1"/>
          </p:cNvSpPr>
          <p:nvPr>
            <p:ph type="body" idx="1"/>
          </p:nvPr>
        </p:nvSpPr>
        <p:spPr bwMode="auto">
          <a:extLst>
            <a:ext uri="{909E8E84-426E-40dd-AFC4-6F175D3DCCD1}"/>
            <a:ext uri="{91240B29-F687-4f45-9708-019B960494DF}"/>
          </a:extLst>
        </p:spPr>
        <p:txBody>
          <a:bodyPr/>
          <a:lstStyle/>
          <a:p>
            <a:pPr marL="171450" indent="-171450" eaLnBrk="1" hangingPunct="1">
              <a:spcBef>
                <a:spcPct val="0"/>
              </a:spcBef>
              <a:buFontTx/>
              <a:buChar char="•"/>
              <a:defRPr/>
            </a:pPr>
            <a:r>
              <a:rPr lang="fr-FR" dirty="0">
                <a:ea typeface="MS PGothic" charset="0"/>
              </a:rPr>
              <a:t>Changement de paradigme qui nécessite de  partir du diagnostic des élèves en termes d’atout et de manque dans chaque domaine / composante du socle pour prioriser l’enseignement de ces compétences dans les différents contextes d’apprentissage que constituent les activités physiques et sportives en EPS.</a:t>
            </a:r>
            <a:endParaRPr lang="fr-FR" dirty="0">
              <a:ea typeface="MS PGothic" charset="0"/>
              <a:sym typeface="Wingdings" charset="0"/>
            </a:endParaRPr>
          </a:p>
          <a:p>
            <a:pPr marL="171450" indent="-171450" eaLnBrk="1" hangingPunct="1">
              <a:spcBef>
                <a:spcPct val="0"/>
              </a:spcBef>
              <a:defRPr/>
            </a:pPr>
            <a:endParaRPr lang="fr-FR" dirty="0">
              <a:ea typeface="MS PGothic" charset="0"/>
              <a:sym typeface="Wingdings" charset="0"/>
            </a:endParaRPr>
          </a:p>
          <a:p>
            <a:pPr marL="171450" indent="-171450" eaLnBrk="1" hangingPunct="1">
              <a:spcBef>
                <a:spcPct val="0"/>
              </a:spcBef>
              <a:defRPr/>
            </a:pPr>
            <a:r>
              <a:rPr lang="fr-FR" dirty="0">
                <a:ea typeface="MS PGothic" charset="0"/>
                <a:sym typeface="Wingdings" charset="0"/>
              </a:rPr>
              <a:t>Changement de paradigme d’autant plus important que les anciens programmes de primaire ne faisaient pas de référence aux CMS ni au  socle dans les compétences à faire construire aux élèves au sein de chaque champ d’expériences motrices : </a:t>
            </a:r>
          </a:p>
          <a:p>
            <a:pPr marL="171450" indent="-171450" eaLnBrk="1" hangingPunct="1">
              <a:spcBef>
                <a:spcPct val="0"/>
              </a:spcBef>
              <a:defRPr/>
            </a:pPr>
            <a:endParaRPr lang="fr-FR" dirty="0">
              <a:ea typeface="MS PGothic" charset="0"/>
              <a:sym typeface="Wingdings" charset="0"/>
            </a:endParaRPr>
          </a:p>
          <a:p>
            <a:pPr marL="171450" indent="-171450" eaLnBrk="1" hangingPunct="1">
              <a:spcBef>
                <a:spcPct val="0"/>
              </a:spcBef>
              <a:defRPr/>
            </a:pPr>
            <a:r>
              <a:rPr lang="fr-FR" dirty="0">
                <a:ea typeface="MS PGothic" charset="0"/>
                <a:sym typeface="Wingdings" charset="0"/>
              </a:rPr>
              <a:t>Ex programmes de 2008</a:t>
            </a:r>
          </a:p>
          <a:p>
            <a:pPr>
              <a:defRPr/>
            </a:pPr>
            <a:r>
              <a:rPr lang="fr-FR" b="1" dirty="0"/>
              <a:t>Réaliser une performance mesurée (en distance, en temps)</a:t>
            </a:r>
            <a:r>
              <a:rPr lang="fr-FR" dirty="0"/>
              <a:t> </a:t>
            </a:r>
          </a:p>
          <a:p>
            <a:pPr>
              <a:defRPr/>
            </a:pPr>
            <a:r>
              <a:rPr lang="fr-FR" dirty="0"/>
              <a:t>- Activités athlétiques : courir vite, courir longtemps, courir en franchissant des obstacles, courir en relais, sauter loin, sauter haut, lancer loin.</a:t>
            </a:r>
          </a:p>
          <a:p>
            <a:pPr marL="171450" indent="-171450">
              <a:buFontTx/>
              <a:buChar char="-"/>
              <a:defRPr/>
            </a:pPr>
            <a:r>
              <a:rPr lang="fr-FR" dirty="0"/>
              <a:t>Natation : se déplacer sur une trentaine de mètres.</a:t>
            </a:r>
          </a:p>
          <a:p>
            <a:pPr>
              <a:defRPr/>
            </a:pPr>
            <a:endParaRPr lang="fr-FR" dirty="0"/>
          </a:p>
          <a:p>
            <a:pPr>
              <a:defRPr/>
            </a:pPr>
            <a:r>
              <a:rPr lang="fr-FR" b="1" dirty="0"/>
              <a:t>Adapter ses déplacements à différents types d’environnement</a:t>
            </a:r>
            <a:r>
              <a:rPr lang="fr-FR" dirty="0"/>
              <a:t> </a:t>
            </a:r>
          </a:p>
          <a:p>
            <a:pPr>
              <a:defRPr/>
            </a:pPr>
            <a:r>
              <a:rPr lang="fr-FR" u="sng" dirty="0"/>
              <a:t>- Activités d’escalade : grimper et redescendre sur un trajet annoncé (mur équipé).</a:t>
            </a:r>
          </a:p>
          <a:p>
            <a:pPr>
              <a:defRPr/>
            </a:pPr>
            <a:r>
              <a:rPr lang="fr-FR" dirty="0"/>
              <a:t>- Activités aquatiques et nautiques : plonger, s’immerger, se déplacer.</a:t>
            </a:r>
          </a:p>
          <a:p>
            <a:pPr>
              <a:defRPr/>
            </a:pPr>
            <a:r>
              <a:rPr lang="fr-FR" u="sng" dirty="0"/>
              <a:t>- Activités de roule et glisse : réaliser un parcours d’actions diverses en roller, en vélo, en ski.</a:t>
            </a:r>
          </a:p>
          <a:p>
            <a:pPr>
              <a:defRPr/>
            </a:pPr>
            <a:r>
              <a:rPr lang="fr-FR" dirty="0"/>
              <a:t>- Activités d’orientation : retrouver plusieurs balises dans un espace semi-naturel en s’aidant d’une carte.</a:t>
            </a:r>
          </a:p>
          <a:p>
            <a:pPr>
              <a:defRPr/>
            </a:pPr>
            <a:endParaRPr lang="fr-FR" b="1" dirty="0"/>
          </a:p>
          <a:p>
            <a:pPr>
              <a:defRPr/>
            </a:pPr>
            <a:r>
              <a:rPr lang="fr-FR" b="1" dirty="0"/>
              <a:t>Coopérer ou s’opposer individuellement et collectivement</a:t>
            </a:r>
            <a:r>
              <a:rPr lang="fr-FR" dirty="0"/>
              <a:t> </a:t>
            </a:r>
          </a:p>
          <a:p>
            <a:pPr>
              <a:defRPr/>
            </a:pPr>
            <a:r>
              <a:rPr lang="fr-FR" u="sng" dirty="0"/>
              <a:t>- Jeux de lutte : amener son adversaire au sol pour l’immobiliser.</a:t>
            </a:r>
          </a:p>
          <a:p>
            <a:pPr>
              <a:defRPr/>
            </a:pPr>
            <a:r>
              <a:rPr lang="fr-FR" dirty="0"/>
              <a:t>- Jeux de raquettes : marquer des points dans un match à deux.</a:t>
            </a:r>
          </a:p>
          <a:p>
            <a:pPr>
              <a:defRPr/>
            </a:pPr>
            <a:r>
              <a:rPr lang="fr-FR" dirty="0"/>
              <a:t>- Jeux sportifs collectifs (type handball, basket-ball, football, rugby, volley-ball...) : coopérer avec ses partenaires pour affronter collectivement des adversaires, en respectant des règles, en assurant des rôles différents (attaquant, défenseur, arbitre).</a:t>
            </a:r>
          </a:p>
          <a:p>
            <a:pPr>
              <a:defRPr/>
            </a:pPr>
            <a:endParaRPr lang="fr-FR" b="1" dirty="0"/>
          </a:p>
          <a:p>
            <a:pPr>
              <a:defRPr/>
            </a:pPr>
            <a:r>
              <a:rPr lang="fr-FR" b="1" dirty="0"/>
              <a:t>Concevoir et réaliser des actions à visées expressive, artistique, esthétique</a:t>
            </a:r>
            <a:r>
              <a:rPr lang="fr-FR" dirty="0"/>
              <a:t> </a:t>
            </a:r>
          </a:p>
          <a:p>
            <a:pPr>
              <a:defRPr/>
            </a:pPr>
            <a:r>
              <a:rPr lang="fr-FR" dirty="0"/>
              <a:t>- Danse : construire à plusieurs une phrase dansée (chorégraphie de 5 éléments au moins) pour exprimer corporellement des personnages, des images, des sentiments et pour communiquer des émotions, sur des supports sonores divers.</a:t>
            </a:r>
          </a:p>
          <a:p>
            <a:pPr>
              <a:defRPr/>
            </a:pPr>
            <a:r>
              <a:rPr lang="fr-FR" dirty="0"/>
              <a:t>- Activités gymniques : construire et réaliser un enchaînement de 4 ou 5 éléments “acrobatiques” sur divers engins (barres, moutons, poutres, tapis).	</a:t>
            </a:r>
          </a:p>
          <a:p>
            <a:pPr marL="171450" indent="-171450" eaLnBrk="1" hangingPunct="1">
              <a:spcBef>
                <a:spcPct val="0"/>
              </a:spcBef>
              <a:defRPr/>
            </a:pPr>
            <a:endParaRPr lang="fr-FR" dirty="0">
              <a:ea typeface="MS PGothic" charset="0"/>
              <a:sym typeface="Wingdings" charset="0"/>
            </a:endParaRPr>
          </a:p>
        </p:txBody>
      </p:sp>
      <p:sp>
        <p:nvSpPr>
          <p:cNvPr id="13316" name="Espace réservé du numéro de diapositive 3">
            <a:extLst>
              <a:ext uri="{FF2B5EF4-FFF2-40B4-BE49-F238E27FC236}">
                <a16:creationId xmlns:a16="http://schemas.microsoft.com/office/drawing/2014/main" id="{DCF96037-7B74-45D8-9E5D-94C19E0968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EBDF60-C641-4B32-B5A3-7CCE863AE3FA}" type="slidenum">
              <a:rPr lang="fr-FR" altLang="fr-FR" smtClean="0"/>
              <a:pPr>
                <a:spcBef>
                  <a:spcPct val="0"/>
                </a:spcBef>
              </a:pPr>
              <a:t>2</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les composantes du domaine 1.1, 1.2, 1.3 ont été supprimées pour mieux visualiser le tableau mais sont à travailler en EPS au même titre que toutes les autres composantes des 5 domaines du socle.</a:t>
            </a:r>
          </a:p>
        </p:txBody>
      </p:sp>
      <p:sp>
        <p:nvSpPr>
          <p:cNvPr id="4" name="Espace réservé du numéro de diapositive 3"/>
          <p:cNvSpPr>
            <a:spLocks noGrp="1"/>
          </p:cNvSpPr>
          <p:nvPr>
            <p:ph type="sldNum" sz="quarter" idx="5"/>
          </p:nvPr>
        </p:nvSpPr>
        <p:spPr/>
        <p:txBody>
          <a:bodyPr/>
          <a:lstStyle/>
          <a:p>
            <a:fld id="{57FCF519-90B2-49B9-88E1-D1873F7E7D3F}" type="slidenum">
              <a:rPr lang="fr-FR" smtClean="0"/>
              <a:t>3</a:t>
            </a:fld>
            <a:endParaRPr lang="fr-FR"/>
          </a:p>
        </p:txBody>
      </p:sp>
    </p:spTree>
    <p:extLst>
      <p:ext uri="{BB962C8B-B14F-4D97-AF65-F5344CB8AC3E}">
        <p14:creationId xmlns:p14="http://schemas.microsoft.com/office/powerpoint/2010/main" val="181242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FCF519-90B2-49B9-88E1-D1873F7E7D3F}" type="slidenum">
              <a:rPr lang="fr-FR" smtClean="0"/>
              <a:t>4</a:t>
            </a:fld>
            <a:endParaRPr lang="fr-FR"/>
          </a:p>
        </p:txBody>
      </p:sp>
    </p:spTree>
    <p:extLst>
      <p:ext uri="{BB962C8B-B14F-4D97-AF65-F5344CB8AC3E}">
        <p14:creationId xmlns:p14="http://schemas.microsoft.com/office/powerpoint/2010/main" val="39760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FCF519-90B2-49B9-88E1-D1873F7E7D3F}" type="slidenum">
              <a:rPr lang="fr-FR" smtClean="0"/>
              <a:t>5</a:t>
            </a:fld>
            <a:endParaRPr lang="fr-FR"/>
          </a:p>
        </p:txBody>
      </p:sp>
    </p:spTree>
    <p:extLst>
      <p:ext uri="{BB962C8B-B14F-4D97-AF65-F5344CB8AC3E}">
        <p14:creationId xmlns:p14="http://schemas.microsoft.com/office/powerpoint/2010/main" val="235201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domaine 2 est porté en exemple sur cette diapo, afin d’illustrer la procédure qui doit être identique pour chacun des 5 domaines du socle avec les éléments signifiants qui leurs sont associés.</a:t>
            </a:r>
          </a:p>
        </p:txBody>
      </p:sp>
      <p:sp>
        <p:nvSpPr>
          <p:cNvPr id="4" name="Espace réservé du numéro de diapositive 3"/>
          <p:cNvSpPr>
            <a:spLocks noGrp="1"/>
          </p:cNvSpPr>
          <p:nvPr>
            <p:ph type="sldNum" sz="quarter" idx="5"/>
          </p:nvPr>
        </p:nvSpPr>
        <p:spPr/>
        <p:txBody>
          <a:bodyPr/>
          <a:lstStyle/>
          <a:p>
            <a:fld id="{57FCF519-90B2-49B9-88E1-D1873F7E7D3F}" type="slidenum">
              <a:rPr lang="fr-FR" smtClean="0"/>
              <a:t>6</a:t>
            </a:fld>
            <a:endParaRPr lang="fr-FR"/>
          </a:p>
        </p:txBody>
      </p:sp>
    </p:spTree>
    <p:extLst>
      <p:ext uri="{BB962C8B-B14F-4D97-AF65-F5344CB8AC3E}">
        <p14:creationId xmlns:p14="http://schemas.microsoft.com/office/powerpoint/2010/main" val="103902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FCF519-90B2-49B9-88E1-D1873F7E7D3F}" type="slidenum">
              <a:rPr lang="fr-FR" smtClean="0"/>
              <a:t>8</a:t>
            </a:fld>
            <a:endParaRPr lang="fr-FR"/>
          </a:p>
        </p:txBody>
      </p:sp>
    </p:spTree>
    <p:extLst>
      <p:ext uri="{BB962C8B-B14F-4D97-AF65-F5344CB8AC3E}">
        <p14:creationId xmlns:p14="http://schemas.microsoft.com/office/powerpoint/2010/main" val="141788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FCF519-90B2-49B9-88E1-D1873F7E7D3F}" type="slidenum">
              <a:rPr lang="fr-FR" smtClean="0"/>
              <a:t>16</a:t>
            </a:fld>
            <a:endParaRPr lang="fr-FR"/>
          </a:p>
        </p:txBody>
      </p:sp>
    </p:spTree>
    <p:extLst>
      <p:ext uri="{BB962C8B-B14F-4D97-AF65-F5344CB8AC3E}">
        <p14:creationId xmlns:p14="http://schemas.microsoft.com/office/powerpoint/2010/main" val="302181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419B2198-3180-4AC5-B70D-72AA8109B7C6}" type="datetime1">
              <a:rPr lang="fr-FR" cap="all" smtClean="0"/>
              <a:t>26/03/2023</a:t>
            </a:fld>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a:t>Inspection pédagogique régionale Education physique et sportive  </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7522"/>
            <a:ext cx="1656184" cy="1291823"/>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D76B8-7269-40FD-AFC4-E7C50E7293BA}"/>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79D9A170-6BF6-4753-B1CC-F5FC70FBAE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AFD29EB-75C8-407C-BE41-06EEDA22CE8D}"/>
              </a:ext>
            </a:extLst>
          </p:cNvPr>
          <p:cNvSpPr>
            <a:spLocks noGrp="1"/>
          </p:cNvSpPr>
          <p:nvPr>
            <p:ph type="dt" sz="half" idx="10"/>
          </p:nvPr>
        </p:nvSpPr>
        <p:spPr/>
        <p:txBody>
          <a:bodyPr/>
          <a:lstStyle/>
          <a:p>
            <a:fld id="{A4CBC523-D97C-43A3-AE16-CAEEE5CE1775}" type="datetime1">
              <a:rPr lang="fr-FR" smtClean="0"/>
              <a:t>26/03/2023</a:t>
            </a:fld>
            <a:endParaRPr lang="fr-FR"/>
          </a:p>
        </p:txBody>
      </p:sp>
      <p:sp>
        <p:nvSpPr>
          <p:cNvPr id="5" name="Espace réservé du pied de page 4">
            <a:extLst>
              <a:ext uri="{FF2B5EF4-FFF2-40B4-BE49-F238E27FC236}">
                <a16:creationId xmlns:a16="http://schemas.microsoft.com/office/drawing/2014/main" id="{A02FB22E-245F-4F98-8B97-6800ED60D1D4}"/>
              </a:ext>
            </a:extLst>
          </p:cNvPr>
          <p:cNvSpPr>
            <a:spLocks noGrp="1"/>
          </p:cNvSpPr>
          <p:nvPr>
            <p:ph type="ftr" sz="quarter" idx="11"/>
          </p:nvPr>
        </p:nvSpPr>
        <p:spPr/>
        <p:txBody>
          <a:bodyPr/>
          <a:lstStyle/>
          <a:p>
            <a:r>
              <a:rPr lang="fr-FR" dirty="0"/>
              <a:t>Inspection pédagogique régionale Education physique et sportive </a:t>
            </a:r>
          </a:p>
          <a:p>
            <a:endParaRPr lang="fr-FR" dirty="0"/>
          </a:p>
        </p:txBody>
      </p:sp>
      <p:sp>
        <p:nvSpPr>
          <p:cNvPr id="6" name="Espace réservé du numéro de diapositive 5">
            <a:extLst>
              <a:ext uri="{FF2B5EF4-FFF2-40B4-BE49-F238E27FC236}">
                <a16:creationId xmlns:a16="http://schemas.microsoft.com/office/drawing/2014/main" id="{7F2C5C85-1509-4063-B2E9-D3080B80AD67}"/>
              </a:ext>
            </a:extLst>
          </p:cNvPr>
          <p:cNvSpPr>
            <a:spLocks noGrp="1"/>
          </p:cNvSpPr>
          <p:nvPr>
            <p:ph type="sldNum" sz="quarter" idx="12"/>
          </p:nvPr>
        </p:nvSpPr>
        <p:spPr/>
        <p:txBody>
          <a:bodyPr/>
          <a:lstStyle/>
          <a:p>
            <a:fld id="{BBF03555-6ABF-452F-9F03-10D6B5588881}" type="slidenum">
              <a:rPr lang="fr-FR" smtClean="0"/>
              <a:t>‹N°›</a:t>
            </a:fld>
            <a:endParaRPr lang="fr-FR"/>
          </a:p>
        </p:txBody>
      </p:sp>
    </p:spTree>
    <p:extLst>
      <p:ext uri="{BB962C8B-B14F-4D97-AF65-F5344CB8AC3E}">
        <p14:creationId xmlns:p14="http://schemas.microsoft.com/office/powerpoint/2010/main" val="387026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33877"/>
            <a:ext cx="3436071" cy="2680251"/>
          </a:xfrm>
          <a:prstGeom prst="rect">
            <a:avLst/>
          </a:prstGeom>
        </p:spPr>
      </p:pic>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C71E116A-9DEF-41CC-93BB-C88863FEE966}" type="datetime1">
              <a:rPr lang="fr-FR" smtClean="0"/>
              <a:t>26/03/2023</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Inspection pédagogique régionale Education physique et sportive  </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Tree>
    <p:extLst>
      <p:ext uri="{BB962C8B-B14F-4D97-AF65-F5344CB8AC3E}">
        <p14:creationId xmlns:p14="http://schemas.microsoft.com/office/powerpoint/2010/main" val="343261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16F50A4F-39CB-4D20-B5C4-C01F9BED7B4A}" type="datetime1">
              <a:rPr lang="fr-FR" cap="all" smtClean="0"/>
              <a:t>26/03/2023</a:t>
            </a:fld>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Inspection pédagogique régionale Education physique et sportive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fld id="{87A7BEC0-519B-4B77-A5C9-FFB0CE0036D4}" type="datetime1">
              <a:rPr lang="fr-FR" cap="all" smtClean="0"/>
              <a:t>26/03/2023</a:t>
            </a:fld>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Inspection pédagogique régionale Education physique et sportive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CAB45229-A700-4E41-ADE3-DF4C450C0C0C}" type="datetime1">
              <a:rPr lang="fr-FR" cap="all" smtClean="0"/>
              <a:t>26/03/2023</a:t>
            </a:fld>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Inspection pédagogique régionale Education physique et sportive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fld id="{41AA9D1D-9FA7-4CC8-892F-1E8FFE6C9D14}" type="datetime1">
              <a:rPr lang="fr-FR" cap="all" smtClean="0"/>
              <a:t>26/03/2023</a:t>
            </a:fld>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a:t>Inspection pédagogique régionale Education physique et sportive  </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ATATION">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p:cNvSpPr>
            <a:spLocks noGrp="1"/>
          </p:cNvSpPr>
          <p:nvPr>
            <p:ph type="title"/>
          </p:nvPr>
        </p:nvSpPr>
        <p:spPr>
          <a:xfrm>
            <a:off x="0" y="0"/>
            <a:ext cx="9144000" cy="897564"/>
          </a:xfrm>
        </p:spPr>
        <p:txBody>
          <a:bodyPr>
            <a:noAutofit/>
          </a:bodyPr>
          <a:lstStyle>
            <a:lvl1pPr>
              <a:defRPr sz="2550" baseline="0">
                <a:solidFill>
                  <a:schemeClr val="bg1"/>
                </a:solidFill>
                <a:effectLst>
                  <a:outerShdw blurRad="38100" dist="38100" dir="2700000" algn="tl">
                    <a:srgbClr val="000000">
                      <a:alpha val="43137"/>
                    </a:srgbClr>
                  </a:outerShdw>
                </a:effectLst>
                <a:latin typeface="Arial Black" pitchFamily="34" charset="0"/>
              </a:defRPr>
            </a:lvl1pPr>
          </a:lstStyle>
          <a:p>
            <a:r>
              <a:rPr lang="fr-FR" dirty="0"/>
              <a:t>Cliquez pour modifier le style du titre</a:t>
            </a:r>
          </a:p>
        </p:txBody>
      </p:sp>
      <p:sp>
        <p:nvSpPr>
          <p:cNvPr id="4" name="Espace réservé de la date 3">
            <a:extLst>
              <a:ext uri="{FF2B5EF4-FFF2-40B4-BE49-F238E27FC236}">
                <a16:creationId xmlns:a16="http://schemas.microsoft.com/office/drawing/2014/main" id="{A2F9174E-BFB7-428D-8E75-D0E09CE107CF}"/>
              </a:ext>
            </a:extLst>
          </p:cNvPr>
          <p:cNvSpPr>
            <a:spLocks noGrp="1"/>
          </p:cNvSpPr>
          <p:nvPr>
            <p:ph type="dt" sz="half" idx="10"/>
          </p:nvPr>
        </p:nvSpPr>
        <p:spPr/>
        <p:txBody>
          <a:bodyPr/>
          <a:lstStyle>
            <a:lvl1pPr>
              <a:defRPr/>
            </a:lvl1pPr>
          </a:lstStyle>
          <a:p>
            <a:pPr>
              <a:defRPr/>
            </a:pPr>
            <a:fld id="{D279E623-F600-4D50-936C-C8B1D74B95EB}" type="datetimeFigureOut">
              <a:rPr lang="en-US" altLang="fr-FR"/>
              <a:pPr>
                <a:defRPr/>
              </a:pPr>
              <a:t>3/26/2023</a:t>
            </a:fld>
            <a:endParaRPr lang="en-US" altLang="fr-FR"/>
          </a:p>
        </p:txBody>
      </p:sp>
      <p:sp>
        <p:nvSpPr>
          <p:cNvPr id="5" name="Espace réservé du pied de page 4">
            <a:extLst>
              <a:ext uri="{FF2B5EF4-FFF2-40B4-BE49-F238E27FC236}">
                <a16:creationId xmlns:a16="http://schemas.microsoft.com/office/drawing/2014/main" id="{93848584-4AE3-4566-BC32-9A5A1A32AF6C}"/>
              </a:ext>
            </a:extLst>
          </p:cNvPr>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a:extLst>
              <a:ext uri="{FF2B5EF4-FFF2-40B4-BE49-F238E27FC236}">
                <a16:creationId xmlns:a16="http://schemas.microsoft.com/office/drawing/2014/main" id="{7FA579E7-0984-41C4-9862-886402A2EFD9}"/>
              </a:ext>
            </a:extLst>
          </p:cNvPr>
          <p:cNvSpPr>
            <a:spLocks noGrp="1"/>
          </p:cNvSpPr>
          <p:nvPr>
            <p:ph type="sldNum" sz="quarter" idx="12"/>
          </p:nvPr>
        </p:nvSpPr>
        <p:spPr/>
        <p:txBody>
          <a:bodyPr/>
          <a:lstStyle>
            <a:lvl1pPr>
              <a:defRPr/>
            </a:lvl1pPr>
          </a:lstStyle>
          <a:p>
            <a:pPr>
              <a:defRPr/>
            </a:pPr>
            <a:fld id="{6CAF7894-F3DB-4663-A289-93D431AB910E}" type="slidenum">
              <a:rPr lang="en-US" altLang="fr-FR"/>
              <a:pPr>
                <a:defRPr/>
              </a:pPr>
              <a:t>‹N°›</a:t>
            </a:fld>
            <a:endParaRPr lang="en-US" altLang="fr-FR"/>
          </a:p>
        </p:txBody>
      </p:sp>
    </p:spTree>
    <p:extLst>
      <p:ext uri="{BB962C8B-B14F-4D97-AF65-F5344CB8AC3E}">
        <p14:creationId xmlns:p14="http://schemas.microsoft.com/office/powerpoint/2010/main" val="1899961525"/>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r>
              <a:rPr lang="fr-FR"/>
              <a:t>12/03/2023</a:t>
            </a:r>
          </a:p>
        </p:txBody>
      </p:sp>
      <p:sp>
        <p:nvSpPr>
          <p:cNvPr id="6" name="Espace réservé du pied de page 5"/>
          <p:cNvSpPr>
            <a:spLocks noGrp="1"/>
          </p:cNvSpPr>
          <p:nvPr>
            <p:ph type="ftr" sz="quarter" idx="11"/>
          </p:nvPr>
        </p:nvSpPr>
        <p:spPr bwMode="gray"/>
        <p:txBody>
          <a:bodyPr/>
          <a:lstStyle/>
          <a:p>
            <a:endParaRPr lang="fr-FR"/>
          </a:p>
        </p:txBody>
      </p:sp>
      <p:sp>
        <p:nvSpPr>
          <p:cNvPr id="7" name="Espace réservé du numéro de diapositive 6"/>
          <p:cNvSpPr>
            <a:spLocks noGrp="1"/>
          </p:cNvSpPr>
          <p:nvPr>
            <p:ph type="sldNum" sz="quarter" idx="12"/>
          </p:nvPr>
        </p:nvSpPr>
        <p:spPr bwMode="gray"/>
        <p:txBody>
          <a:bodyPr/>
          <a:lstStyle/>
          <a:p>
            <a:fld id="{BBF03555-6ABF-452F-9F03-10D6B5588881}" type="slidenum">
              <a:rPr lang="fr-FR" smtClean="0"/>
              <a:t>‹N°›</a:t>
            </a:fld>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237282689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944" y="113722"/>
            <a:ext cx="647656" cy="505171"/>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D37DBC78-C53B-4BC9-AD21-6949CE418048}" type="datetime1">
              <a:rPr lang="fr-FR" cap="all" smtClean="0"/>
              <a:t>26/03/2023</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Inspection pédagogique régionale Education physique et sportive  </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2" r:id="rId1"/>
    <p:sldLayoutId id="2147483813" r:id="rId2"/>
    <p:sldLayoutId id="2147483808" r:id="rId3"/>
    <p:sldLayoutId id="2147483810" r:id="rId4"/>
    <p:sldLayoutId id="2147483811" r:id="rId5"/>
    <p:sldLayoutId id="2147483809" r:id="rId6"/>
    <p:sldLayoutId id="2147483798" r:id="rId7"/>
    <p:sldLayoutId id="2147483814" r:id="rId8"/>
    <p:sldLayoutId id="2147483815" r:id="rId9"/>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08F16-86CC-4F5D-A9B4-19952EB5F08A}"/>
              </a:ext>
            </a:extLst>
          </p:cNvPr>
          <p:cNvSpPr>
            <a:spLocks noGrp="1"/>
          </p:cNvSpPr>
          <p:nvPr>
            <p:ph type="ctrTitle"/>
          </p:nvPr>
        </p:nvSpPr>
        <p:spPr/>
        <p:txBody>
          <a:bodyPr/>
          <a:lstStyle/>
          <a:p>
            <a:r>
              <a:rPr lang="fr-FR" sz="3600" dirty="0"/>
              <a:t>Le socle commun : programme des programmes au service de la formation de l’élève.</a:t>
            </a:r>
            <a:endParaRPr lang="fr-FR" sz="5400" dirty="0"/>
          </a:p>
        </p:txBody>
      </p:sp>
      <p:sp>
        <p:nvSpPr>
          <p:cNvPr id="3" name="Sous-titre 2">
            <a:extLst>
              <a:ext uri="{FF2B5EF4-FFF2-40B4-BE49-F238E27FC236}">
                <a16:creationId xmlns:a16="http://schemas.microsoft.com/office/drawing/2014/main" id="{55A92DF5-C1BE-4EED-BF0E-5383A375AFAA}"/>
              </a:ext>
            </a:extLst>
          </p:cNvPr>
          <p:cNvSpPr>
            <a:spLocks noGrp="1"/>
          </p:cNvSpPr>
          <p:nvPr>
            <p:ph type="subTitle" idx="1"/>
          </p:nvPr>
        </p:nvSpPr>
        <p:spPr/>
        <p:txBody>
          <a:bodyPr/>
          <a:lstStyle/>
          <a:p>
            <a:r>
              <a:rPr lang="fr-FR" dirty="0"/>
              <a:t>Aide à l’actualisation des projets d’EPS en collège</a:t>
            </a:r>
          </a:p>
        </p:txBody>
      </p:sp>
      <p:sp>
        <p:nvSpPr>
          <p:cNvPr id="4" name="Espace réservé de la date 3">
            <a:extLst>
              <a:ext uri="{FF2B5EF4-FFF2-40B4-BE49-F238E27FC236}">
                <a16:creationId xmlns:a16="http://schemas.microsoft.com/office/drawing/2014/main" id="{717FEF45-014D-40FF-8994-A57414B2F483}"/>
              </a:ext>
            </a:extLst>
          </p:cNvPr>
          <p:cNvSpPr>
            <a:spLocks noGrp="1"/>
          </p:cNvSpPr>
          <p:nvPr>
            <p:ph type="dt" sz="half" idx="10"/>
          </p:nvPr>
        </p:nvSpPr>
        <p:spPr/>
        <p:txBody>
          <a:bodyPr/>
          <a:lstStyle/>
          <a:p>
            <a:fld id="{A4CBC523-D97C-43A3-AE16-CAEEE5CE1775}" type="datetime1">
              <a:rPr lang="fr-FR" smtClean="0"/>
              <a:t>26/03/2023</a:t>
            </a:fld>
            <a:endParaRPr lang="fr-FR"/>
          </a:p>
        </p:txBody>
      </p:sp>
      <p:sp>
        <p:nvSpPr>
          <p:cNvPr id="5" name="Espace réservé du pied de page 4">
            <a:extLst>
              <a:ext uri="{FF2B5EF4-FFF2-40B4-BE49-F238E27FC236}">
                <a16:creationId xmlns:a16="http://schemas.microsoft.com/office/drawing/2014/main" id="{17F2C28E-BDDE-442E-95CA-22E8FBE1B6AB}"/>
              </a:ext>
            </a:extLst>
          </p:cNvPr>
          <p:cNvSpPr>
            <a:spLocks noGrp="1"/>
          </p:cNvSpPr>
          <p:nvPr>
            <p:ph type="ftr" sz="quarter" idx="11"/>
          </p:nvPr>
        </p:nvSpPr>
        <p:spPr/>
        <p:txBody>
          <a:bodyPr/>
          <a:lstStyle/>
          <a:p>
            <a:r>
              <a:rPr lang="fr-FR"/>
              <a:t>Inspection pédagogique régionale Education physique et sportive </a:t>
            </a:r>
          </a:p>
          <a:p>
            <a:endParaRPr lang="fr-FR" dirty="0"/>
          </a:p>
        </p:txBody>
      </p:sp>
      <p:sp>
        <p:nvSpPr>
          <p:cNvPr id="6" name="Espace réservé du numéro de diapositive 5">
            <a:extLst>
              <a:ext uri="{FF2B5EF4-FFF2-40B4-BE49-F238E27FC236}">
                <a16:creationId xmlns:a16="http://schemas.microsoft.com/office/drawing/2014/main" id="{02AD39EF-3652-48D5-9B3E-D8D8F5AA4625}"/>
              </a:ext>
            </a:extLst>
          </p:cNvPr>
          <p:cNvSpPr>
            <a:spLocks noGrp="1"/>
          </p:cNvSpPr>
          <p:nvPr>
            <p:ph type="sldNum" sz="quarter" idx="12"/>
          </p:nvPr>
        </p:nvSpPr>
        <p:spPr/>
        <p:txBody>
          <a:bodyPr/>
          <a:lstStyle/>
          <a:p>
            <a:fld id="{BBF03555-6ABF-452F-9F03-10D6B5588881}" type="slidenum">
              <a:rPr lang="fr-FR" smtClean="0"/>
              <a:t>1</a:t>
            </a:fld>
            <a:endParaRPr lang="fr-FR"/>
          </a:p>
        </p:txBody>
      </p:sp>
    </p:spTree>
    <p:extLst>
      <p:ext uri="{BB962C8B-B14F-4D97-AF65-F5344CB8AC3E}">
        <p14:creationId xmlns:p14="http://schemas.microsoft.com/office/powerpoint/2010/main" val="322823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88BD9-3B6E-4A82-A332-AF704AFCEEAC}"/>
              </a:ext>
            </a:extLst>
          </p:cNvPr>
          <p:cNvSpPr>
            <a:spLocks noGrp="1"/>
          </p:cNvSpPr>
          <p:nvPr>
            <p:ph type="title"/>
          </p:nvPr>
        </p:nvSpPr>
        <p:spPr>
          <a:xfrm>
            <a:off x="1176076" y="123252"/>
            <a:ext cx="7967924" cy="720000"/>
          </a:xfrm>
        </p:spPr>
        <p:txBody>
          <a:bodyPr/>
          <a:lstStyle/>
          <a:p>
            <a:r>
              <a:rPr lang="fr-FR" sz="1800" dirty="0"/>
              <a:t>2. Positionner les élèves sur les niveaux de maîtrise des composantes du socle évaluées en EPS </a:t>
            </a:r>
          </a:p>
        </p:txBody>
      </p:sp>
      <p:sp>
        <p:nvSpPr>
          <p:cNvPr id="3" name="Espace réservé de la date 2">
            <a:extLst>
              <a:ext uri="{FF2B5EF4-FFF2-40B4-BE49-F238E27FC236}">
                <a16:creationId xmlns:a16="http://schemas.microsoft.com/office/drawing/2014/main" id="{6D4D90B2-EEFF-4129-96C5-ACDDC298DB96}"/>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720E3D6F-339C-4431-92F7-F378B4B0FB62}"/>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62C2F2F7-1DFD-4526-9E5E-8BDA45847B47}"/>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contenu 5">
            <a:extLst>
              <a:ext uri="{FF2B5EF4-FFF2-40B4-BE49-F238E27FC236}">
                <a16:creationId xmlns:a16="http://schemas.microsoft.com/office/drawing/2014/main" id="{62EB1483-9D23-40DB-9334-0195BF40641C}"/>
              </a:ext>
            </a:extLst>
          </p:cNvPr>
          <p:cNvSpPr>
            <a:spLocks noGrp="1"/>
          </p:cNvSpPr>
          <p:nvPr>
            <p:ph sz="quarter" idx="14"/>
          </p:nvPr>
        </p:nvSpPr>
        <p:spPr>
          <a:xfrm>
            <a:off x="275303" y="717755"/>
            <a:ext cx="8613058" cy="3755922"/>
          </a:xfrm>
        </p:spPr>
        <p:txBody>
          <a:bodyPr/>
          <a:lstStyle/>
          <a:p>
            <a:r>
              <a:rPr lang="fr-FR" sz="1300" b="1" dirty="0"/>
              <a:t>Principes de positionnement pour la composante 1-4 </a:t>
            </a:r>
            <a:r>
              <a:rPr lang="fr-FR" sz="1300" dirty="0"/>
              <a:t>Le niveau final de maitrise dans la composante correspond </a:t>
            </a:r>
            <a:r>
              <a:rPr lang="fr-FR" sz="1300" dirty="0">
                <a:highlight>
                  <a:srgbClr val="FFFF00"/>
                </a:highlight>
              </a:rPr>
              <a:t>au meilleur niveau atteint dans trois champs d’apprentissage différents </a:t>
            </a:r>
            <a:r>
              <a:rPr lang="fr-FR" sz="1300" dirty="0"/>
              <a:t>(au moins une APSA du champ). </a:t>
            </a:r>
          </a:p>
          <a:p>
            <a:r>
              <a:rPr lang="fr-FR" sz="1300" dirty="0"/>
              <a:t>Pour rappel, l’appréciation d’un niveau de maîtrise pour la composante D1-4, dans une APSA, se fait en référence aux attendus de fin de cycle (ceux renvoyant plus spécifiquement à la composante motrice) du champ d’apprentissage considéré. Des propositions d’échelles descriptives à quatre niveaux dans différentes APSA sont proposées dans les illustrations des « ressources évaluation du socle en EPS » et des « ressources programmes EPS ». </a:t>
            </a:r>
          </a:p>
          <a:p>
            <a:endParaRPr lang="fr-FR" sz="1300" dirty="0"/>
          </a:p>
          <a:p>
            <a:r>
              <a:rPr lang="fr-FR" sz="1300" b="1" dirty="0"/>
              <a:t>Principes de positionnement pour les autres composantes du socle commun (D1-1 à D1-3 et D2 à D5) </a:t>
            </a:r>
            <a:r>
              <a:rPr lang="fr-FR" sz="1300" dirty="0"/>
              <a:t>Le niveau final de maîtrise dans un domaine correspond </a:t>
            </a:r>
            <a:r>
              <a:rPr lang="fr-FR" sz="1300" dirty="0">
                <a:highlight>
                  <a:srgbClr val="00FF00"/>
                </a:highlight>
              </a:rPr>
              <a:t>au meilleur niveau atteint par l’élève (au cours du cycle) dans les éléments signifiants correspondant à ce domaine dans au moins deux APSA différentes</a:t>
            </a:r>
            <a:r>
              <a:rPr lang="fr-FR" sz="1300" dirty="0"/>
              <a:t>. Dans la mesure du possible, il conviendra de vérifier ce niveau pour deux éléments signifiants de la composante. </a:t>
            </a:r>
          </a:p>
          <a:p>
            <a:r>
              <a:rPr lang="fr-FR" sz="1300" dirty="0"/>
              <a:t>Pour rappel l’appréciation, dans une APSA, d’un niveau de maîtrise pour les domaines 2, 3, 4 et 5 se fait en référence aux attendus de fin de cycle (ceux renvoyant plus spécifiquement aux composantes méthodologique et sociale) du champ d’apprentissage considéré. Des propositions d’échelles descriptives à quatre niveaux dans différentes APSA sont proposées dans les illustrations des « ressources évaluation du socle en EPS » et des « ressources programmes EPS ». </a:t>
            </a:r>
          </a:p>
        </p:txBody>
      </p:sp>
    </p:spTree>
    <p:extLst>
      <p:ext uri="{BB962C8B-B14F-4D97-AF65-F5344CB8AC3E}">
        <p14:creationId xmlns:p14="http://schemas.microsoft.com/office/powerpoint/2010/main" val="237977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F06A9BD8-7614-4877-A9E9-9BDE85B3C195}"/>
              </a:ext>
            </a:extLst>
          </p:cNvPr>
          <p:cNvPicPr>
            <a:picLocks noGrp="1" noChangeAspect="1"/>
          </p:cNvPicPr>
          <p:nvPr>
            <p:ph sz="quarter" idx="14"/>
          </p:nvPr>
        </p:nvPicPr>
        <p:blipFill>
          <a:blip r:embed="rId2"/>
          <a:stretch>
            <a:fillRect/>
          </a:stretch>
        </p:blipFill>
        <p:spPr>
          <a:xfrm>
            <a:off x="68826" y="969071"/>
            <a:ext cx="9075174" cy="4342242"/>
          </a:xfrm>
        </p:spPr>
      </p:pic>
      <p:sp>
        <p:nvSpPr>
          <p:cNvPr id="2" name="Titre 1">
            <a:extLst>
              <a:ext uri="{FF2B5EF4-FFF2-40B4-BE49-F238E27FC236}">
                <a16:creationId xmlns:a16="http://schemas.microsoft.com/office/drawing/2014/main" id="{49D670DC-2A47-422D-820D-AB24D5F0B35B}"/>
              </a:ext>
            </a:extLst>
          </p:cNvPr>
          <p:cNvSpPr>
            <a:spLocks noGrp="1"/>
          </p:cNvSpPr>
          <p:nvPr>
            <p:ph type="title"/>
          </p:nvPr>
        </p:nvSpPr>
        <p:spPr>
          <a:xfrm>
            <a:off x="4440387" y="123251"/>
            <a:ext cx="4339820" cy="329033"/>
          </a:xfrm>
        </p:spPr>
        <p:txBody>
          <a:bodyPr/>
          <a:lstStyle/>
          <a:p>
            <a:r>
              <a:rPr lang="fr-FR" sz="1800" dirty="0"/>
              <a:t>Exemple de positionnement de l’élève</a:t>
            </a:r>
          </a:p>
        </p:txBody>
      </p:sp>
      <p:sp>
        <p:nvSpPr>
          <p:cNvPr id="3" name="Espace réservé de la date 2">
            <a:extLst>
              <a:ext uri="{FF2B5EF4-FFF2-40B4-BE49-F238E27FC236}">
                <a16:creationId xmlns:a16="http://schemas.microsoft.com/office/drawing/2014/main" id="{126DCDF7-6877-47C7-9A01-20932FA5D3C5}"/>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98B20A29-5A45-44C4-AF4C-A14925DB1543}"/>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BF275324-7115-441D-8FEB-BE752586C0AC}"/>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ZoneTexte 8">
            <a:extLst>
              <a:ext uri="{FF2B5EF4-FFF2-40B4-BE49-F238E27FC236}">
                <a16:creationId xmlns:a16="http://schemas.microsoft.com/office/drawing/2014/main" id="{0A8E5616-428E-4741-80DA-0AA1C5869382}"/>
              </a:ext>
            </a:extLst>
          </p:cNvPr>
          <p:cNvSpPr txBox="1"/>
          <p:nvPr/>
        </p:nvSpPr>
        <p:spPr>
          <a:xfrm>
            <a:off x="452285" y="383457"/>
            <a:ext cx="8760542" cy="646331"/>
          </a:xfrm>
          <a:prstGeom prst="rect">
            <a:avLst/>
          </a:prstGeom>
          <a:noFill/>
        </p:spPr>
        <p:txBody>
          <a:bodyPr wrap="square" rtlCol="0">
            <a:spAutoFit/>
          </a:bodyPr>
          <a:lstStyle/>
          <a:p>
            <a:r>
              <a:rPr lang="fr-FR" sz="1200" dirty="0"/>
              <a:t>Ce principe de positionnement peut être proposé pour déterminer le choix commun de l’équipe pédagogique (par exemple </a:t>
            </a:r>
            <a:r>
              <a:rPr lang="fr-FR" sz="1200" dirty="0">
                <a:highlight>
                  <a:srgbClr val="FFFF00"/>
                </a:highlight>
              </a:rPr>
              <a:t>: le niveau atteint pour le domaine 2 correspond au meilleur niveau atteint ou dépassé au moins deux fois, toutes disciplines confondues, dans chacun des éléments signifiants du domaine 2</a:t>
            </a:r>
            <a:r>
              <a:rPr lang="fr-FR" sz="1200" dirty="0"/>
              <a:t>). </a:t>
            </a:r>
          </a:p>
        </p:txBody>
      </p:sp>
    </p:spTree>
    <p:extLst>
      <p:ext uri="{BB962C8B-B14F-4D97-AF65-F5344CB8AC3E}">
        <p14:creationId xmlns:p14="http://schemas.microsoft.com/office/powerpoint/2010/main" val="340563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1DD0A28F-E96C-4D78-970F-E9ABFF94A451}"/>
              </a:ext>
            </a:extLst>
          </p:cNvPr>
          <p:cNvPicPr>
            <a:picLocks noGrp="1" noChangeAspect="1"/>
          </p:cNvPicPr>
          <p:nvPr>
            <p:ph sz="quarter" idx="14"/>
          </p:nvPr>
        </p:nvPicPr>
        <p:blipFill>
          <a:blip r:embed="rId2"/>
          <a:stretch>
            <a:fillRect/>
          </a:stretch>
        </p:blipFill>
        <p:spPr>
          <a:xfrm>
            <a:off x="78659" y="167148"/>
            <a:ext cx="8042786" cy="4797419"/>
          </a:xfrm>
        </p:spPr>
      </p:pic>
      <p:sp>
        <p:nvSpPr>
          <p:cNvPr id="2" name="Titre 1">
            <a:extLst>
              <a:ext uri="{FF2B5EF4-FFF2-40B4-BE49-F238E27FC236}">
                <a16:creationId xmlns:a16="http://schemas.microsoft.com/office/drawing/2014/main" id="{75231FCF-ADF9-4765-BADA-888E42EC21EC}"/>
              </a:ext>
            </a:extLst>
          </p:cNvPr>
          <p:cNvSpPr>
            <a:spLocks noGrp="1"/>
          </p:cNvSpPr>
          <p:nvPr>
            <p:ph type="title"/>
          </p:nvPr>
        </p:nvSpPr>
        <p:spPr>
          <a:xfrm>
            <a:off x="5948516" y="123252"/>
            <a:ext cx="2861187" cy="309368"/>
          </a:xfrm>
        </p:spPr>
        <p:txBody>
          <a:bodyPr/>
          <a:lstStyle/>
          <a:p>
            <a:r>
              <a:rPr lang="fr-FR" sz="1800" dirty="0"/>
              <a:t>Exemple en Badminton</a:t>
            </a:r>
          </a:p>
        </p:txBody>
      </p:sp>
      <p:sp>
        <p:nvSpPr>
          <p:cNvPr id="3" name="Espace réservé de la date 2">
            <a:extLst>
              <a:ext uri="{FF2B5EF4-FFF2-40B4-BE49-F238E27FC236}">
                <a16:creationId xmlns:a16="http://schemas.microsoft.com/office/drawing/2014/main" id="{4146EAFB-50C2-498A-9D74-02B770553127}"/>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90E0A51-DCB9-4C87-B1CB-2C9B3388439F}"/>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54FF6A4-3BDD-456F-95B0-AD10CF536E0D}"/>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408651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93CCFDB7-9851-4A08-905D-82B2B67DC810}"/>
              </a:ext>
            </a:extLst>
          </p:cNvPr>
          <p:cNvPicPr>
            <a:picLocks noGrp="1" noChangeAspect="1"/>
          </p:cNvPicPr>
          <p:nvPr>
            <p:ph sz="quarter" idx="14"/>
          </p:nvPr>
        </p:nvPicPr>
        <p:blipFill>
          <a:blip r:embed="rId2"/>
          <a:stretch>
            <a:fillRect/>
          </a:stretch>
        </p:blipFill>
        <p:spPr>
          <a:xfrm>
            <a:off x="344128" y="72330"/>
            <a:ext cx="8160775" cy="5018094"/>
          </a:xfrm>
        </p:spPr>
      </p:pic>
      <p:sp>
        <p:nvSpPr>
          <p:cNvPr id="2" name="Titre 1">
            <a:extLst>
              <a:ext uri="{FF2B5EF4-FFF2-40B4-BE49-F238E27FC236}">
                <a16:creationId xmlns:a16="http://schemas.microsoft.com/office/drawing/2014/main" id="{75231FCF-ADF9-4765-BADA-888E42EC21EC}"/>
              </a:ext>
            </a:extLst>
          </p:cNvPr>
          <p:cNvSpPr>
            <a:spLocks noGrp="1"/>
          </p:cNvSpPr>
          <p:nvPr>
            <p:ph type="title"/>
          </p:nvPr>
        </p:nvSpPr>
        <p:spPr>
          <a:xfrm>
            <a:off x="5948516" y="123252"/>
            <a:ext cx="2861187" cy="309368"/>
          </a:xfrm>
        </p:spPr>
        <p:txBody>
          <a:bodyPr/>
          <a:lstStyle/>
          <a:p>
            <a:r>
              <a:rPr lang="fr-FR" sz="1800" dirty="0"/>
              <a:t>Exemple en Badminton</a:t>
            </a:r>
          </a:p>
        </p:txBody>
      </p:sp>
      <p:sp>
        <p:nvSpPr>
          <p:cNvPr id="3" name="Espace réservé de la date 2">
            <a:extLst>
              <a:ext uri="{FF2B5EF4-FFF2-40B4-BE49-F238E27FC236}">
                <a16:creationId xmlns:a16="http://schemas.microsoft.com/office/drawing/2014/main" id="{4146EAFB-50C2-498A-9D74-02B770553127}"/>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90E0A51-DCB9-4C87-B1CB-2C9B3388439F}"/>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54FF6A4-3BDD-456F-95B0-AD10CF536E0D}"/>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238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D82E24BB-B3CE-4879-BA6A-62796966A65E}"/>
              </a:ext>
            </a:extLst>
          </p:cNvPr>
          <p:cNvPicPr>
            <a:picLocks noGrp="1" noChangeAspect="1"/>
          </p:cNvPicPr>
          <p:nvPr>
            <p:ph sz="quarter" idx="14"/>
          </p:nvPr>
        </p:nvPicPr>
        <p:blipFill>
          <a:blip r:embed="rId2"/>
          <a:stretch>
            <a:fillRect/>
          </a:stretch>
        </p:blipFill>
        <p:spPr>
          <a:xfrm>
            <a:off x="0" y="114329"/>
            <a:ext cx="8996516" cy="4800732"/>
          </a:xfrm>
        </p:spPr>
      </p:pic>
      <p:sp>
        <p:nvSpPr>
          <p:cNvPr id="2" name="Titre 1">
            <a:extLst>
              <a:ext uri="{FF2B5EF4-FFF2-40B4-BE49-F238E27FC236}">
                <a16:creationId xmlns:a16="http://schemas.microsoft.com/office/drawing/2014/main" id="{75231FCF-ADF9-4765-BADA-888E42EC21EC}"/>
              </a:ext>
            </a:extLst>
          </p:cNvPr>
          <p:cNvSpPr>
            <a:spLocks noGrp="1"/>
          </p:cNvSpPr>
          <p:nvPr>
            <p:ph type="title"/>
          </p:nvPr>
        </p:nvSpPr>
        <p:spPr>
          <a:xfrm>
            <a:off x="5948516" y="123252"/>
            <a:ext cx="2861187" cy="309368"/>
          </a:xfrm>
        </p:spPr>
        <p:txBody>
          <a:bodyPr/>
          <a:lstStyle/>
          <a:p>
            <a:r>
              <a:rPr lang="fr-FR" sz="1800" dirty="0"/>
              <a:t>Exemple en Badminton</a:t>
            </a:r>
          </a:p>
        </p:txBody>
      </p:sp>
      <p:sp>
        <p:nvSpPr>
          <p:cNvPr id="3" name="Espace réservé de la date 2">
            <a:extLst>
              <a:ext uri="{FF2B5EF4-FFF2-40B4-BE49-F238E27FC236}">
                <a16:creationId xmlns:a16="http://schemas.microsoft.com/office/drawing/2014/main" id="{4146EAFB-50C2-498A-9D74-02B770553127}"/>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90E0A51-DCB9-4C87-B1CB-2C9B3388439F}"/>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54FF6A4-3BDD-456F-95B0-AD10CF536E0D}"/>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Tree>
    <p:extLst>
      <p:ext uri="{BB962C8B-B14F-4D97-AF65-F5344CB8AC3E}">
        <p14:creationId xmlns:p14="http://schemas.microsoft.com/office/powerpoint/2010/main" val="51911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8329A6A8-E2C2-4122-BB89-A969EE1E362B}"/>
              </a:ext>
            </a:extLst>
          </p:cNvPr>
          <p:cNvPicPr>
            <a:picLocks noGrp="1" noChangeAspect="1"/>
          </p:cNvPicPr>
          <p:nvPr>
            <p:ph sz="quarter" idx="14"/>
          </p:nvPr>
        </p:nvPicPr>
        <p:blipFill>
          <a:blip r:embed="rId2"/>
          <a:stretch>
            <a:fillRect/>
          </a:stretch>
        </p:blipFill>
        <p:spPr>
          <a:xfrm>
            <a:off x="137651" y="130621"/>
            <a:ext cx="8721213" cy="4677656"/>
          </a:xfrm>
        </p:spPr>
      </p:pic>
      <p:sp>
        <p:nvSpPr>
          <p:cNvPr id="2" name="Titre 1">
            <a:extLst>
              <a:ext uri="{FF2B5EF4-FFF2-40B4-BE49-F238E27FC236}">
                <a16:creationId xmlns:a16="http://schemas.microsoft.com/office/drawing/2014/main" id="{75231FCF-ADF9-4765-BADA-888E42EC21EC}"/>
              </a:ext>
            </a:extLst>
          </p:cNvPr>
          <p:cNvSpPr>
            <a:spLocks noGrp="1"/>
          </p:cNvSpPr>
          <p:nvPr>
            <p:ph type="title"/>
          </p:nvPr>
        </p:nvSpPr>
        <p:spPr>
          <a:xfrm>
            <a:off x="5948516" y="123252"/>
            <a:ext cx="2861187" cy="309368"/>
          </a:xfrm>
        </p:spPr>
        <p:txBody>
          <a:bodyPr/>
          <a:lstStyle/>
          <a:p>
            <a:r>
              <a:rPr lang="fr-FR" sz="1800" dirty="0"/>
              <a:t>Exemple en Badminton</a:t>
            </a:r>
          </a:p>
        </p:txBody>
      </p:sp>
      <p:sp>
        <p:nvSpPr>
          <p:cNvPr id="3" name="Espace réservé de la date 2">
            <a:extLst>
              <a:ext uri="{FF2B5EF4-FFF2-40B4-BE49-F238E27FC236}">
                <a16:creationId xmlns:a16="http://schemas.microsoft.com/office/drawing/2014/main" id="{4146EAFB-50C2-498A-9D74-02B770553127}"/>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90E0A51-DCB9-4C87-B1CB-2C9B3388439F}"/>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54FF6A4-3BDD-456F-95B0-AD10CF536E0D}"/>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Tree>
    <p:extLst>
      <p:ext uri="{BB962C8B-B14F-4D97-AF65-F5344CB8AC3E}">
        <p14:creationId xmlns:p14="http://schemas.microsoft.com/office/powerpoint/2010/main" val="29897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31FCF-ADF9-4765-BADA-888E42EC21EC}"/>
              </a:ext>
            </a:extLst>
          </p:cNvPr>
          <p:cNvSpPr>
            <a:spLocks noGrp="1"/>
          </p:cNvSpPr>
          <p:nvPr>
            <p:ph type="title"/>
          </p:nvPr>
        </p:nvSpPr>
        <p:spPr>
          <a:xfrm>
            <a:off x="1455174" y="123252"/>
            <a:ext cx="7354529" cy="447019"/>
          </a:xfrm>
        </p:spPr>
        <p:txBody>
          <a:bodyPr/>
          <a:lstStyle/>
          <a:p>
            <a:r>
              <a:rPr lang="fr-FR" sz="1800" dirty="0"/>
              <a:t>Exemple de fiche de suivi des « acquis socle » d’un élève en EPS</a:t>
            </a:r>
          </a:p>
        </p:txBody>
      </p:sp>
      <p:sp>
        <p:nvSpPr>
          <p:cNvPr id="3" name="Espace réservé de la date 2">
            <a:extLst>
              <a:ext uri="{FF2B5EF4-FFF2-40B4-BE49-F238E27FC236}">
                <a16:creationId xmlns:a16="http://schemas.microsoft.com/office/drawing/2014/main" id="{4146EAFB-50C2-498A-9D74-02B770553127}"/>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90E0A51-DCB9-4C87-B1CB-2C9B3388439F}"/>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54FF6A4-3BDD-456F-95B0-AD10CF536E0D}"/>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12" name="Espace réservé du contenu 11">
            <a:extLst>
              <a:ext uri="{FF2B5EF4-FFF2-40B4-BE49-F238E27FC236}">
                <a16:creationId xmlns:a16="http://schemas.microsoft.com/office/drawing/2014/main" id="{296095F4-ADAA-4FC7-B0F2-576F19B5857F}"/>
              </a:ext>
            </a:extLst>
          </p:cNvPr>
          <p:cNvSpPr>
            <a:spLocks noGrp="1"/>
          </p:cNvSpPr>
          <p:nvPr>
            <p:ph sz="quarter" idx="14"/>
          </p:nvPr>
        </p:nvSpPr>
        <p:spPr>
          <a:xfrm>
            <a:off x="232179" y="528309"/>
            <a:ext cx="8626685" cy="4477539"/>
          </a:xfrm>
        </p:spPr>
        <p:txBody>
          <a:bodyPr/>
          <a:lstStyle/>
          <a:p>
            <a:r>
              <a:rPr lang="fr-FR" sz="1500" dirty="0"/>
              <a:t>Le tableau suivant est un exemple d’extrait de fiche de suivi possible des « acquis socle » pour un élève en EPS. </a:t>
            </a:r>
          </a:p>
          <a:p>
            <a:r>
              <a:rPr lang="fr-FR" sz="1500" dirty="0"/>
              <a:t>Il retrace son parcours en EPS </a:t>
            </a:r>
            <a:r>
              <a:rPr lang="fr-FR" sz="1500" dirty="0">
                <a:highlight>
                  <a:srgbClr val="FFFF00"/>
                </a:highlight>
              </a:rPr>
              <a:t>durant les trois années du cycle 4</a:t>
            </a:r>
            <a:r>
              <a:rPr lang="fr-FR" sz="1500" dirty="0"/>
              <a:t>. Les éléments du socle travaillés à travers la pratique des APSA qui ont été programmées au cours du cycle figurent sur ce tableau. </a:t>
            </a:r>
          </a:p>
          <a:p>
            <a:r>
              <a:rPr lang="fr-FR" sz="1500" dirty="0"/>
              <a:t>Le professeur</a:t>
            </a:r>
            <a:r>
              <a:rPr lang="fr-FR" sz="1500" dirty="0">
                <a:highlight>
                  <a:srgbClr val="FFFF00"/>
                </a:highlight>
              </a:rPr>
              <a:t>, au fil de l’eau</a:t>
            </a:r>
            <a:r>
              <a:rPr lang="fr-FR" sz="1500" dirty="0"/>
              <a:t>, valide avec l’élève le niveau de maîtrise atteint et utilise cette évaluation comme une aide bienveillante aux apprentissages. </a:t>
            </a:r>
          </a:p>
          <a:p>
            <a:r>
              <a:rPr lang="fr-FR" sz="1500" dirty="0"/>
              <a:t>Une version numérique permet de consigner ces données tout au long du cycle. Chaque enseignant dispose ainsi d’une </a:t>
            </a:r>
            <a:r>
              <a:rPr lang="fr-FR" sz="1500" dirty="0">
                <a:highlight>
                  <a:srgbClr val="FFFF00"/>
                </a:highlight>
              </a:rPr>
              <a:t>visibilité sur les acquis de l’élève, qu’il veillera à consolider et/ou à développer. </a:t>
            </a:r>
          </a:p>
          <a:p>
            <a:r>
              <a:rPr lang="fr-FR" sz="1500" dirty="0"/>
              <a:t>En fin de cycle 4, le professeur </a:t>
            </a:r>
            <a:r>
              <a:rPr lang="fr-FR" sz="1500" dirty="0">
                <a:highlight>
                  <a:srgbClr val="FFFF00"/>
                </a:highlight>
              </a:rPr>
              <a:t>propose un niveau de maîtrise global de l’élève </a:t>
            </a:r>
            <a:r>
              <a:rPr lang="fr-FR" sz="1500" dirty="0"/>
              <a:t>pour les éléments signifiants des composantes ou domaines du socle travaillés en EPS tout au long du cycle, à partir de ces données qui lui permettent de le justifier. </a:t>
            </a:r>
          </a:p>
          <a:p>
            <a:r>
              <a:rPr lang="fr-FR" sz="1500" dirty="0"/>
              <a:t>Il participe avec ses collègues </a:t>
            </a:r>
            <a:r>
              <a:rPr lang="fr-FR" sz="1500" dirty="0">
                <a:highlight>
                  <a:srgbClr val="FFFF00"/>
                </a:highlight>
              </a:rPr>
              <a:t>à l’évaluation du bilan de fin de cycle, et par conséquent du diplôme national du brevet, sur la base de cette synthèse</a:t>
            </a:r>
            <a:r>
              <a:rPr lang="fr-FR" sz="1500" dirty="0"/>
              <a:t>. </a:t>
            </a:r>
          </a:p>
          <a:p>
            <a:r>
              <a:rPr lang="fr-FR" sz="1500" dirty="0"/>
              <a:t> tableau de même type peut éventuellement être exploité durant le cycle 3 </a:t>
            </a:r>
            <a:r>
              <a:rPr lang="fr-FR" sz="1500" dirty="0">
                <a:highlight>
                  <a:srgbClr val="FFFF00"/>
                </a:highlight>
              </a:rPr>
              <a:t>avec l’appui du conseil école-collège</a:t>
            </a:r>
            <a:r>
              <a:rPr lang="fr-FR" sz="1600" dirty="0">
                <a:highlight>
                  <a:srgbClr val="FFFF00"/>
                </a:highlight>
              </a:rPr>
              <a:t>. </a:t>
            </a:r>
          </a:p>
        </p:txBody>
      </p:sp>
    </p:spTree>
    <p:extLst>
      <p:ext uri="{BB962C8B-B14F-4D97-AF65-F5344CB8AC3E}">
        <p14:creationId xmlns:p14="http://schemas.microsoft.com/office/powerpoint/2010/main" val="17912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D5439F70-B941-4B3D-98BA-C88EB806C364}"/>
              </a:ext>
            </a:extLst>
          </p:cNvPr>
          <p:cNvPicPr>
            <a:picLocks noGrp="1" noChangeAspect="1"/>
          </p:cNvPicPr>
          <p:nvPr>
            <p:ph sz="quarter" idx="14"/>
          </p:nvPr>
        </p:nvPicPr>
        <p:blipFill>
          <a:blip r:embed="rId2"/>
          <a:stretch>
            <a:fillRect/>
          </a:stretch>
        </p:blipFill>
        <p:spPr>
          <a:xfrm>
            <a:off x="98324" y="98323"/>
            <a:ext cx="8632722" cy="4965290"/>
          </a:xfrm>
        </p:spPr>
      </p:pic>
      <p:sp>
        <p:nvSpPr>
          <p:cNvPr id="2" name="Titre 1">
            <a:extLst>
              <a:ext uri="{FF2B5EF4-FFF2-40B4-BE49-F238E27FC236}">
                <a16:creationId xmlns:a16="http://schemas.microsoft.com/office/drawing/2014/main" id="{75231FCF-ADF9-4765-BADA-888E42EC21EC}"/>
              </a:ext>
            </a:extLst>
          </p:cNvPr>
          <p:cNvSpPr>
            <a:spLocks noGrp="1"/>
          </p:cNvSpPr>
          <p:nvPr>
            <p:ph type="title"/>
          </p:nvPr>
        </p:nvSpPr>
        <p:spPr>
          <a:xfrm>
            <a:off x="5319252" y="123252"/>
            <a:ext cx="3490451" cy="289703"/>
          </a:xfrm>
        </p:spPr>
        <p:txBody>
          <a:bodyPr/>
          <a:lstStyle/>
          <a:p>
            <a:r>
              <a:rPr lang="fr-FR" sz="1800" dirty="0"/>
              <a:t>Exemple fiche de suivi d’élève</a:t>
            </a:r>
          </a:p>
        </p:txBody>
      </p:sp>
      <p:sp>
        <p:nvSpPr>
          <p:cNvPr id="3" name="Espace réservé de la date 2">
            <a:extLst>
              <a:ext uri="{FF2B5EF4-FFF2-40B4-BE49-F238E27FC236}">
                <a16:creationId xmlns:a16="http://schemas.microsoft.com/office/drawing/2014/main" id="{4146EAFB-50C2-498A-9D74-02B770553127}"/>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90E0A51-DCB9-4C87-B1CB-2C9B3388439F}"/>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54FF6A4-3BDD-456F-95B0-AD10CF536E0D}"/>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Tree>
    <p:extLst>
      <p:ext uri="{BB962C8B-B14F-4D97-AF65-F5344CB8AC3E}">
        <p14:creationId xmlns:p14="http://schemas.microsoft.com/office/powerpoint/2010/main" val="226971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2B65F03A-EC92-47CA-BF2F-622EDEBD1E42}"/>
              </a:ext>
            </a:extLst>
          </p:cNvPr>
          <p:cNvPicPr>
            <a:picLocks noGrp="1" noChangeAspect="1"/>
          </p:cNvPicPr>
          <p:nvPr>
            <p:ph sz="quarter" idx="14"/>
          </p:nvPr>
        </p:nvPicPr>
        <p:blipFill>
          <a:blip r:embed="rId2"/>
          <a:stretch>
            <a:fillRect/>
          </a:stretch>
        </p:blipFill>
        <p:spPr>
          <a:xfrm>
            <a:off x="206477" y="105545"/>
            <a:ext cx="8445910" cy="4741758"/>
          </a:xfrm>
        </p:spPr>
      </p:pic>
      <p:sp>
        <p:nvSpPr>
          <p:cNvPr id="2" name="Titre 1">
            <a:extLst>
              <a:ext uri="{FF2B5EF4-FFF2-40B4-BE49-F238E27FC236}">
                <a16:creationId xmlns:a16="http://schemas.microsoft.com/office/drawing/2014/main" id="{75231FCF-ADF9-4765-BADA-888E42EC21EC}"/>
              </a:ext>
            </a:extLst>
          </p:cNvPr>
          <p:cNvSpPr>
            <a:spLocks noGrp="1"/>
          </p:cNvSpPr>
          <p:nvPr>
            <p:ph type="title"/>
          </p:nvPr>
        </p:nvSpPr>
        <p:spPr>
          <a:xfrm>
            <a:off x="5319252" y="123252"/>
            <a:ext cx="3490451" cy="289703"/>
          </a:xfrm>
        </p:spPr>
        <p:txBody>
          <a:bodyPr/>
          <a:lstStyle/>
          <a:p>
            <a:r>
              <a:rPr lang="fr-FR" sz="1800" dirty="0"/>
              <a:t>Exemple fiche de suivi d’élève</a:t>
            </a:r>
          </a:p>
        </p:txBody>
      </p:sp>
      <p:sp>
        <p:nvSpPr>
          <p:cNvPr id="3" name="Espace réservé de la date 2">
            <a:extLst>
              <a:ext uri="{FF2B5EF4-FFF2-40B4-BE49-F238E27FC236}">
                <a16:creationId xmlns:a16="http://schemas.microsoft.com/office/drawing/2014/main" id="{4146EAFB-50C2-498A-9D74-02B770553127}"/>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90E0A51-DCB9-4C87-B1CB-2C9B3388439F}"/>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54FF6A4-3BDD-456F-95B0-AD10CF536E0D}"/>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37775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en arc 11">
            <a:extLst>
              <a:ext uri="{FF2B5EF4-FFF2-40B4-BE49-F238E27FC236}">
                <a16:creationId xmlns:a16="http://schemas.microsoft.com/office/drawing/2014/main" id="{E62969B6-1933-4835-A196-0254D5CD5909}"/>
              </a:ext>
            </a:extLst>
          </p:cNvPr>
          <p:cNvCxnSpPr>
            <a:cxnSpLocks noChangeShapeType="1"/>
          </p:cNvCxnSpPr>
          <p:nvPr/>
        </p:nvCxnSpPr>
        <p:spPr bwMode="auto">
          <a:xfrm>
            <a:off x="2595562" y="3151585"/>
            <a:ext cx="1768079" cy="391715"/>
          </a:xfrm>
          <a:prstGeom prst="curvedConnector3">
            <a:avLst>
              <a:gd name="adj1" fmla="val 50000"/>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Connecteur en arc 14">
            <a:extLst>
              <a:ext uri="{FF2B5EF4-FFF2-40B4-BE49-F238E27FC236}">
                <a16:creationId xmlns:a16="http://schemas.microsoft.com/office/drawing/2014/main" id="{4AC7C9ED-0BAE-4478-A91B-BCA5D5A1F3C0}"/>
              </a:ext>
            </a:extLst>
          </p:cNvPr>
          <p:cNvCxnSpPr>
            <a:cxnSpLocks noChangeShapeType="1"/>
          </p:cNvCxnSpPr>
          <p:nvPr/>
        </p:nvCxnSpPr>
        <p:spPr bwMode="auto">
          <a:xfrm>
            <a:off x="3058716" y="3513535"/>
            <a:ext cx="1304925" cy="289322"/>
          </a:xfrm>
          <a:prstGeom prst="curvedConnector3">
            <a:avLst>
              <a:gd name="adj1" fmla="val 50000"/>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Connecteur en arc 16">
            <a:extLst>
              <a:ext uri="{FF2B5EF4-FFF2-40B4-BE49-F238E27FC236}">
                <a16:creationId xmlns:a16="http://schemas.microsoft.com/office/drawing/2014/main" id="{F7B61083-96F4-4A9D-B28B-0B8D4F38EEEA}"/>
              </a:ext>
            </a:extLst>
          </p:cNvPr>
          <p:cNvCxnSpPr>
            <a:cxnSpLocks noChangeShapeType="1"/>
          </p:cNvCxnSpPr>
          <p:nvPr/>
        </p:nvCxnSpPr>
        <p:spPr bwMode="auto">
          <a:xfrm>
            <a:off x="3277792" y="3871913"/>
            <a:ext cx="1097756" cy="188119"/>
          </a:xfrm>
          <a:prstGeom prst="curvedConnector3">
            <a:avLst>
              <a:gd name="adj1" fmla="val 50000"/>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Connecteur en arc 20">
            <a:extLst>
              <a:ext uri="{FF2B5EF4-FFF2-40B4-BE49-F238E27FC236}">
                <a16:creationId xmlns:a16="http://schemas.microsoft.com/office/drawing/2014/main" id="{C3B4DBC4-B730-4D1D-91BE-63917A833ABF}"/>
              </a:ext>
            </a:extLst>
          </p:cNvPr>
          <p:cNvCxnSpPr>
            <a:cxnSpLocks noChangeShapeType="1"/>
          </p:cNvCxnSpPr>
          <p:nvPr/>
        </p:nvCxnSpPr>
        <p:spPr bwMode="auto">
          <a:xfrm>
            <a:off x="3574256" y="4227910"/>
            <a:ext cx="823913" cy="84534"/>
          </a:xfrm>
          <a:prstGeom prst="curvedConnector3">
            <a:avLst>
              <a:gd name="adj1" fmla="val 50000"/>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en arc 23">
            <a:extLst>
              <a:ext uri="{FF2B5EF4-FFF2-40B4-BE49-F238E27FC236}">
                <a16:creationId xmlns:a16="http://schemas.microsoft.com/office/drawing/2014/main" id="{3A1154FA-7312-4A75-B174-80F8D4A8F30B}"/>
              </a:ext>
            </a:extLst>
          </p:cNvPr>
          <p:cNvCxnSpPr>
            <a:cxnSpLocks noChangeShapeType="1"/>
          </p:cNvCxnSpPr>
          <p:nvPr/>
        </p:nvCxnSpPr>
        <p:spPr bwMode="auto">
          <a:xfrm flipV="1">
            <a:off x="3277791" y="4573191"/>
            <a:ext cx="1112044" cy="34528"/>
          </a:xfrm>
          <a:prstGeom prst="curvedConnector3">
            <a:avLst>
              <a:gd name="adj1" fmla="val 50000"/>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itre 2">
            <a:extLst>
              <a:ext uri="{FF2B5EF4-FFF2-40B4-BE49-F238E27FC236}">
                <a16:creationId xmlns:a16="http://schemas.microsoft.com/office/drawing/2014/main" id="{C96C121E-9BFA-4956-85F2-267CF7230A74}"/>
              </a:ext>
            </a:extLst>
          </p:cNvPr>
          <p:cNvSpPr txBox="1">
            <a:spLocks/>
          </p:cNvSpPr>
          <p:nvPr/>
        </p:nvSpPr>
        <p:spPr>
          <a:xfrm>
            <a:off x="1143000" y="109538"/>
            <a:ext cx="6858000" cy="658416"/>
          </a:xfrm>
          <a:prstGeom prst="rect">
            <a:avLst/>
          </a:prstGeom>
        </p:spPr>
        <p:txBody>
          <a:bodyPr anchor="ctr"/>
          <a:lstStyle>
            <a:lvl1pPr algn="ctr" defTabSz="914400" rtl="0" eaLnBrk="1" latinLnBrk="0" hangingPunct="1">
              <a:spcBef>
                <a:spcPct val="0"/>
              </a:spcBef>
              <a:buNone/>
              <a:defRPr sz="3400" kern="1200" baseline="0">
                <a:solidFill>
                  <a:schemeClr val="bg1"/>
                </a:solidFill>
                <a:effectLst>
                  <a:outerShdw blurRad="38100" dist="38100" dir="2700000" algn="tl">
                    <a:srgbClr val="000000">
                      <a:alpha val="43137"/>
                    </a:srgbClr>
                  </a:outerShdw>
                </a:effectLst>
                <a:latin typeface="Arial Black" pitchFamily="34" charset="0"/>
                <a:ea typeface="+mj-ea"/>
                <a:cs typeface="+mj-cs"/>
              </a:defRPr>
            </a:lvl1pPr>
          </a:lstStyle>
          <a:p>
            <a:pPr>
              <a:defRPr/>
            </a:pPr>
            <a:r>
              <a:rPr lang="fr-FR" sz="2700" dirty="0">
                <a:solidFill>
                  <a:schemeClr val="tx2"/>
                </a:solidFill>
              </a:rPr>
              <a:t>Articulation</a:t>
            </a:r>
            <a:r>
              <a:rPr lang="fr-FR" sz="2700" dirty="0">
                <a:solidFill>
                  <a:srgbClr val="FFFF00"/>
                </a:solidFill>
              </a:rPr>
              <a:t> </a:t>
            </a:r>
          </a:p>
          <a:p>
            <a:pPr>
              <a:defRPr/>
            </a:pPr>
            <a:r>
              <a:rPr lang="fr-FR" sz="2700" dirty="0">
                <a:solidFill>
                  <a:schemeClr val="tx2"/>
                </a:solidFill>
              </a:rPr>
              <a:t> Socle / Programmes EPS :</a:t>
            </a:r>
            <a:endParaRPr lang="fr-FR" sz="2550" dirty="0">
              <a:solidFill>
                <a:schemeClr val="tx2"/>
              </a:solidFill>
            </a:endParaRPr>
          </a:p>
        </p:txBody>
      </p:sp>
      <p:sp>
        <p:nvSpPr>
          <p:cNvPr id="19" name="Rectangle 18">
            <a:extLst>
              <a:ext uri="{FF2B5EF4-FFF2-40B4-BE49-F238E27FC236}">
                <a16:creationId xmlns:a16="http://schemas.microsoft.com/office/drawing/2014/main" id="{D38706F6-85CF-4D79-A662-025E2F25A5A7}"/>
              </a:ext>
            </a:extLst>
          </p:cNvPr>
          <p:cNvSpPr/>
          <p:nvPr/>
        </p:nvSpPr>
        <p:spPr>
          <a:xfrm flipH="1">
            <a:off x="1231106" y="869156"/>
            <a:ext cx="1119188" cy="511103"/>
          </a:xfrm>
          <a:prstGeom prst="rect">
            <a:avLst/>
          </a:prstGeom>
          <a:ln/>
        </p:spPr>
        <p:style>
          <a:lnRef idx="2">
            <a:schemeClr val="accent1"/>
          </a:lnRef>
          <a:fillRef idx="1">
            <a:schemeClr val="lt1"/>
          </a:fillRef>
          <a:effectRef idx="0">
            <a:schemeClr val="accent1"/>
          </a:effectRef>
          <a:fontRef idx="minor">
            <a:schemeClr val="dk1"/>
          </a:fontRef>
        </p:style>
        <p:txBody>
          <a:bodyPr tIns="70200" bIns="70200">
            <a:spAutoFit/>
          </a:bodyPr>
          <a:lstStyle/>
          <a:p>
            <a:pPr algn="ctr" eaLnBrk="1" hangingPunct="1">
              <a:defRPr/>
            </a:pPr>
            <a:r>
              <a:rPr lang="fr-FR" sz="1200" b="1" dirty="0">
                <a:solidFill>
                  <a:srgbClr val="000000"/>
                </a:solidFill>
                <a:ea typeface="MS PGothic" charset="0"/>
                <a:cs typeface="MS PGothic" charset="0"/>
              </a:rPr>
              <a:t>Programmes de 2008</a:t>
            </a:r>
          </a:p>
        </p:txBody>
      </p:sp>
      <p:sp>
        <p:nvSpPr>
          <p:cNvPr id="25" name="Rectangle 24">
            <a:extLst>
              <a:ext uri="{FF2B5EF4-FFF2-40B4-BE49-F238E27FC236}">
                <a16:creationId xmlns:a16="http://schemas.microsoft.com/office/drawing/2014/main" id="{D0721CF5-D506-4408-8771-4CDE3012F9EA}"/>
              </a:ext>
            </a:extLst>
          </p:cNvPr>
          <p:cNvSpPr/>
          <p:nvPr/>
        </p:nvSpPr>
        <p:spPr>
          <a:xfrm flipH="1">
            <a:off x="5206747" y="814748"/>
            <a:ext cx="2759990" cy="1790587"/>
          </a:xfrm>
          <a:prstGeom prst="rect">
            <a:avLst/>
          </a:prstGeom>
          <a:ln/>
        </p:spPr>
        <p:style>
          <a:lnRef idx="0">
            <a:schemeClr val="accent1"/>
          </a:lnRef>
          <a:fillRef idx="3">
            <a:schemeClr val="accent1"/>
          </a:fillRef>
          <a:effectRef idx="3">
            <a:schemeClr val="accent1"/>
          </a:effectRef>
          <a:fontRef idx="minor">
            <a:schemeClr val="lt1"/>
          </a:fontRef>
        </p:style>
        <p:txBody>
          <a:bodyPr lIns="81000" tIns="35100" rIns="8100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fr-FR" sz="1050" b="1" dirty="0"/>
              <a:t> </a:t>
            </a:r>
            <a:r>
              <a:rPr lang="fr-FR" sz="1050" b="1" u="sng" dirty="0"/>
              <a:t>AU SOCLE COMMUN</a:t>
            </a:r>
          </a:p>
          <a:p>
            <a:pPr algn="ctr" eaLnBrk="1" hangingPunct="1">
              <a:defRPr/>
            </a:pPr>
            <a:endParaRPr lang="fr-FR" sz="675" b="1" u="sng" dirty="0"/>
          </a:p>
          <a:p>
            <a:pPr eaLnBrk="1" hangingPunct="1">
              <a:buFont typeface="Calibri" charset="0"/>
              <a:buAutoNum type="arabicPeriod"/>
              <a:defRPr/>
            </a:pPr>
            <a:r>
              <a:rPr lang="fr-FR" sz="1050" b="1" dirty="0"/>
              <a:t>Maîtrise de la langue française</a:t>
            </a:r>
          </a:p>
          <a:p>
            <a:pPr eaLnBrk="1" hangingPunct="1">
              <a:buFont typeface="Calibri" charset="0"/>
              <a:buAutoNum type="arabicPeriod"/>
              <a:defRPr/>
            </a:pPr>
            <a:r>
              <a:rPr lang="fr-FR" sz="1050" b="1" dirty="0"/>
              <a:t>Pratique d’une langue vivante étrangère</a:t>
            </a:r>
          </a:p>
          <a:p>
            <a:pPr eaLnBrk="1" hangingPunct="1">
              <a:buFont typeface="Calibri" charset="0"/>
              <a:buAutoNum type="arabicPeriod"/>
              <a:defRPr/>
            </a:pPr>
            <a:r>
              <a:rPr lang="fr-FR" sz="1050" b="1" dirty="0"/>
              <a:t>Principaux éléments de mathématiques et la culture scientifique et technologique</a:t>
            </a:r>
          </a:p>
          <a:p>
            <a:pPr eaLnBrk="1" hangingPunct="1">
              <a:buFont typeface="Calibri" charset="0"/>
              <a:buAutoNum type="arabicPeriod"/>
              <a:defRPr/>
            </a:pPr>
            <a:r>
              <a:rPr lang="fr-FR" sz="1050" b="1" dirty="0"/>
              <a:t>Maîtrise des techniques usuelles de l’information et de la communication</a:t>
            </a:r>
          </a:p>
          <a:p>
            <a:pPr eaLnBrk="1" hangingPunct="1">
              <a:buFont typeface="Calibri" charset="0"/>
              <a:buAutoNum type="arabicPeriod"/>
              <a:defRPr/>
            </a:pPr>
            <a:r>
              <a:rPr lang="fr-FR" sz="1050" b="1" dirty="0"/>
              <a:t>Culture humaniste</a:t>
            </a:r>
          </a:p>
          <a:p>
            <a:pPr eaLnBrk="1" hangingPunct="1">
              <a:buFont typeface="Calibri" charset="0"/>
              <a:buAutoNum type="arabicPeriod"/>
              <a:defRPr/>
            </a:pPr>
            <a:r>
              <a:rPr lang="fr-FR" sz="1050" b="1" dirty="0"/>
              <a:t>Compétences sociales et civiques</a:t>
            </a:r>
          </a:p>
          <a:p>
            <a:pPr eaLnBrk="1" hangingPunct="1">
              <a:buFont typeface="Calibri" charset="0"/>
              <a:buAutoNum type="arabicPeriod"/>
              <a:defRPr/>
            </a:pPr>
            <a:r>
              <a:rPr lang="fr-FR" sz="1050" b="1" dirty="0"/>
              <a:t>L’autonomie et l’initiative</a:t>
            </a:r>
          </a:p>
        </p:txBody>
      </p:sp>
      <p:sp>
        <p:nvSpPr>
          <p:cNvPr id="26" name="Rectangle 25">
            <a:extLst>
              <a:ext uri="{FF2B5EF4-FFF2-40B4-BE49-F238E27FC236}">
                <a16:creationId xmlns:a16="http://schemas.microsoft.com/office/drawing/2014/main" id="{863FE39B-2BCA-4B30-8C77-B643D5DF5C1C}"/>
              </a:ext>
            </a:extLst>
          </p:cNvPr>
          <p:cNvSpPr/>
          <p:nvPr/>
        </p:nvSpPr>
        <p:spPr>
          <a:xfrm flipH="1">
            <a:off x="1231106" y="2210991"/>
            <a:ext cx="1119188" cy="511103"/>
          </a:xfrm>
          <a:prstGeom prst="rect">
            <a:avLst/>
          </a:prstGeom>
          <a:ln/>
        </p:spPr>
        <p:style>
          <a:lnRef idx="2">
            <a:schemeClr val="accent1"/>
          </a:lnRef>
          <a:fillRef idx="1">
            <a:schemeClr val="lt1"/>
          </a:fillRef>
          <a:effectRef idx="0">
            <a:schemeClr val="accent1"/>
          </a:effectRef>
          <a:fontRef idx="minor">
            <a:schemeClr val="dk1"/>
          </a:fontRef>
        </p:style>
        <p:txBody>
          <a:bodyPr tIns="70200" bIns="70200">
            <a:spAutoFit/>
          </a:bodyPr>
          <a:lstStyle/>
          <a:p>
            <a:pPr algn="ctr" eaLnBrk="1" hangingPunct="1">
              <a:defRPr/>
            </a:pPr>
            <a:r>
              <a:rPr lang="fr-FR" sz="1200" b="1" dirty="0"/>
              <a:t>Programmes de 2015</a:t>
            </a:r>
          </a:p>
        </p:txBody>
      </p:sp>
      <p:sp>
        <p:nvSpPr>
          <p:cNvPr id="27" name="Rectangle 26">
            <a:extLst>
              <a:ext uri="{FF2B5EF4-FFF2-40B4-BE49-F238E27FC236}">
                <a16:creationId xmlns:a16="http://schemas.microsoft.com/office/drawing/2014/main" id="{872358DB-7CE3-454B-B641-2068B080D8CC}"/>
              </a:ext>
            </a:extLst>
          </p:cNvPr>
          <p:cNvSpPr/>
          <p:nvPr/>
        </p:nvSpPr>
        <p:spPr>
          <a:xfrm flipH="1">
            <a:off x="2413040" y="2689512"/>
            <a:ext cx="2517636" cy="232468"/>
          </a:xfrm>
          <a:prstGeom prst="rect">
            <a:avLst/>
          </a:prstGeom>
          <a:ln/>
        </p:spPr>
        <p:style>
          <a:lnRef idx="0">
            <a:schemeClr val="accent1"/>
          </a:lnRef>
          <a:fillRef idx="3">
            <a:schemeClr val="accent1"/>
          </a:fillRef>
          <a:effectRef idx="3">
            <a:schemeClr val="accent1"/>
          </a:effectRef>
          <a:fontRef idx="minor">
            <a:schemeClr val="lt1"/>
          </a:fontRef>
        </p:style>
        <p:txBody>
          <a:bodyPr lIns="0" tIns="35100" rIns="0" bIns="35100">
            <a:spAutoFit/>
          </a:bodyPr>
          <a:lstStyle/>
          <a:p>
            <a:pPr algn="ctr" eaLnBrk="1" hangingPunct="1">
              <a:defRPr/>
            </a:pPr>
            <a:r>
              <a:rPr lang="fr-FR" sz="1050" b="1" u="sng" dirty="0">
                <a:solidFill>
                  <a:srgbClr val="000000"/>
                </a:solidFill>
              </a:rPr>
              <a:t>DU SOCLE COMMUN</a:t>
            </a:r>
          </a:p>
        </p:txBody>
      </p:sp>
      <p:sp>
        <p:nvSpPr>
          <p:cNvPr id="29" name="Rectangle 28">
            <a:extLst>
              <a:ext uri="{FF2B5EF4-FFF2-40B4-BE49-F238E27FC236}">
                <a16:creationId xmlns:a16="http://schemas.microsoft.com/office/drawing/2014/main" id="{016F1C07-4749-489B-A157-ADEA8A46E68A}"/>
              </a:ext>
            </a:extLst>
          </p:cNvPr>
          <p:cNvSpPr/>
          <p:nvPr/>
        </p:nvSpPr>
        <p:spPr>
          <a:xfrm flipH="1">
            <a:off x="5055983" y="2663531"/>
            <a:ext cx="2910752" cy="717216"/>
          </a:xfrm>
          <a:prstGeom prst="rect">
            <a:avLst/>
          </a:prstGeom>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fr-FR" sz="1050" b="1" u="sng">
                <a:solidFill>
                  <a:srgbClr val="FFFFFF"/>
                </a:solidFill>
              </a:rPr>
              <a:t>AU PROGRAMME DISCIPLINAIRE</a:t>
            </a:r>
            <a:endParaRPr lang="fr-FR" sz="1050" b="1">
              <a:solidFill>
                <a:srgbClr val="FFFFFF"/>
              </a:solidFill>
            </a:endParaRPr>
          </a:p>
          <a:p>
            <a:pPr eaLnBrk="1" hangingPunct="1">
              <a:defRPr/>
            </a:pPr>
            <a:r>
              <a:rPr lang="fr-FR" sz="1050" b="1">
                <a:solidFill>
                  <a:srgbClr val="FFFFFF"/>
                </a:solidFill>
              </a:rPr>
              <a:t>Une EPS qui répond aux enjeux de formation du socle en permettant à tous les élèves </a:t>
            </a:r>
            <a:r>
              <a:rPr lang="fr-FR" sz="1050" b="1" u="sng">
                <a:solidFill>
                  <a:srgbClr val="FFFFFF"/>
                </a:solidFill>
              </a:rPr>
              <a:t>de construire 5 compétences générales sur la scolarité.</a:t>
            </a:r>
            <a:endParaRPr lang="fr-FR" sz="1050" b="1">
              <a:solidFill>
                <a:srgbClr val="FFFFFF"/>
              </a:solidFill>
            </a:endParaRPr>
          </a:p>
        </p:txBody>
      </p:sp>
      <p:sp>
        <p:nvSpPr>
          <p:cNvPr id="5" name="Flèche droite 4">
            <a:extLst>
              <a:ext uri="{FF2B5EF4-FFF2-40B4-BE49-F238E27FC236}">
                <a16:creationId xmlns:a16="http://schemas.microsoft.com/office/drawing/2014/main" id="{2FE97783-C0B4-49A5-AF3C-92FF5CC92C3A}"/>
              </a:ext>
            </a:extLst>
          </p:cNvPr>
          <p:cNvSpPr/>
          <p:nvPr/>
        </p:nvSpPr>
        <p:spPr>
          <a:xfrm>
            <a:off x="4781550" y="903685"/>
            <a:ext cx="514350" cy="2155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solidFill>
                <a:srgbClr val="FF0000"/>
              </a:solidFill>
            </a:endParaRPr>
          </a:p>
        </p:txBody>
      </p:sp>
      <p:sp>
        <p:nvSpPr>
          <p:cNvPr id="30" name="Rectangle 29">
            <a:extLst>
              <a:ext uri="{FF2B5EF4-FFF2-40B4-BE49-F238E27FC236}">
                <a16:creationId xmlns:a16="http://schemas.microsoft.com/office/drawing/2014/main" id="{DE6007AC-79AD-4E11-8F06-AA6F50C9CBCA}"/>
              </a:ext>
            </a:extLst>
          </p:cNvPr>
          <p:cNvSpPr/>
          <p:nvPr/>
        </p:nvSpPr>
        <p:spPr>
          <a:xfrm flipH="1">
            <a:off x="4363845" y="3438440"/>
            <a:ext cx="3602891" cy="209385"/>
          </a:xfrm>
          <a:prstGeom prst="rect">
            <a:avLst/>
          </a:prstGeom>
          <a:solidFill>
            <a:schemeClr val="accent3">
              <a:lumMod val="75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a:solidFill>
                  <a:srgbClr val="000000"/>
                </a:solidFill>
              </a:rPr>
              <a:t>Développer sa motricité et apprendre à s’exprimer en utilisant son corps</a:t>
            </a:r>
          </a:p>
        </p:txBody>
      </p:sp>
      <p:sp>
        <p:nvSpPr>
          <p:cNvPr id="31" name="Rectangle 30">
            <a:extLst>
              <a:ext uri="{FF2B5EF4-FFF2-40B4-BE49-F238E27FC236}">
                <a16:creationId xmlns:a16="http://schemas.microsoft.com/office/drawing/2014/main" id="{AB22351C-D39D-4232-A999-0BA440019CCA}"/>
              </a:ext>
            </a:extLst>
          </p:cNvPr>
          <p:cNvSpPr/>
          <p:nvPr/>
        </p:nvSpPr>
        <p:spPr>
          <a:xfrm flipH="1">
            <a:off x="4363845" y="3698053"/>
            <a:ext cx="3602891" cy="209385"/>
          </a:xfrm>
          <a:prstGeom prst="rect">
            <a:avLst/>
          </a:prstGeom>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a:solidFill>
                  <a:srgbClr val="000000"/>
                </a:solidFill>
              </a:rPr>
              <a:t>S’approprier par la pratique physique et sportive, des méthodes et outils </a:t>
            </a:r>
          </a:p>
        </p:txBody>
      </p:sp>
      <p:sp>
        <p:nvSpPr>
          <p:cNvPr id="32" name="Rectangle 31">
            <a:extLst>
              <a:ext uri="{FF2B5EF4-FFF2-40B4-BE49-F238E27FC236}">
                <a16:creationId xmlns:a16="http://schemas.microsoft.com/office/drawing/2014/main" id="{5D93B339-1933-4777-AADF-6F69EAB10573}"/>
              </a:ext>
            </a:extLst>
          </p:cNvPr>
          <p:cNvSpPr/>
          <p:nvPr/>
        </p:nvSpPr>
        <p:spPr>
          <a:xfrm flipH="1">
            <a:off x="4375596" y="3954747"/>
            <a:ext cx="3602891" cy="209385"/>
          </a:xfrm>
          <a:prstGeom prst="rect">
            <a:avLst/>
          </a:prstGeom>
          <a:solidFill>
            <a:schemeClr val="accent3">
              <a:lumMod val="20000"/>
              <a:lumOff val="80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a:solidFill>
                  <a:srgbClr val="000000"/>
                </a:solidFill>
              </a:rPr>
              <a:t>Partager des règles, assumer des rôles et responsabilités</a:t>
            </a:r>
          </a:p>
        </p:txBody>
      </p:sp>
      <p:sp>
        <p:nvSpPr>
          <p:cNvPr id="33" name="Rectangle 32">
            <a:extLst>
              <a:ext uri="{FF2B5EF4-FFF2-40B4-BE49-F238E27FC236}">
                <a16:creationId xmlns:a16="http://schemas.microsoft.com/office/drawing/2014/main" id="{DFD2F57C-5027-4963-9EAB-2D96B387D8E7}"/>
              </a:ext>
            </a:extLst>
          </p:cNvPr>
          <p:cNvSpPr/>
          <p:nvPr/>
        </p:nvSpPr>
        <p:spPr>
          <a:xfrm flipH="1">
            <a:off x="4398108" y="4207751"/>
            <a:ext cx="3568627" cy="209385"/>
          </a:xfrm>
          <a:prstGeom prst="rect">
            <a:avLst/>
          </a:prstGeom>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a:solidFill>
                  <a:srgbClr val="000000"/>
                </a:solidFill>
              </a:rPr>
              <a:t>Apprendre à entretenir sa santé par une activité physique régulière </a:t>
            </a:r>
          </a:p>
        </p:txBody>
      </p:sp>
      <p:sp>
        <p:nvSpPr>
          <p:cNvPr id="34" name="Rectangle 33">
            <a:extLst>
              <a:ext uri="{FF2B5EF4-FFF2-40B4-BE49-F238E27FC236}">
                <a16:creationId xmlns:a16="http://schemas.microsoft.com/office/drawing/2014/main" id="{6ABB05E1-B513-478C-B012-931EAB4506CD}"/>
              </a:ext>
            </a:extLst>
          </p:cNvPr>
          <p:cNvSpPr/>
          <p:nvPr/>
        </p:nvSpPr>
        <p:spPr>
          <a:xfrm flipH="1">
            <a:off x="4389543" y="4468116"/>
            <a:ext cx="3577193" cy="209385"/>
          </a:xfrm>
          <a:prstGeom prst="rect">
            <a:avLst/>
          </a:prstGeom>
          <a:solidFill>
            <a:schemeClr val="accent6">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a:solidFill>
                  <a:srgbClr val="000000"/>
                </a:solidFill>
              </a:rPr>
              <a:t>S’approprier une culture physique sportive et artistique </a:t>
            </a:r>
          </a:p>
        </p:txBody>
      </p:sp>
      <p:sp>
        <p:nvSpPr>
          <p:cNvPr id="35" name="Rectangle 34">
            <a:extLst>
              <a:ext uri="{FF2B5EF4-FFF2-40B4-BE49-F238E27FC236}">
                <a16:creationId xmlns:a16="http://schemas.microsoft.com/office/drawing/2014/main" id="{DC836E09-89A5-48A5-89DC-BEDE393C5A0E}"/>
              </a:ext>
            </a:extLst>
          </p:cNvPr>
          <p:cNvSpPr/>
          <p:nvPr/>
        </p:nvSpPr>
        <p:spPr>
          <a:xfrm flipH="1">
            <a:off x="1230782" y="4738829"/>
            <a:ext cx="6687331" cy="394051"/>
          </a:xfrm>
          <a:prstGeom prst="rect">
            <a:avLst/>
          </a:prstGeom>
          <a:ln/>
        </p:spPr>
        <p:style>
          <a:lnRef idx="0">
            <a:schemeClr val="accent1"/>
          </a:lnRef>
          <a:fillRef idx="3">
            <a:schemeClr val="accent1"/>
          </a:fillRef>
          <a:effectRef idx="3">
            <a:schemeClr val="accent1"/>
          </a:effectRef>
          <a:fontRef idx="minor">
            <a:schemeClr val="lt1"/>
          </a:fontRef>
        </p:style>
        <p:txBody>
          <a:bodyPr lIns="0" tIns="35100" rIns="0" bIns="35100">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fr-FR" sz="1050" b="1" dirty="0">
                <a:solidFill>
                  <a:srgbClr val="FFFF00"/>
                </a:solidFill>
              </a:rPr>
              <a:t>La motricité reste le noyau dur de l’enseignement </a:t>
            </a:r>
          </a:p>
          <a:p>
            <a:pPr algn="ctr" eaLnBrk="1" hangingPunct="1">
              <a:defRPr/>
            </a:pPr>
            <a:r>
              <a:rPr lang="fr-FR" sz="1050" b="1" dirty="0">
                <a:solidFill>
                  <a:srgbClr val="FFFF00"/>
                </a:solidFill>
              </a:rPr>
              <a:t>de la discipline, </a:t>
            </a:r>
            <a:r>
              <a:rPr lang="fr-FR" sz="1050" b="1" dirty="0">
                <a:solidFill>
                  <a:srgbClr val="FFFF00"/>
                </a:solidFill>
                <a:sym typeface="Wingdings" charset="0"/>
              </a:rPr>
              <a:t> d</a:t>
            </a:r>
            <a:r>
              <a:rPr lang="fr-FR" sz="1050" b="1" dirty="0">
                <a:solidFill>
                  <a:srgbClr val="FFFF00"/>
                </a:solidFill>
              </a:rPr>
              <a:t>es expériences motrices à faire vivre aux élèves</a:t>
            </a:r>
          </a:p>
        </p:txBody>
      </p:sp>
      <p:sp>
        <p:nvSpPr>
          <p:cNvPr id="37" name="Flèche droite 4">
            <a:extLst>
              <a:ext uri="{FF2B5EF4-FFF2-40B4-BE49-F238E27FC236}">
                <a16:creationId xmlns:a16="http://schemas.microsoft.com/office/drawing/2014/main" id="{136E0F1C-A4CE-4631-841E-87DBB74F36AB}"/>
              </a:ext>
            </a:extLst>
          </p:cNvPr>
          <p:cNvSpPr/>
          <p:nvPr/>
        </p:nvSpPr>
        <p:spPr>
          <a:xfrm>
            <a:off x="4806554" y="2663429"/>
            <a:ext cx="514350" cy="2155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solidFill>
                <a:srgbClr val="FF0000"/>
              </a:solidFill>
            </a:endParaRPr>
          </a:p>
        </p:txBody>
      </p:sp>
      <p:sp>
        <p:nvSpPr>
          <p:cNvPr id="11" name="Ellipse 10">
            <a:extLst>
              <a:ext uri="{FF2B5EF4-FFF2-40B4-BE49-F238E27FC236}">
                <a16:creationId xmlns:a16="http://schemas.microsoft.com/office/drawing/2014/main" id="{E8CECCFB-F1D4-42BE-B30B-F5E8F351C96F}"/>
              </a:ext>
            </a:extLst>
          </p:cNvPr>
          <p:cNvSpPr>
            <a:spLocks noChangeArrowheads="1"/>
          </p:cNvSpPr>
          <p:nvPr/>
        </p:nvSpPr>
        <p:spPr bwMode="auto">
          <a:xfrm rot="-1553757">
            <a:off x="3930254" y="2407444"/>
            <a:ext cx="1495425" cy="801291"/>
          </a:xfrm>
          <a:prstGeom prst="ellipse">
            <a:avLst/>
          </a:prstGeom>
          <a:solidFill>
            <a:srgbClr val="FFFF00"/>
          </a:solidFill>
          <a:ln w="9525">
            <a:solidFill>
              <a:srgbClr val="4A7EBB"/>
            </a:solidFill>
            <a:round/>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fr-FR" altLang="fr-FR" sz="1050" b="1">
                <a:solidFill>
                  <a:srgbClr val="000000"/>
                </a:solidFill>
              </a:rPr>
              <a:t>UN CHANGEMENT DE PARADIGME*</a:t>
            </a:r>
            <a:endParaRPr lang="fr-FR" altLang="fr-FR" sz="1050">
              <a:solidFill>
                <a:srgbClr val="000000"/>
              </a:solidFill>
            </a:endParaRPr>
          </a:p>
        </p:txBody>
      </p:sp>
      <p:sp>
        <p:nvSpPr>
          <p:cNvPr id="40" name="Rectangle 39">
            <a:extLst>
              <a:ext uri="{FF2B5EF4-FFF2-40B4-BE49-F238E27FC236}">
                <a16:creationId xmlns:a16="http://schemas.microsoft.com/office/drawing/2014/main" id="{E1D992A9-DA67-488E-8715-30AD7B5E84D2}"/>
              </a:ext>
            </a:extLst>
          </p:cNvPr>
          <p:cNvSpPr/>
          <p:nvPr/>
        </p:nvSpPr>
        <p:spPr>
          <a:xfrm flipH="1">
            <a:off x="1152112" y="2944001"/>
            <a:ext cx="1443694" cy="486384"/>
          </a:xfrm>
          <a:prstGeom prst="rect">
            <a:avLst/>
          </a:prstGeom>
          <a:solidFill>
            <a:schemeClr val="accent3">
              <a:lumMod val="75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p>
            <a:pPr marL="198835" indent="-198835">
              <a:defRPr/>
            </a:pPr>
            <a:r>
              <a:rPr lang="fr-FR" sz="900" b="1" dirty="0">
                <a:solidFill>
                  <a:srgbClr val="000000"/>
                </a:solidFill>
              </a:rPr>
              <a:t>D 1 Les langages pour penser et communiquer </a:t>
            </a:r>
          </a:p>
        </p:txBody>
      </p:sp>
      <p:sp>
        <p:nvSpPr>
          <p:cNvPr id="41" name="Rectangle 40">
            <a:extLst>
              <a:ext uri="{FF2B5EF4-FFF2-40B4-BE49-F238E27FC236}">
                <a16:creationId xmlns:a16="http://schemas.microsoft.com/office/drawing/2014/main" id="{6F46235B-7F70-4EE4-A93E-DA91325C23B3}"/>
              </a:ext>
            </a:extLst>
          </p:cNvPr>
          <p:cNvSpPr/>
          <p:nvPr/>
        </p:nvSpPr>
        <p:spPr>
          <a:xfrm flipH="1">
            <a:off x="1547319" y="3305589"/>
            <a:ext cx="1510888" cy="347884"/>
          </a:xfrm>
          <a:prstGeom prst="rect">
            <a:avLst/>
          </a:prstGeom>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lvl1pPr marL="265113" indent="-265113"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dirty="0">
                <a:solidFill>
                  <a:srgbClr val="000000"/>
                </a:solidFill>
              </a:rPr>
              <a:t>D 2 les méthodes et outils pour apprendre. </a:t>
            </a:r>
          </a:p>
        </p:txBody>
      </p:sp>
      <p:sp>
        <p:nvSpPr>
          <p:cNvPr id="42" name="Rectangle 41">
            <a:extLst>
              <a:ext uri="{FF2B5EF4-FFF2-40B4-BE49-F238E27FC236}">
                <a16:creationId xmlns:a16="http://schemas.microsoft.com/office/drawing/2014/main" id="{FAAB09F4-4988-48AF-A442-BDA232B129F6}"/>
              </a:ext>
            </a:extLst>
          </p:cNvPr>
          <p:cNvSpPr/>
          <p:nvPr/>
        </p:nvSpPr>
        <p:spPr>
          <a:xfrm flipH="1">
            <a:off x="1739199" y="3664434"/>
            <a:ext cx="1539001" cy="486384"/>
          </a:xfrm>
          <a:prstGeom prst="rect">
            <a:avLst/>
          </a:prstGeom>
          <a:solidFill>
            <a:schemeClr val="accent3">
              <a:lumMod val="20000"/>
              <a:lumOff val="80000"/>
            </a:schemeClr>
          </a:solidFill>
          <a:ln/>
        </p:spPr>
        <p:style>
          <a:lnRef idx="0">
            <a:schemeClr val="accent1"/>
          </a:lnRef>
          <a:fillRef idx="3">
            <a:schemeClr val="accent1"/>
          </a:fillRef>
          <a:effectRef idx="3">
            <a:schemeClr val="accent1"/>
          </a:effectRef>
          <a:fontRef idx="minor">
            <a:schemeClr val="lt1"/>
          </a:fontRef>
        </p:style>
        <p:txBody>
          <a:bodyPr lIns="81000" tIns="35100" rIns="0" bIns="35100">
            <a:spAutoFit/>
          </a:bodyPr>
          <a:lstStyle/>
          <a:p>
            <a:pPr marL="198835" indent="-198835">
              <a:defRPr/>
            </a:pPr>
            <a:r>
              <a:rPr lang="fr-FR" sz="900" b="1" dirty="0">
                <a:solidFill>
                  <a:srgbClr val="000000"/>
                </a:solidFill>
              </a:rPr>
              <a:t>D 3 La formation de la personne et du citoyen</a:t>
            </a:r>
          </a:p>
        </p:txBody>
      </p:sp>
      <p:sp>
        <p:nvSpPr>
          <p:cNvPr id="43" name="Rectangle 42">
            <a:extLst>
              <a:ext uri="{FF2B5EF4-FFF2-40B4-BE49-F238E27FC236}">
                <a16:creationId xmlns:a16="http://schemas.microsoft.com/office/drawing/2014/main" id="{40266853-770D-409F-91A5-8A44432146A4}"/>
              </a:ext>
            </a:extLst>
          </p:cNvPr>
          <p:cNvSpPr/>
          <p:nvPr/>
        </p:nvSpPr>
        <p:spPr>
          <a:xfrm flipH="1">
            <a:off x="1999600" y="4026349"/>
            <a:ext cx="1574850" cy="486384"/>
          </a:xfrm>
          <a:prstGeom prst="rect">
            <a:avLst/>
          </a:prstGeom>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lIns="81000" tIns="35100" rIns="81000" bIns="35100">
            <a:spAutoFit/>
          </a:bodyPr>
          <a:lstStyle>
            <a:lvl1pPr marL="265113" indent="-265113"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dirty="0">
                <a:solidFill>
                  <a:srgbClr val="000000"/>
                </a:solidFill>
              </a:rPr>
              <a:t>D 4 Les systèmes naturels et les systèmes techniques </a:t>
            </a:r>
          </a:p>
        </p:txBody>
      </p:sp>
      <p:sp>
        <p:nvSpPr>
          <p:cNvPr id="45" name="Rectangle 44">
            <a:extLst>
              <a:ext uri="{FF2B5EF4-FFF2-40B4-BE49-F238E27FC236}">
                <a16:creationId xmlns:a16="http://schemas.microsoft.com/office/drawing/2014/main" id="{44113D07-E1CE-4343-B65C-B4EAF3A78A1F}"/>
              </a:ext>
            </a:extLst>
          </p:cNvPr>
          <p:cNvSpPr/>
          <p:nvPr/>
        </p:nvSpPr>
        <p:spPr>
          <a:xfrm flipH="1">
            <a:off x="2184628" y="4390887"/>
            <a:ext cx="1822861" cy="347884"/>
          </a:xfrm>
          <a:prstGeom prst="rect">
            <a:avLst/>
          </a:prstGeom>
          <a:solidFill>
            <a:schemeClr val="accent6">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81000" tIns="35100" rIns="81000" bIns="35100">
            <a:spAutoFit/>
          </a:bodyPr>
          <a:lstStyle>
            <a:lvl1pPr marL="265113" indent="-265113"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fr-FR" sz="900" b="1" dirty="0">
                <a:solidFill>
                  <a:srgbClr val="000000"/>
                </a:solidFill>
              </a:rPr>
              <a:t>D 5 Les représentations du monde et l’activité humaine.</a:t>
            </a:r>
          </a:p>
        </p:txBody>
      </p:sp>
      <p:sp>
        <p:nvSpPr>
          <p:cNvPr id="2" name="ZoneTexte 1">
            <a:extLst>
              <a:ext uri="{FF2B5EF4-FFF2-40B4-BE49-F238E27FC236}">
                <a16:creationId xmlns:a16="http://schemas.microsoft.com/office/drawing/2014/main" id="{9F8B6E67-3BD2-4FA8-BE9B-EA3016148A39}"/>
              </a:ext>
            </a:extLst>
          </p:cNvPr>
          <p:cNvSpPr txBox="1">
            <a:spLocks noChangeArrowheads="1"/>
          </p:cNvSpPr>
          <p:nvPr/>
        </p:nvSpPr>
        <p:spPr bwMode="auto">
          <a:xfrm>
            <a:off x="2413397" y="840582"/>
            <a:ext cx="2547938" cy="156966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200" dirty="0"/>
              <a:t>Programmes CE2 </a:t>
            </a:r>
            <a:r>
              <a:rPr lang="fr-FR" altLang="fr-FR" sz="1200" dirty="0">
                <a:sym typeface="Wingdings" panose="05000000000000000000" pitchFamily="2" charset="2"/>
              </a:rPr>
              <a:t> </a:t>
            </a:r>
            <a:r>
              <a:rPr lang="fr-FR" altLang="fr-FR" sz="1200" dirty="0"/>
              <a:t>CM2  </a:t>
            </a:r>
            <a:r>
              <a:rPr lang="fr-FR" altLang="fr-FR" sz="1200" i="1" dirty="0"/>
              <a:t>( BO HS N° 3 du 19 juin 2008) </a:t>
            </a:r>
          </a:p>
          <a:p>
            <a:pPr eaLnBrk="1" hangingPunct="1">
              <a:spcBef>
                <a:spcPct val="0"/>
              </a:spcBef>
              <a:buFontTx/>
              <a:buNone/>
            </a:pPr>
            <a:r>
              <a:rPr lang="fr-FR" altLang="fr-FR" sz="1200" dirty="0"/>
              <a:t>- 1 finalité </a:t>
            </a:r>
          </a:p>
          <a:p>
            <a:pPr eaLnBrk="1" hangingPunct="1">
              <a:spcBef>
                <a:spcPct val="0"/>
              </a:spcBef>
              <a:buFontTx/>
              <a:buNone/>
            </a:pPr>
            <a:r>
              <a:rPr lang="fr-FR" altLang="fr-FR" sz="1200" dirty="0"/>
              <a:t>- 4 grandes familles d’expériences motrices </a:t>
            </a:r>
          </a:p>
          <a:p>
            <a:pPr eaLnBrk="1" hangingPunct="1">
              <a:spcBef>
                <a:spcPct val="0"/>
              </a:spcBef>
              <a:buFontTx/>
              <a:buNone/>
            </a:pPr>
            <a:r>
              <a:rPr lang="fr-FR" altLang="fr-FR" sz="1200" dirty="0"/>
              <a:t>- Des activités référencées</a:t>
            </a:r>
          </a:p>
          <a:p>
            <a:pPr eaLnBrk="1" hangingPunct="1">
              <a:spcBef>
                <a:spcPct val="0"/>
              </a:spcBef>
              <a:buFontTx/>
              <a:buNone/>
            </a:pPr>
            <a:r>
              <a:rPr lang="fr-FR" altLang="fr-FR" sz="1200" dirty="0"/>
              <a:t>- Des  compétences / capacités explicitées.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p:tgtEl>
                                          <p:spTgt spid="37"/>
                                        </p:tgtEl>
                                        <p:attrNameLst>
                                          <p:attrName>ppt_y</p:attrName>
                                        </p:attrNameLst>
                                      </p:cBhvr>
                                      <p:tavLst>
                                        <p:tav tm="0">
                                          <p:val>
                                            <p:strVal val="#ppt_y+#ppt_h*1.125000"/>
                                          </p:val>
                                        </p:tav>
                                        <p:tav tm="100000">
                                          <p:val>
                                            <p:strVal val="#ppt_y"/>
                                          </p:val>
                                        </p:tav>
                                      </p:tavLst>
                                    </p:anim>
                                    <p:animEffect transition="in" filter="wipe(up)">
                                      <p:cBhvr>
                                        <p:cTn id="38" dur="500"/>
                                        <p:tgtEl>
                                          <p:spTgt spid="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5"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strVal val="#ppt_w*0.70"/>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Effect transition="in" filter="fade">
                                      <p:cBhvr>
                                        <p:cTn id="53" dur="10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strVal val="#ppt_w*0.70"/>
                                          </p:val>
                                        </p:tav>
                                        <p:tav tm="100000">
                                          <p:val>
                                            <p:strVal val="#ppt_w"/>
                                          </p:val>
                                        </p:tav>
                                      </p:tavLst>
                                    </p:anim>
                                    <p:anim calcmode="lin" valueType="num">
                                      <p:cBhvr>
                                        <p:cTn id="67" dur="1000" fill="hold"/>
                                        <p:tgtEl>
                                          <p:spTgt spid="15"/>
                                        </p:tgtEl>
                                        <p:attrNameLst>
                                          <p:attrName>ppt_h</p:attrName>
                                        </p:attrNameLst>
                                      </p:cBhvr>
                                      <p:tavLst>
                                        <p:tav tm="0">
                                          <p:val>
                                            <p:strVal val="#ppt_h"/>
                                          </p:val>
                                        </p:tav>
                                        <p:tav tm="100000">
                                          <p:val>
                                            <p:strVal val="#ppt_h"/>
                                          </p:val>
                                        </p:tav>
                                      </p:tavLst>
                                    </p:anim>
                                    <p:animEffect transition="in" filter="fade">
                                      <p:cBhvr>
                                        <p:cTn id="68" dur="1000"/>
                                        <p:tgtEl>
                                          <p:spTgt spid="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55"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1000" fill="hold"/>
                                        <p:tgtEl>
                                          <p:spTgt spid="17"/>
                                        </p:tgtEl>
                                        <p:attrNameLst>
                                          <p:attrName>ppt_w</p:attrName>
                                        </p:attrNameLst>
                                      </p:cBhvr>
                                      <p:tavLst>
                                        <p:tav tm="0">
                                          <p:val>
                                            <p:strVal val="#ppt_w*0.70"/>
                                          </p:val>
                                        </p:tav>
                                        <p:tav tm="100000">
                                          <p:val>
                                            <p:strVal val="#ppt_w"/>
                                          </p:val>
                                        </p:tav>
                                      </p:tavLst>
                                    </p:anim>
                                    <p:anim calcmode="lin" valueType="num">
                                      <p:cBhvr>
                                        <p:cTn id="82" dur="1000" fill="hold"/>
                                        <p:tgtEl>
                                          <p:spTgt spid="17"/>
                                        </p:tgtEl>
                                        <p:attrNameLst>
                                          <p:attrName>ppt_h</p:attrName>
                                        </p:attrNameLst>
                                      </p:cBhvr>
                                      <p:tavLst>
                                        <p:tav tm="0">
                                          <p:val>
                                            <p:strVal val="#ppt_h"/>
                                          </p:val>
                                        </p:tav>
                                        <p:tav tm="100000">
                                          <p:val>
                                            <p:strVal val="#ppt_h"/>
                                          </p:val>
                                        </p:tav>
                                      </p:tavLst>
                                    </p:anim>
                                    <p:animEffect transition="in" filter="fade">
                                      <p:cBhvr>
                                        <p:cTn id="83" dur="1000"/>
                                        <p:tgtEl>
                                          <p:spTgt spid="1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43"/>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55"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1000" fill="hold"/>
                                        <p:tgtEl>
                                          <p:spTgt spid="21"/>
                                        </p:tgtEl>
                                        <p:attrNameLst>
                                          <p:attrName>ppt_w</p:attrName>
                                        </p:attrNameLst>
                                      </p:cBhvr>
                                      <p:tavLst>
                                        <p:tav tm="0">
                                          <p:val>
                                            <p:strVal val="#ppt_w*0.70"/>
                                          </p:val>
                                        </p:tav>
                                        <p:tav tm="100000">
                                          <p:val>
                                            <p:strVal val="#ppt_w"/>
                                          </p:val>
                                        </p:tav>
                                      </p:tavLst>
                                    </p:anim>
                                    <p:anim calcmode="lin" valueType="num">
                                      <p:cBhvr>
                                        <p:cTn id="97" dur="1000" fill="hold"/>
                                        <p:tgtEl>
                                          <p:spTgt spid="21"/>
                                        </p:tgtEl>
                                        <p:attrNameLst>
                                          <p:attrName>ppt_h</p:attrName>
                                        </p:attrNameLst>
                                      </p:cBhvr>
                                      <p:tavLst>
                                        <p:tav tm="0">
                                          <p:val>
                                            <p:strVal val="#ppt_h"/>
                                          </p:val>
                                        </p:tav>
                                        <p:tav tm="100000">
                                          <p:val>
                                            <p:strVal val="#ppt_h"/>
                                          </p:val>
                                        </p:tav>
                                      </p:tavLst>
                                    </p:anim>
                                    <p:animEffect transition="in" filter="fade">
                                      <p:cBhvr>
                                        <p:cTn id="98" dur="1000"/>
                                        <p:tgtEl>
                                          <p:spTgt spid="2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5" presetClass="entr" presetSubtype="0"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p:cTn id="111" dur="1000" fill="hold"/>
                                        <p:tgtEl>
                                          <p:spTgt spid="24"/>
                                        </p:tgtEl>
                                        <p:attrNameLst>
                                          <p:attrName>ppt_w</p:attrName>
                                        </p:attrNameLst>
                                      </p:cBhvr>
                                      <p:tavLst>
                                        <p:tav tm="0">
                                          <p:val>
                                            <p:strVal val="#ppt_w*0.70"/>
                                          </p:val>
                                        </p:tav>
                                        <p:tav tm="100000">
                                          <p:val>
                                            <p:strVal val="#ppt_w"/>
                                          </p:val>
                                        </p:tav>
                                      </p:tavLst>
                                    </p:anim>
                                    <p:anim calcmode="lin" valueType="num">
                                      <p:cBhvr>
                                        <p:cTn id="112" dur="1000" fill="hold"/>
                                        <p:tgtEl>
                                          <p:spTgt spid="24"/>
                                        </p:tgtEl>
                                        <p:attrNameLst>
                                          <p:attrName>ppt_h</p:attrName>
                                        </p:attrNameLst>
                                      </p:cBhvr>
                                      <p:tavLst>
                                        <p:tav tm="0">
                                          <p:val>
                                            <p:strVal val="#ppt_h"/>
                                          </p:val>
                                        </p:tav>
                                        <p:tav tm="100000">
                                          <p:val>
                                            <p:strVal val="#ppt_h"/>
                                          </p:val>
                                        </p:tav>
                                      </p:tavLst>
                                    </p:anim>
                                    <p:animEffect transition="in" filter="fade">
                                      <p:cBhvr>
                                        <p:cTn id="113" dur="1000"/>
                                        <p:tgtEl>
                                          <p:spTgt spid="2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34"/>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nodeType="clickEffect">
                                  <p:stCondLst>
                                    <p:cond delay="0"/>
                                  </p:stCondLst>
                                  <p:childTnLst>
                                    <p:set>
                                      <p:cBhvr>
                                        <p:cTn id="121" dur="1" fill="hold">
                                          <p:stCondLst>
                                            <p:cond delay="0"/>
                                          </p:stCondLst>
                                        </p:cTn>
                                        <p:tgtEl>
                                          <p:spTgt spid="35"/>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1" presetClass="entr" presetSubtype="1"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wheel(1)">
                                      <p:cBhvr>
                                        <p:cTn id="1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5" grpId="0" animBg="1"/>
      <p:bldP spid="37" grpId="0" animBg="1"/>
      <p:bldP spid="11" grpId="0"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49867-E5C6-45B8-BA21-6684139E7E97}"/>
              </a:ext>
            </a:extLst>
          </p:cNvPr>
          <p:cNvSpPr>
            <a:spLocks noGrp="1"/>
          </p:cNvSpPr>
          <p:nvPr>
            <p:ph type="title"/>
          </p:nvPr>
        </p:nvSpPr>
        <p:spPr>
          <a:xfrm>
            <a:off x="3024541" y="133085"/>
            <a:ext cx="5962143" cy="506012"/>
          </a:xfrm>
        </p:spPr>
        <p:txBody>
          <a:bodyPr/>
          <a:lstStyle/>
          <a:p>
            <a:r>
              <a:rPr lang="fr-FR" sz="1800" i="1" dirty="0"/>
              <a:t>Diagnostic des élèves au regard des domaines du socle</a:t>
            </a:r>
            <a:br>
              <a:rPr lang="fr-FR" dirty="0"/>
            </a:br>
            <a:endParaRPr lang="fr-FR" dirty="0"/>
          </a:p>
        </p:txBody>
      </p:sp>
      <p:sp>
        <p:nvSpPr>
          <p:cNvPr id="3" name="Espace réservé de la date 2">
            <a:extLst>
              <a:ext uri="{FF2B5EF4-FFF2-40B4-BE49-F238E27FC236}">
                <a16:creationId xmlns:a16="http://schemas.microsoft.com/office/drawing/2014/main" id="{9166CE81-7953-4C70-AEAE-DD89B779C46D}"/>
              </a:ext>
            </a:extLst>
          </p:cNvPr>
          <p:cNvSpPr>
            <a:spLocks noGrp="1"/>
          </p:cNvSpPr>
          <p:nvPr>
            <p:ph type="dt" sz="half" idx="10"/>
          </p:nvPr>
        </p:nvSpPr>
        <p:spPr/>
        <p:txBody>
          <a:bodyPr/>
          <a:lstStyle/>
          <a:p>
            <a:pPr algn="r"/>
            <a:fld id="{C95FC2EA-FB48-49DA-A799-AE8E14F3DC7D}"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813F2871-A3B9-427B-9197-37753915CD41}"/>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87613F49-4D84-415A-9F2B-BCE317634EFC}"/>
              </a:ext>
            </a:extLst>
          </p:cNvPr>
          <p:cNvSpPr>
            <a:spLocks noGrp="1"/>
          </p:cNvSpPr>
          <p:nvPr>
            <p:ph type="sldNum" sz="quarter" idx="12"/>
          </p:nvPr>
        </p:nvSpPr>
        <p:spPr/>
        <p:txBody>
          <a:bodyPr/>
          <a:lstStyle/>
          <a:p>
            <a:fld id="{733122C9-A0B9-462F-8757-0847AD287B63}" type="slidenum">
              <a:rPr lang="fr-FR" smtClean="0"/>
              <a:pPr/>
              <a:t>3</a:t>
            </a:fld>
            <a:endParaRPr lang="fr-FR" dirty="0"/>
          </a:p>
        </p:txBody>
      </p:sp>
      <p:graphicFrame>
        <p:nvGraphicFramePr>
          <p:cNvPr id="10" name="Espace réservé du contenu 9">
            <a:extLst>
              <a:ext uri="{FF2B5EF4-FFF2-40B4-BE49-F238E27FC236}">
                <a16:creationId xmlns:a16="http://schemas.microsoft.com/office/drawing/2014/main" id="{C1B0E1DA-884F-4FD7-9CF5-6B709C29002F}"/>
              </a:ext>
            </a:extLst>
          </p:cNvPr>
          <p:cNvGraphicFramePr>
            <a:graphicFrameLocks noGrp="1"/>
          </p:cNvGraphicFramePr>
          <p:nvPr>
            <p:ph sz="quarter" idx="14"/>
            <p:extLst>
              <p:ext uri="{D42A27DB-BD31-4B8C-83A1-F6EECF244321}">
                <p14:modId xmlns:p14="http://schemas.microsoft.com/office/powerpoint/2010/main" val="2105957824"/>
              </p:ext>
            </p:extLst>
          </p:nvPr>
        </p:nvGraphicFramePr>
        <p:xfrm>
          <a:off x="802641" y="424498"/>
          <a:ext cx="7823200" cy="4332676"/>
        </p:xfrm>
        <a:graphic>
          <a:graphicData uri="http://schemas.openxmlformats.org/drawingml/2006/table">
            <a:tbl>
              <a:tblPr firstRow="1" bandRow="1">
                <a:tableStyleId>{5C22544A-7EE6-4342-B048-85BDC9FD1C3A}</a:tableStyleId>
              </a:tblPr>
              <a:tblGrid>
                <a:gridCol w="1564640">
                  <a:extLst>
                    <a:ext uri="{9D8B030D-6E8A-4147-A177-3AD203B41FA5}">
                      <a16:colId xmlns:a16="http://schemas.microsoft.com/office/drawing/2014/main" val="1029257075"/>
                    </a:ext>
                  </a:extLst>
                </a:gridCol>
                <a:gridCol w="3129280">
                  <a:extLst>
                    <a:ext uri="{9D8B030D-6E8A-4147-A177-3AD203B41FA5}">
                      <a16:colId xmlns:a16="http://schemas.microsoft.com/office/drawing/2014/main" val="2057963306"/>
                    </a:ext>
                  </a:extLst>
                </a:gridCol>
                <a:gridCol w="3129280">
                  <a:extLst>
                    <a:ext uri="{9D8B030D-6E8A-4147-A177-3AD203B41FA5}">
                      <a16:colId xmlns:a16="http://schemas.microsoft.com/office/drawing/2014/main" val="995787562"/>
                    </a:ext>
                  </a:extLst>
                </a:gridCol>
              </a:tblGrid>
              <a:tr h="386009">
                <a:tc>
                  <a:txBody>
                    <a:bodyPr/>
                    <a:lstStyle/>
                    <a:p>
                      <a:pPr algn="l">
                        <a:spcAft>
                          <a:spcPts val="0"/>
                        </a:spcAft>
                      </a:pPr>
                      <a:r>
                        <a:rPr lang="fr-FR" sz="800" b="1" dirty="0">
                          <a:solidFill>
                            <a:srgbClr val="FFFFFF"/>
                          </a:solidFill>
                          <a:effectLst/>
                          <a:latin typeface="Calibri" panose="020F0502020204030204" pitchFamily="34" charset="0"/>
                          <a:ea typeface="Calibri" panose="020F0502020204030204" pitchFamily="34" charset="0"/>
                          <a:cs typeface="SimSun" panose="02010600030101010101" pitchFamily="2" charset="-122"/>
                        </a:rPr>
                        <a:t>DOMAINES</a:t>
                      </a:r>
                      <a:endParaRPr lang="fr-FR" sz="1200" dirty="0">
                        <a:effectLst/>
                        <a:latin typeface="DINPro-Bold"/>
                        <a:ea typeface="Calibri" panose="020F0502020204030204" pitchFamily="34" charset="0"/>
                        <a:cs typeface="SimSun" panose="02010600030101010101" pitchFamily="2" charset="-122"/>
                      </a:endParaRPr>
                    </a:p>
                  </a:txBody>
                  <a:tcPr marL="68580" marR="68580" marT="0" marB="0" anchor="ctr"/>
                </a:tc>
                <a:tc>
                  <a:txBody>
                    <a:bodyPr/>
                    <a:lstStyle/>
                    <a:p>
                      <a:pPr algn="l">
                        <a:spcAft>
                          <a:spcPts val="0"/>
                        </a:spcAft>
                      </a:pPr>
                      <a:r>
                        <a:rPr lang="fr-FR" sz="800" b="1" dirty="0">
                          <a:solidFill>
                            <a:srgbClr val="FFFFFF"/>
                          </a:solidFill>
                          <a:effectLst/>
                          <a:latin typeface="Calibri" panose="020F0502020204030204" pitchFamily="34" charset="0"/>
                          <a:ea typeface="Calibri" panose="020F0502020204030204" pitchFamily="34" charset="0"/>
                          <a:cs typeface="SimSun" panose="02010600030101010101" pitchFamily="2" charset="-122"/>
                        </a:rPr>
                        <a:t>ELEMENTS SIGNIFIANTS - CYCLE 3</a:t>
                      </a:r>
                      <a:endParaRPr lang="fr-FR" sz="1200" dirty="0">
                        <a:effectLst/>
                        <a:latin typeface="DINPro-Bold"/>
                        <a:ea typeface="Calibri" panose="020F0502020204030204" pitchFamily="34" charset="0"/>
                        <a:cs typeface="SimSun" panose="02010600030101010101" pitchFamily="2" charset="-122"/>
                      </a:endParaRPr>
                    </a:p>
                    <a:p>
                      <a:pPr algn="l">
                        <a:spcAft>
                          <a:spcPts val="0"/>
                        </a:spcAft>
                      </a:pPr>
                      <a:r>
                        <a:rPr lang="fr-FR" sz="800" dirty="0">
                          <a:solidFill>
                            <a:srgbClr val="222A35"/>
                          </a:solidFill>
                          <a:effectLst/>
                          <a:latin typeface="Calibri" panose="020F0502020204030204" pitchFamily="34" charset="0"/>
                          <a:ea typeface="Calibri" panose="020F0502020204030204" pitchFamily="34" charset="0"/>
                          <a:cs typeface="SimSun" panose="02010600030101010101" pitchFamily="2" charset="-122"/>
                        </a:rPr>
                        <a:t>(issus des documents ressources DEGSCO)</a:t>
                      </a:r>
                      <a:endParaRPr lang="fr-FR" dirty="0"/>
                    </a:p>
                  </a:txBody>
                  <a:tcPr marL="68580" marR="68580" marT="0" marB="0" anchor="ctr"/>
                </a:tc>
                <a:tc>
                  <a:txBody>
                    <a:bodyPr/>
                    <a:lstStyle/>
                    <a:p>
                      <a:pPr algn="l">
                        <a:spcAft>
                          <a:spcPts val="0"/>
                        </a:spcAft>
                      </a:pPr>
                      <a:r>
                        <a:rPr lang="fr-FR" sz="800" b="1" dirty="0">
                          <a:solidFill>
                            <a:srgbClr val="FFFFFF"/>
                          </a:solidFill>
                          <a:effectLst/>
                          <a:latin typeface="Calibri" panose="020F0502020204030204" pitchFamily="34" charset="0"/>
                          <a:ea typeface="Calibri" panose="020F0502020204030204" pitchFamily="34" charset="0"/>
                          <a:cs typeface="SimSun" panose="02010600030101010101" pitchFamily="2" charset="-122"/>
                        </a:rPr>
                        <a:t>ELEMENTS SIGNIFIANTS – CYCLE 4</a:t>
                      </a:r>
                      <a:endParaRPr lang="fr-FR" sz="1200" dirty="0">
                        <a:effectLst/>
                        <a:latin typeface="DINPro-Bold"/>
                        <a:ea typeface="Calibri" panose="020F0502020204030204" pitchFamily="34" charset="0"/>
                        <a:cs typeface="SimSun" panose="02010600030101010101" pitchFamily="2" charset="-122"/>
                      </a:endParaRPr>
                    </a:p>
                    <a:p>
                      <a:pPr algn="l">
                        <a:lnSpc>
                          <a:spcPct val="107000"/>
                        </a:lnSpc>
                        <a:spcAft>
                          <a:spcPts val="0"/>
                        </a:spcAft>
                      </a:pPr>
                      <a:r>
                        <a:rPr lang="fr-FR" sz="800" dirty="0">
                          <a:solidFill>
                            <a:srgbClr val="222A35"/>
                          </a:solidFill>
                          <a:effectLst/>
                          <a:latin typeface="Calibri" panose="020F0502020204030204" pitchFamily="34" charset="0"/>
                          <a:ea typeface="Calibri" panose="020F0502020204030204" pitchFamily="34" charset="0"/>
                          <a:cs typeface="Calibri" panose="020F0502020204030204" pitchFamily="34" charset="0"/>
                        </a:rPr>
                        <a:t>(issus des documents ressources DEGSCO)</a:t>
                      </a:r>
                      <a:endParaRPr lang="fr-FR" dirty="0"/>
                    </a:p>
                  </a:txBody>
                  <a:tcPr marL="68580" marR="68580" marT="0" marB="0" anchor="ctr"/>
                </a:tc>
                <a:extLst>
                  <a:ext uri="{0D108BD9-81ED-4DB2-BD59-A6C34878D82A}">
                    <a16:rowId xmlns:a16="http://schemas.microsoft.com/office/drawing/2014/main" val="2768455664"/>
                  </a:ext>
                </a:extLst>
              </a:tr>
              <a:tr h="175013">
                <a:tc>
                  <a:txBody>
                    <a:bodyPr/>
                    <a:lstStyle/>
                    <a:p>
                      <a:pPr marL="21590" algn="l">
                        <a:spcAft>
                          <a:spcPts val="0"/>
                        </a:spcAft>
                      </a:pPr>
                      <a:r>
                        <a:rPr lang="fr-FR" sz="1000" dirty="0">
                          <a:effectLst/>
                          <a:latin typeface="DINPro-Bold"/>
                          <a:ea typeface="Calibri" panose="020F0502020204030204" pitchFamily="34" charset="0"/>
                          <a:cs typeface="SimSun" panose="02010600030101010101" pitchFamily="2" charset="-122"/>
                        </a:rPr>
                        <a:t>D1,1 – D1,2 – D1,3 …</a:t>
                      </a:r>
                    </a:p>
                  </a:txBody>
                  <a:tcPr marL="68580" marR="68580" marT="0" marB="0" anchor="ctr"/>
                </a:tc>
                <a:tc>
                  <a:txBody>
                    <a:bodyPr/>
                    <a:lstStyle/>
                    <a:p>
                      <a:pPr algn="l">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l">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51275609"/>
                  </a:ext>
                </a:extLst>
              </a:tr>
              <a:tr h="672872">
                <a:tc>
                  <a:txBody>
                    <a:bodyPr/>
                    <a:lstStyle/>
                    <a:p>
                      <a:pPr marL="21590" algn="l">
                        <a:spcAft>
                          <a:spcPts val="0"/>
                        </a:spcAft>
                      </a:pPr>
                      <a:r>
                        <a:rPr lang="fr-FR" sz="800" i="1" dirty="0">
                          <a:solidFill>
                            <a:srgbClr val="525252"/>
                          </a:solidFill>
                          <a:effectLst/>
                          <a:latin typeface="Calibri" panose="020F0502020204030204" pitchFamily="34" charset="0"/>
                          <a:ea typeface="Calibri" panose="020F0502020204030204" pitchFamily="34" charset="0"/>
                          <a:cs typeface="SimSun" panose="02010600030101010101" pitchFamily="2" charset="-122"/>
                        </a:rPr>
                        <a:t>Les langages pour penser et communiquer :</a:t>
                      </a:r>
                      <a:endParaRPr lang="fr-FR" sz="1200" dirty="0">
                        <a:effectLst/>
                        <a:latin typeface="DINPro-Bold"/>
                        <a:ea typeface="Calibri" panose="020F0502020204030204" pitchFamily="34" charset="0"/>
                        <a:cs typeface="SimSun" panose="02010600030101010101" pitchFamily="2" charset="-122"/>
                      </a:endParaRPr>
                    </a:p>
                    <a:p>
                      <a:pPr marL="21590" algn="l">
                        <a:spcAft>
                          <a:spcPts val="0"/>
                        </a:spcAft>
                      </a:pPr>
                      <a:r>
                        <a:rPr lang="fr-FR" sz="800" i="1" dirty="0">
                          <a:solidFill>
                            <a:srgbClr val="525252"/>
                          </a:solidFill>
                          <a:effectLst/>
                          <a:latin typeface="Calibri" panose="020F0502020204030204" pitchFamily="34" charset="0"/>
                          <a:ea typeface="Calibri" panose="020F0502020204030204" pitchFamily="34" charset="0"/>
                          <a:cs typeface="SimSun" panose="02010600030101010101" pitchFamily="2" charset="-122"/>
                        </a:rPr>
                        <a:t>Comprendre, s'exprimer en utilisant les langages des arts et du corps</a:t>
                      </a:r>
                      <a:endParaRPr lang="fr-FR" sz="1200" dirty="0">
                        <a:effectLst/>
                        <a:latin typeface="DINPro-Bold"/>
                        <a:ea typeface="Calibri" panose="020F0502020204030204" pitchFamily="34" charset="0"/>
                        <a:cs typeface="SimSun" panose="02010600030101010101" pitchFamily="2" charset="-122"/>
                      </a:endParaRPr>
                    </a:p>
                  </a:txBody>
                  <a:tcPr marL="68580" marR="68580" marT="0" marB="0" anchor="ctr"/>
                </a:tc>
                <a:tc>
                  <a:txBody>
                    <a:bodyPr/>
                    <a:lstStyle/>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S’exprimer par des activités physiques sportives ou artistiques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Pratiquer les arts en mobilisant divers langages artistiques et leurs ressources expressives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Prendre du recul sur la pratique artistique individuelle et collective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Pratiquer des activités physiques sportives et artistiques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Pratiquer les arts en mobilisant divers langages artistiques et leurs ressources expressives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Prendre du recul sur la pratique artistique individuelle et collective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8567688"/>
                  </a:ext>
                </a:extLst>
              </a:tr>
              <a:tr h="944401">
                <a:tc>
                  <a:txBody>
                    <a:bodyPr/>
                    <a:lstStyle/>
                    <a:p>
                      <a:pPr marL="21590" algn="l">
                        <a:spcAft>
                          <a:spcPts val="0"/>
                        </a:spcAft>
                      </a:pPr>
                      <a:r>
                        <a:rPr lang="fr-FR" sz="800" i="1">
                          <a:solidFill>
                            <a:srgbClr val="2E74B5"/>
                          </a:solidFill>
                          <a:effectLst/>
                          <a:latin typeface="Calibri" panose="020F0502020204030204" pitchFamily="34" charset="0"/>
                          <a:ea typeface="Calibri" panose="020F0502020204030204" pitchFamily="34" charset="0"/>
                          <a:cs typeface="SimSun" panose="02010600030101010101" pitchFamily="2" charset="-122"/>
                        </a:rPr>
                        <a:t>Les méthodes et outils pour apprendre</a:t>
                      </a:r>
                      <a:endParaRPr lang="fr-FR" sz="1200">
                        <a:effectLst/>
                        <a:latin typeface="DINPro-Bold"/>
                        <a:ea typeface="Calibri" panose="020F0502020204030204" pitchFamily="34" charset="0"/>
                        <a:cs typeface="SimSun" panose="02010600030101010101" pitchFamily="2" charset="-122"/>
                      </a:endParaRPr>
                    </a:p>
                  </a:txBody>
                  <a:tcPr marL="68580" marR="68580" marT="0" marB="0" anchor="ctr"/>
                </a:tc>
                <a:tc>
                  <a:txBody>
                    <a:bodyPr/>
                    <a:lstStyle/>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Se constituer des outils de travail personnel et mettre en place des stratégies pour comprendre et apprendre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Coopérer et réaliser des projets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Rechercher et trier l’information et s’initier aux langages des médias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Mobiliser des outils numériques pour apprendre, échanger, communiquer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Organiser son travail personnel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Coopérer et réaliser des projets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Rechercher et traiter l’information et s’initier aux langages des médias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Mobiliser des outils numériques pour apprendre, échanger, communiquer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7530895"/>
                  </a:ext>
                </a:extLst>
              </a:tr>
              <a:tr h="944401">
                <a:tc>
                  <a:txBody>
                    <a:bodyPr/>
                    <a:lstStyle/>
                    <a:p>
                      <a:pPr marL="21590" algn="l">
                        <a:spcAft>
                          <a:spcPts val="0"/>
                        </a:spcAft>
                      </a:pPr>
                      <a:r>
                        <a:rPr lang="fr-FR" sz="800" i="1">
                          <a:solidFill>
                            <a:srgbClr val="833C0B"/>
                          </a:solidFill>
                          <a:effectLst/>
                          <a:latin typeface="Calibri" panose="020F0502020204030204" pitchFamily="34" charset="0"/>
                          <a:ea typeface="Calibri" panose="020F0502020204030204" pitchFamily="34" charset="0"/>
                          <a:cs typeface="SimSun" panose="02010600030101010101" pitchFamily="2" charset="-122"/>
                        </a:rPr>
                        <a:t>La formation de la personne et du citoyen</a:t>
                      </a:r>
                      <a:endParaRPr lang="fr-FR" sz="1200">
                        <a:effectLst/>
                        <a:latin typeface="DINPro-Bold"/>
                        <a:ea typeface="Calibri" panose="020F0502020204030204" pitchFamily="34" charset="0"/>
                        <a:cs typeface="SimSun" panose="02010600030101010101" pitchFamily="2" charset="-122"/>
                      </a:endParaRPr>
                    </a:p>
                  </a:txBody>
                  <a:tcPr marL="68580" marR="68580" marT="0" marB="0" anchor="ctr"/>
                </a:tc>
                <a:tc>
                  <a:txBody>
                    <a:bodyPr/>
                    <a:lstStyle/>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Maîtriser l’expression de sa sensibilité et de ses opinions, respecter celles des autres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Comprendre la règle et le droit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Exercer son esprit critique, faire preuve de réflexion et de discernement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Maîtriser l’expression de sa sensibilité et de ses opinions, respecter celles des autres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Connaître et comprendre la règle et le droit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Exercer son esprit critique, faire preuve de réflexion et de discernement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Faire preuve de responsabilité, respecter les règles de la vie collective, s’engager et prendre des initiatives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5943173"/>
                  </a:ext>
                </a:extLst>
              </a:tr>
              <a:tr h="672872">
                <a:tc>
                  <a:txBody>
                    <a:bodyPr/>
                    <a:lstStyle/>
                    <a:p>
                      <a:pPr marL="21590" algn="l">
                        <a:spcAft>
                          <a:spcPts val="0"/>
                        </a:spcAft>
                      </a:pPr>
                      <a:r>
                        <a:rPr lang="fr-FR" sz="800" i="1">
                          <a:solidFill>
                            <a:srgbClr val="8496B0"/>
                          </a:solidFill>
                          <a:effectLst/>
                          <a:latin typeface="Calibri" panose="020F0502020204030204" pitchFamily="34" charset="0"/>
                          <a:ea typeface="Calibri" panose="020F0502020204030204" pitchFamily="34" charset="0"/>
                          <a:cs typeface="SimSun" panose="02010600030101010101" pitchFamily="2" charset="-122"/>
                        </a:rPr>
                        <a:t>Les systèmes naturels et les systèmes techniques</a:t>
                      </a:r>
                      <a:endParaRPr lang="fr-FR" sz="1200">
                        <a:effectLst/>
                        <a:latin typeface="DINPro-Bold"/>
                        <a:ea typeface="Calibri" panose="020F0502020204030204" pitchFamily="34" charset="0"/>
                        <a:cs typeface="SimSun" panose="02010600030101010101" pitchFamily="2" charset="-122"/>
                      </a:endParaRPr>
                    </a:p>
                  </a:txBody>
                  <a:tcPr marL="68580" marR="68580" marT="0" marB="0" anchor="ctr"/>
                </a:tc>
                <a:tc>
                  <a:txBody>
                    <a:bodyPr/>
                    <a:lstStyle/>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Mener une démarche scientifique ou technologique, résoudre des problèmes simples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Mettre en pratique des comportements simples respectueux des autres, de l’environnement, de sa santé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Mener une démarche scientifique, résoudre un problème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Concevoir des objets et systèmes techniques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Identifier des règles et des principes de responsabilité individuelle et collective dans les domaines de la santé, de la sécurité, de l’environnement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4770292"/>
                  </a:ext>
                </a:extLst>
              </a:tr>
              <a:tr h="537108">
                <a:tc>
                  <a:txBody>
                    <a:bodyPr/>
                    <a:lstStyle/>
                    <a:p>
                      <a:pPr marL="21590" algn="l">
                        <a:spcAft>
                          <a:spcPts val="0"/>
                        </a:spcAft>
                      </a:pPr>
                      <a:r>
                        <a:rPr lang="fr-FR" sz="800" i="1">
                          <a:solidFill>
                            <a:srgbClr val="FFC000"/>
                          </a:solidFill>
                          <a:effectLst/>
                          <a:latin typeface="Calibri" panose="020F0502020204030204" pitchFamily="34" charset="0"/>
                          <a:ea typeface="Calibri" panose="020F0502020204030204" pitchFamily="34" charset="0"/>
                          <a:cs typeface="SimSun" panose="02010600030101010101" pitchFamily="2" charset="-122"/>
                        </a:rPr>
                        <a:t>Les représentations du monde et l'activité humaine</a:t>
                      </a:r>
                      <a:endParaRPr lang="fr-FR" sz="1200">
                        <a:effectLst/>
                        <a:latin typeface="DINPro-Bold"/>
                        <a:ea typeface="Calibri" panose="020F0502020204030204" pitchFamily="34" charset="0"/>
                        <a:cs typeface="SimSun" panose="02010600030101010101" pitchFamily="2" charset="-122"/>
                      </a:endParaRPr>
                    </a:p>
                  </a:txBody>
                  <a:tcPr marL="68580" marR="68580" marT="0" marB="0" anchor="ctr"/>
                </a:tc>
                <a:tc>
                  <a:txBody>
                    <a:bodyPr/>
                    <a:lstStyle/>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Situer et se situer dans le temps et l’espace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Analyser et comprendre les organisations humaines et les représentations du monde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Raisonner, imaginer, élaborer, produire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Situer et se situer dans le temps et l’espace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Analyser et comprendre les organisations humaines et les représentations du monde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Raisonner, imaginer, élaborer, produire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5858249"/>
                  </a:ext>
                </a:extLst>
              </a:tr>
            </a:tbl>
          </a:graphicData>
        </a:graphic>
      </p:graphicFrame>
    </p:spTree>
    <p:extLst>
      <p:ext uri="{BB962C8B-B14F-4D97-AF65-F5344CB8AC3E}">
        <p14:creationId xmlns:p14="http://schemas.microsoft.com/office/powerpoint/2010/main" val="100989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49867-E5C6-45B8-BA21-6684139E7E97}"/>
              </a:ext>
            </a:extLst>
          </p:cNvPr>
          <p:cNvSpPr>
            <a:spLocks noGrp="1"/>
          </p:cNvSpPr>
          <p:nvPr>
            <p:ph type="title"/>
          </p:nvPr>
        </p:nvSpPr>
        <p:spPr>
          <a:xfrm>
            <a:off x="3024541" y="133085"/>
            <a:ext cx="5962143" cy="506012"/>
          </a:xfrm>
        </p:spPr>
        <p:txBody>
          <a:bodyPr/>
          <a:lstStyle/>
          <a:p>
            <a:r>
              <a:rPr lang="fr-FR" sz="1800" i="1" dirty="0"/>
              <a:t>Diagnostic des élèves au regard des domaines du socle</a:t>
            </a:r>
            <a:br>
              <a:rPr lang="fr-FR" dirty="0"/>
            </a:br>
            <a:endParaRPr lang="fr-FR" dirty="0"/>
          </a:p>
        </p:txBody>
      </p:sp>
      <p:sp>
        <p:nvSpPr>
          <p:cNvPr id="3" name="Espace réservé de la date 2">
            <a:extLst>
              <a:ext uri="{FF2B5EF4-FFF2-40B4-BE49-F238E27FC236}">
                <a16:creationId xmlns:a16="http://schemas.microsoft.com/office/drawing/2014/main" id="{9166CE81-7953-4C70-AEAE-DD89B779C46D}"/>
              </a:ext>
            </a:extLst>
          </p:cNvPr>
          <p:cNvSpPr>
            <a:spLocks noGrp="1"/>
          </p:cNvSpPr>
          <p:nvPr>
            <p:ph type="dt" sz="half" idx="10"/>
          </p:nvPr>
        </p:nvSpPr>
        <p:spPr/>
        <p:txBody>
          <a:bodyPr/>
          <a:lstStyle/>
          <a:p>
            <a:pPr algn="r"/>
            <a:fld id="{C95FC2EA-FB48-49DA-A799-AE8E14F3DC7D}"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813F2871-A3B9-427B-9197-37753915CD41}"/>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87613F49-4D84-415A-9F2B-BCE317634EFC}"/>
              </a:ext>
            </a:extLst>
          </p:cNvPr>
          <p:cNvSpPr>
            <a:spLocks noGrp="1"/>
          </p:cNvSpPr>
          <p:nvPr>
            <p:ph type="sldNum" sz="quarter" idx="12"/>
          </p:nvPr>
        </p:nvSpPr>
        <p:spPr/>
        <p:txBody>
          <a:bodyPr/>
          <a:lstStyle/>
          <a:p>
            <a:fld id="{733122C9-A0B9-462F-8757-0847AD287B63}" type="slidenum">
              <a:rPr lang="fr-FR" smtClean="0"/>
              <a:pPr/>
              <a:t>4</a:t>
            </a:fld>
            <a:endParaRPr lang="fr-FR" dirty="0"/>
          </a:p>
        </p:txBody>
      </p:sp>
      <p:graphicFrame>
        <p:nvGraphicFramePr>
          <p:cNvPr id="9" name="Espace réservé du contenu 8">
            <a:extLst>
              <a:ext uri="{FF2B5EF4-FFF2-40B4-BE49-F238E27FC236}">
                <a16:creationId xmlns:a16="http://schemas.microsoft.com/office/drawing/2014/main" id="{64F105C1-4E7A-4970-A5F7-7B47A724A6DD}"/>
              </a:ext>
            </a:extLst>
          </p:cNvPr>
          <p:cNvGraphicFramePr>
            <a:graphicFrameLocks noGrp="1"/>
          </p:cNvGraphicFramePr>
          <p:nvPr>
            <p:ph sz="quarter" idx="14"/>
            <p:extLst>
              <p:ext uri="{D42A27DB-BD31-4B8C-83A1-F6EECF244321}">
                <p14:modId xmlns:p14="http://schemas.microsoft.com/office/powerpoint/2010/main" val="2290577575"/>
              </p:ext>
            </p:extLst>
          </p:nvPr>
        </p:nvGraphicFramePr>
        <p:xfrm>
          <a:off x="1431235" y="508186"/>
          <a:ext cx="5864087" cy="4063815"/>
        </p:xfrm>
        <a:graphic>
          <a:graphicData uri="http://schemas.openxmlformats.org/drawingml/2006/table">
            <a:tbl>
              <a:tblPr firstRow="1" firstCol="1" bandRow="1">
                <a:tableStyleId>{5C22544A-7EE6-4342-B048-85BDC9FD1C3A}</a:tableStyleId>
              </a:tblPr>
              <a:tblGrid>
                <a:gridCol w="418214">
                  <a:extLst>
                    <a:ext uri="{9D8B030D-6E8A-4147-A177-3AD203B41FA5}">
                      <a16:colId xmlns:a16="http://schemas.microsoft.com/office/drawing/2014/main" val="956156077"/>
                    </a:ext>
                  </a:extLst>
                </a:gridCol>
                <a:gridCol w="1203123">
                  <a:extLst>
                    <a:ext uri="{9D8B030D-6E8A-4147-A177-3AD203B41FA5}">
                      <a16:colId xmlns:a16="http://schemas.microsoft.com/office/drawing/2014/main" val="405440469"/>
                    </a:ext>
                  </a:extLst>
                </a:gridCol>
                <a:gridCol w="2121375">
                  <a:extLst>
                    <a:ext uri="{9D8B030D-6E8A-4147-A177-3AD203B41FA5}">
                      <a16:colId xmlns:a16="http://schemas.microsoft.com/office/drawing/2014/main" val="3923251480"/>
                    </a:ext>
                  </a:extLst>
                </a:gridCol>
                <a:gridCol w="2121375">
                  <a:extLst>
                    <a:ext uri="{9D8B030D-6E8A-4147-A177-3AD203B41FA5}">
                      <a16:colId xmlns:a16="http://schemas.microsoft.com/office/drawing/2014/main" val="1093274347"/>
                    </a:ext>
                  </a:extLst>
                </a:gridCol>
              </a:tblGrid>
              <a:tr h="151682">
                <a:tc gridSpan="2">
                  <a:txBody>
                    <a:bodyPr/>
                    <a:lstStyle/>
                    <a:p>
                      <a:pPr algn="l">
                        <a:spcAft>
                          <a:spcPts val="0"/>
                        </a:spcAft>
                      </a:pPr>
                      <a:r>
                        <a:rPr lang="fr-FR" sz="400">
                          <a:effectLst/>
                        </a:rPr>
                        <a:t>DOMAINES</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hMerge="1">
                  <a:txBody>
                    <a:bodyPr/>
                    <a:lstStyle/>
                    <a:p>
                      <a:endParaRPr lang="fr-FR"/>
                    </a:p>
                  </a:txBody>
                  <a:tcPr/>
                </a:tc>
                <a:tc>
                  <a:txBody>
                    <a:bodyPr/>
                    <a:lstStyle/>
                    <a:p>
                      <a:pPr algn="l">
                        <a:spcAft>
                          <a:spcPts val="0"/>
                        </a:spcAft>
                      </a:pPr>
                      <a:r>
                        <a:rPr lang="fr-FR" sz="400">
                          <a:effectLst/>
                        </a:rPr>
                        <a:t>ELEMENTS SIGNIFIANTS - CYCLE 3</a:t>
                      </a:r>
                      <a:endParaRPr lang="fr-FR" sz="600">
                        <a:effectLst/>
                      </a:endParaRPr>
                    </a:p>
                    <a:p>
                      <a:pPr algn="l">
                        <a:spcAft>
                          <a:spcPts val="0"/>
                        </a:spcAft>
                      </a:pPr>
                      <a:r>
                        <a:rPr lang="fr-FR" sz="400">
                          <a:effectLst/>
                        </a:rPr>
                        <a:t>(issus des documents ressources DEGSCO)</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algn="l">
                        <a:spcAft>
                          <a:spcPts val="0"/>
                        </a:spcAft>
                      </a:pPr>
                      <a:r>
                        <a:rPr lang="fr-FR" sz="400">
                          <a:effectLst/>
                        </a:rPr>
                        <a:t>ELEMENTS SIGNIFIANTS – CYCLE 4</a:t>
                      </a:r>
                      <a:endParaRPr lang="fr-FR" sz="600">
                        <a:effectLst/>
                      </a:endParaRPr>
                    </a:p>
                    <a:p>
                      <a:pPr algn="l">
                        <a:lnSpc>
                          <a:spcPct val="107000"/>
                        </a:lnSpc>
                        <a:spcAft>
                          <a:spcPts val="0"/>
                        </a:spcAft>
                      </a:pPr>
                      <a:r>
                        <a:rPr lang="fr-FR" sz="400">
                          <a:effectLst/>
                        </a:rPr>
                        <a:t>(issus des documents ressources DEGSCO)</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3958818018"/>
                  </a:ext>
                </a:extLst>
              </a:tr>
              <a:tr h="478953">
                <a:tc>
                  <a:txBody>
                    <a:bodyPr/>
                    <a:lstStyle/>
                    <a:p>
                      <a:pPr algn="l">
                        <a:lnSpc>
                          <a:spcPct val="107000"/>
                        </a:lnSpc>
                        <a:spcAft>
                          <a:spcPts val="0"/>
                        </a:spcAft>
                      </a:pPr>
                      <a:r>
                        <a:rPr lang="fr-FR" sz="400" dirty="0">
                          <a:effectLst/>
                        </a:rPr>
                        <a:t>D1.1</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marL="21590" algn="l">
                        <a:lnSpc>
                          <a:spcPct val="107000"/>
                        </a:lnSpc>
                        <a:spcAft>
                          <a:spcPts val="0"/>
                        </a:spcAft>
                      </a:pPr>
                      <a:r>
                        <a:rPr lang="fr-FR" sz="400">
                          <a:effectLst/>
                        </a:rPr>
                        <a:t>Les langages pour penser et communiquer :</a:t>
                      </a:r>
                      <a:endParaRPr lang="fr-FR" sz="500">
                        <a:effectLst/>
                      </a:endParaRPr>
                    </a:p>
                    <a:p>
                      <a:pPr marL="21590" algn="l">
                        <a:lnSpc>
                          <a:spcPct val="107000"/>
                        </a:lnSpc>
                        <a:spcAft>
                          <a:spcPts val="0"/>
                        </a:spcAft>
                      </a:pPr>
                      <a:r>
                        <a:rPr lang="fr-FR" sz="400">
                          <a:effectLst/>
                        </a:rPr>
                        <a:t>Comprendre, s'exprimer en utilisant la langue française à l'oral et à l'écrit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S’exprimer à l’oral </a:t>
                      </a:r>
                      <a:endParaRPr lang="fr-FR" sz="500">
                        <a:effectLst/>
                      </a:endParaRPr>
                    </a:p>
                    <a:p>
                      <a:pPr algn="l">
                        <a:lnSpc>
                          <a:spcPct val="107000"/>
                        </a:lnSpc>
                        <a:spcAft>
                          <a:spcPts val="0"/>
                        </a:spcAft>
                      </a:pPr>
                      <a:r>
                        <a:rPr lang="fr-FR" sz="400">
                          <a:effectLst/>
                        </a:rPr>
                        <a:t>Comprendre des énoncés oraux</a:t>
                      </a:r>
                      <a:endParaRPr lang="fr-FR" sz="500">
                        <a:effectLst/>
                      </a:endParaRPr>
                    </a:p>
                    <a:p>
                      <a:pPr algn="l">
                        <a:lnSpc>
                          <a:spcPct val="107000"/>
                        </a:lnSpc>
                        <a:spcAft>
                          <a:spcPts val="0"/>
                        </a:spcAft>
                      </a:pPr>
                      <a:r>
                        <a:rPr lang="fr-FR" sz="400">
                          <a:effectLst/>
                        </a:rPr>
                        <a:t>Lire et comprendre l’écrit</a:t>
                      </a:r>
                      <a:endParaRPr lang="fr-FR" sz="500">
                        <a:effectLst/>
                      </a:endParaRPr>
                    </a:p>
                    <a:p>
                      <a:pPr algn="l">
                        <a:lnSpc>
                          <a:spcPct val="107000"/>
                        </a:lnSpc>
                        <a:spcAft>
                          <a:spcPts val="0"/>
                        </a:spcAft>
                      </a:pPr>
                      <a:r>
                        <a:rPr lang="fr-FR" sz="400">
                          <a:effectLst/>
                        </a:rPr>
                        <a:t>Écrire </a:t>
                      </a:r>
                      <a:endParaRPr lang="fr-FR" sz="500">
                        <a:effectLst/>
                      </a:endParaRPr>
                    </a:p>
                    <a:p>
                      <a:pPr algn="l">
                        <a:lnSpc>
                          <a:spcPct val="107000"/>
                        </a:lnSpc>
                        <a:spcAft>
                          <a:spcPts val="0"/>
                        </a:spcAft>
                      </a:pPr>
                      <a:r>
                        <a:rPr lang="fr-FR" sz="400">
                          <a:effectLst/>
                        </a:rPr>
                        <a:t>Exploiter les ressources de la langue </a:t>
                      </a:r>
                      <a:endParaRPr lang="fr-FR" sz="500">
                        <a:effectLst/>
                      </a:endParaRPr>
                    </a:p>
                    <a:p>
                      <a:pPr algn="l">
                        <a:lnSpc>
                          <a:spcPct val="107000"/>
                        </a:lnSpc>
                        <a:spcAft>
                          <a:spcPts val="0"/>
                        </a:spcAft>
                      </a:pPr>
                      <a:r>
                        <a:rPr lang="fr-FR" sz="400">
                          <a:effectLst/>
                        </a:rPr>
                        <a:t>Réfléchir sur le système linguistique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S’exprimer à l’oral </a:t>
                      </a:r>
                      <a:endParaRPr lang="fr-FR" sz="500">
                        <a:effectLst/>
                      </a:endParaRPr>
                    </a:p>
                    <a:p>
                      <a:pPr algn="l">
                        <a:lnSpc>
                          <a:spcPct val="107000"/>
                        </a:lnSpc>
                        <a:spcAft>
                          <a:spcPts val="0"/>
                        </a:spcAft>
                      </a:pPr>
                      <a:r>
                        <a:rPr lang="fr-FR" sz="400">
                          <a:effectLst/>
                        </a:rPr>
                        <a:t>Comprendre des énoncés oraux </a:t>
                      </a:r>
                      <a:endParaRPr lang="fr-FR" sz="500">
                        <a:effectLst/>
                      </a:endParaRPr>
                    </a:p>
                    <a:p>
                      <a:pPr algn="l">
                        <a:lnSpc>
                          <a:spcPct val="107000"/>
                        </a:lnSpc>
                        <a:spcAft>
                          <a:spcPts val="0"/>
                        </a:spcAft>
                      </a:pPr>
                      <a:r>
                        <a:rPr lang="fr-FR" sz="400">
                          <a:effectLst/>
                        </a:rPr>
                        <a:t>Lire et comprendre l’écrit</a:t>
                      </a:r>
                      <a:endParaRPr lang="fr-FR" sz="500">
                        <a:effectLst/>
                      </a:endParaRPr>
                    </a:p>
                    <a:p>
                      <a:pPr algn="l">
                        <a:lnSpc>
                          <a:spcPct val="107000"/>
                        </a:lnSpc>
                        <a:spcAft>
                          <a:spcPts val="0"/>
                        </a:spcAft>
                      </a:pPr>
                      <a:r>
                        <a:rPr lang="fr-FR" sz="400">
                          <a:effectLst/>
                        </a:rPr>
                        <a:t>Écrire</a:t>
                      </a:r>
                      <a:endParaRPr lang="fr-FR" sz="500">
                        <a:effectLst/>
                      </a:endParaRPr>
                    </a:p>
                    <a:p>
                      <a:pPr algn="l">
                        <a:lnSpc>
                          <a:spcPct val="107000"/>
                        </a:lnSpc>
                        <a:spcAft>
                          <a:spcPts val="0"/>
                        </a:spcAft>
                      </a:pPr>
                      <a:r>
                        <a:rPr lang="fr-FR" sz="400">
                          <a:effectLst/>
                        </a:rPr>
                        <a:t>Exploiter les ressources de la langue</a:t>
                      </a:r>
                      <a:endParaRPr lang="fr-FR" sz="500">
                        <a:effectLst/>
                      </a:endParaRPr>
                    </a:p>
                    <a:p>
                      <a:pPr algn="l">
                        <a:lnSpc>
                          <a:spcPct val="107000"/>
                        </a:lnSpc>
                        <a:spcAft>
                          <a:spcPts val="0"/>
                        </a:spcAft>
                      </a:pPr>
                      <a:r>
                        <a:rPr lang="fr-FR" sz="400">
                          <a:effectLst/>
                        </a:rPr>
                        <a:t>Réfléchir sur le système linguistique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3143428623"/>
                  </a:ext>
                </a:extLst>
              </a:tr>
              <a:tr h="478953">
                <a:tc>
                  <a:txBody>
                    <a:bodyPr/>
                    <a:lstStyle/>
                    <a:p>
                      <a:pPr algn="l">
                        <a:lnSpc>
                          <a:spcPct val="107000"/>
                        </a:lnSpc>
                        <a:spcAft>
                          <a:spcPts val="0"/>
                        </a:spcAft>
                      </a:pPr>
                      <a:r>
                        <a:rPr lang="fr-FR" sz="400">
                          <a:effectLst/>
                        </a:rPr>
                        <a:t>D1.2</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marL="21590" algn="l">
                        <a:lnSpc>
                          <a:spcPct val="107000"/>
                        </a:lnSpc>
                        <a:spcAft>
                          <a:spcPts val="0"/>
                        </a:spcAft>
                      </a:pPr>
                      <a:r>
                        <a:rPr lang="fr-FR" sz="400">
                          <a:effectLst/>
                        </a:rPr>
                        <a:t>Les langages pour penser et communiquer :</a:t>
                      </a:r>
                      <a:endParaRPr lang="fr-FR" sz="500">
                        <a:effectLst/>
                      </a:endParaRPr>
                    </a:p>
                    <a:p>
                      <a:pPr marL="21590" algn="l">
                        <a:lnSpc>
                          <a:spcPct val="107000"/>
                        </a:lnSpc>
                        <a:spcAft>
                          <a:spcPts val="0"/>
                        </a:spcAft>
                      </a:pPr>
                      <a:r>
                        <a:rPr lang="fr-FR" sz="400">
                          <a:effectLst/>
                        </a:rPr>
                        <a:t>Comprendre, s'exprimer en utilisant une langue étrangère et, le cas échéant, une langue régionale</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Lire et comprendre l’écrit </a:t>
                      </a:r>
                      <a:endParaRPr lang="fr-FR" sz="500">
                        <a:effectLst/>
                      </a:endParaRPr>
                    </a:p>
                    <a:p>
                      <a:pPr algn="l">
                        <a:lnSpc>
                          <a:spcPct val="107000"/>
                        </a:lnSpc>
                        <a:spcAft>
                          <a:spcPts val="0"/>
                        </a:spcAft>
                      </a:pPr>
                      <a:r>
                        <a:rPr lang="fr-FR" sz="400">
                          <a:effectLst/>
                        </a:rPr>
                        <a:t>Écrire et réagir à l’écrit</a:t>
                      </a:r>
                      <a:endParaRPr lang="fr-FR" sz="500">
                        <a:effectLst/>
                      </a:endParaRPr>
                    </a:p>
                    <a:p>
                      <a:pPr algn="l">
                        <a:lnSpc>
                          <a:spcPct val="107000"/>
                        </a:lnSpc>
                        <a:spcAft>
                          <a:spcPts val="0"/>
                        </a:spcAft>
                      </a:pPr>
                      <a:r>
                        <a:rPr lang="fr-FR" sz="400">
                          <a:effectLst/>
                        </a:rPr>
                        <a:t>Écouter et comprendre </a:t>
                      </a:r>
                      <a:endParaRPr lang="fr-FR" sz="500">
                        <a:effectLst/>
                      </a:endParaRPr>
                    </a:p>
                    <a:p>
                      <a:pPr algn="l">
                        <a:lnSpc>
                          <a:spcPct val="107000"/>
                        </a:lnSpc>
                        <a:spcAft>
                          <a:spcPts val="0"/>
                        </a:spcAft>
                      </a:pPr>
                      <a:r>
                        <a:rPr lang="fr-FR" sz="400">
                          <a:effectLst/>
                        </a:rPr>
                        <a:t>S’exprimer à l’oral en continu et en interaction</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Lire et comprendre l’écrit </a:t>
                      </a:r>
                      <a:endParaRPr lang="fr-FR" sz="500">
                        <a:effectLst/>
                      </a:endParaRPr>
                    </a:p>
                    <a:p>
                      <a:pPr algn="l">
                        <a:lnSpc>
                          <a:spcPct val="107000"/>
                        </a:lnSpc>
                        <a:spcAft>
                          <a:spcPts val="0"/>
                        </a:spcAft>
                      </a:pPr>
                      <a:r>
                        <a:rPr lang="fr-FR" sz="400">
                          <a:effectLst/>
                        </a:rPr>
                        <a:t>Écrire et réagir à l’écrit </a:t>
                      </a:r>
                      <a:endParaRPr lang="fr-FR" sz="500">
                        <a:effectLst/>
                      </a:endParaRPr>
                    </a:p>
                    <a:p>
                      <a:pPr algn="l">
                        <a:lnSpc>
                          <a:spcPct val="107000"/>
                        </a:lnSpc>
                        <a:spcAft>
                          <a:spcPts val="0"/>
                        </a:spcAft>
                      </a:pPr>
                      <a:r>
                        <a:rPr lang="fr-FR" sz="400">
                          <a:effectLst/>
                        </a:rPr>
                        <a:t>Écouter et comprendre </a:t>
                      </a:r>
                      <a:endParaRPr lang="fr-FR" sz="500">
                        <a:effectLst/>
                      </a:endParaRPr>
                    </a:p>
                    <a:p>
                      <a:pPr algn="l">
                        <a:lnSpc>
                          <a:spcPct val="107000"/>
                        </a:lnSpc>
                        <a:spcAft>
                          <a:spcPts val="0"/>
                        </a:spcAft>
                      </a:pPr>
                      <a:r>
                        <a:rPr lang="fr-FR" sz="400">
                          <a:effectLst/>
                        </a:rPr>
                        <a:t>S’exprimer à l’oral en continu et en interaction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432510481"/>
                  </a:ext>
                </a:extLst>
              </a:tr>
              <a:tr h="720469">
                <a:tc>
                  <a:txBody>
                    <a:bodyPr/>
                    <a:lstStyle/>
                    <a:p>
                      <a:pPr algn="l">
                        <a:lnSpc>
                          <a:spcPct val="107000"/>
                        </a:lnSpc>
                        <a:spcAft>
                          <a:spcPts val="0"/>
                        </a:spcAft>
                      </a:pPr>
                      <a:r>
                        <a:rPr lang="fr-FR" sz="400">
                          <a:effectLst/>
                        </a:rPr>
                        <a:t>D1.3</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marL="21590" algn="l">
                        <a:lnSpc>
                          <a:spcPct val="107000"/>
                        </a:lnSpc>
                        <a:spcAft>
                          <a:spcPts val="0"/>
                        </a:spcAft>
                      </a:pPr>
                      <a:r>
                        <a:rPr lang="fr-FR" sz="400">
                          <a:effectLst/>
                        </a:rPr>
                        <a:t>Les langages pour penser et communiquer :</a:t>
                      </a:r>
                      <a:endParaRPr lang="fr-FR" sz="500">
                        <a:effectLst/>
                      </a:endParaRPr>
                    </a:p>
                    <a:p>
                      <a:pPr marL="21590" algn="l">
                        <a:lnSpc>
                          <a:spcPct val="107000"/>
                        </a:lnSpc>
                        <a:spcAft>
                          <a:spcPts val="0"/>
                        </a:spcAft>
                      </a:pPr>
                      <a:r>
                        <a:rPr lang="fr-FR" sz="400">
                          <a:effectLst/>
                        </a:rPr>
                        <a:t>Comprendre, s'exprimer en utilisant les langages mathématiques, scientifiques et informatiques</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Utiliser les nombres entiers, les nombres décimaux et les fractions simples </a:t>
                      </a:r>
                      <a:endParaRPr lang="fr-FR" sz="500">
                        <a:effectLst/>
                      </a:endParaRPr>
                    </a:p>
                    <a:p>
                      <a:pPr algn="l">
                        <a:lnSpc>
                          <a:spcPct val="107000"/>
                        </a:lnSpc>
                        <a:spcAft>
                          <a:spcPts val="0"/>
                        </a:spcAft>
                      </a:pPr>
                      <a:r>
                        <a:rPr lang="fr-FR" sz="400">
                          <a:effectLst/>
                        </a:rPr>
                        <a:t>Reconnaitre des solides usuels et des figures géométriques</a:t>
                      </a:r>
                      <a:endParaRPr lang="fr-FR" sz="500">
                        <a:effectLst/>
                      </a:endParaRPr>
                    </a:p>
                    <a:p>
                      <a:pPr algn="l">
                        <a:lnSpc>
                          <a:spcPct val="107000"/>
                        </a:lnSpc>
                        <a:spcAft>
                          <a:spcPts val="0"/>
                        </a:spcAft>
                      </a:pPr>
                      <a:r>
                        <a:rPr lang="fr-FR" sz="400">
                          <a:effectLst/>
                        </a:rPr>
                        <a:t>Se repérer et se déplacer</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Utiliser les nombres </a:t>
                      </a:r>
                      <a:endParaRPr lang="fr-FR" sz="500">
                        <a:effectLst/>
                      </a:endParaRPr>
                    </a:p>
                    <a:p>
                      <a:pPr algn="l">
                        <a:lnSpc>
                          <a:spcPct val="107000"/>
                        </a:lnSpc>
                        <a:spcAft>
                          <a:spcPts val="0"/>
                        </a:spcAft>
                      </a:pPr>
                      <a:r>
                        <a:rPr lang="fr-FR" sz="400">
                          <a:effectLst/>
                        </a:rPr>
                        <a:t>Utiliser le calcul littéral </a:t>
                      </a:r>
                      <a:endParaRPr lang="fr-FR" sz="500">
                        <a:effectLst/>
                      </a:endParaRPr>
                    </a:p>
                    <a:p>
                      <a:pPr algn="l">
                        <a:lnSpc>
                          <a:spcPct val="107000"/>
                        </a:lnSpc>
                        <a:spcAft>
                          <a:spcPts val="0"/>
                        </a:spcAft>
                      </a:pPr>
                      <a:r>
                        <a:rPr lang="fr-FR" sz="400">
                          <a:effectLst/>
                        </a:rPr>
                        <a:t>Exprimer une grandeur mesurée ou calculée dans une unité adaptée </a:t>
                      </a:r>
                      <a:endParaRPr lang="fr-FR" sz="500">
                        <a:effectLst/>
                      </a:endParaRPr>
                    </a:p>
                    <a:p>
                      <a:pPr algn="l">
                        <a:lnSpc>
                          <a:spcPct val="107000"/>
                        </a:lnSpc>
                        <a:spcAft>
                          <a:spcPts val="0"/>
                        </a:spcAft>
                      </a:pPr>
                      <a:r>
                        <a:rPr lang="fr-FR" sz="400">
                          <a:effectLst/>
                        </a:rPr>
                        <a:t>Passer d’un langage à un autre </a:t>
                      </a:r>
                      <a:endParaRPr lang="fr-FR" sz="500">
                        <a:effectLst/>
                      </a:endParaRPr>
                    </a:p>
                    <a:p>
                      <a:pPr algn="l">
                        <a:lnSpc>
                          <a:spcPct val="107000"/>
                        </a:lnSpc>
                        <a:spcAft>
                          <a:spcPts val="0"/>
                        </a:spcAft>
                      </a:pPr>
                      <a:r>
                        <a:rPr lang="fr-FR" sz="400">
                          <a:effectLst/>
                        </a:rPr>
                        <a:t>Utiliser le langage des probabilités </a:t>
                      </a:r>
                      <a:endParaRPr lang="fr-FR" sz="500">
                        <a:effectLst/>
                      </a:endParaRPr>
                    </a:p>
                    <a:p>
                      <a:pPr algn="l">
                        <a:lnSpc>
                          <a:spcPct val="107000"/>
                        </a:lnSpc>
                        <a:spcAft>
                          <a:spcPts val="0"/>
                        </a:spcAft>
                      </a:pPr>
                      <a:r>
                        <a:rPr lang="fr-FR" sz="400">
                          <a:effectLst/>
                        </a:rPr>
                        <a:t>Utiliser et produire des représentations d’objets </a:t>
                      </a:r>
                      <a:endParaRPr lang="fr-FR" sz="500">
                        <a:effectLst/>
                      </a:endParaRPr>
                    </a:p>
                    <a:p>
                      <a:pPr algn="l">
                        <a:lnSpc>
                          <a:spcPct val="107000"/>
                        </a:lnSpc>
                        <a:spcAft>
                          <a:spcPts val="0"/>
                        </a:spcAft>
                      </a:pPr>
                      <a:r>
                        <a:rPr lang="fr-FR" sz="400">
                          <a:effectLst/>
                        </a:rPr>
                        <a:t>Utiliser l’algorithmique et la programmation pour créer des applications simples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498773465"/>
                  </a:ext>
                </a:extLst>
              </a:tr>
              <a:tr h="398449">
                <a:tc>
                  <a:txBody>
                    <a:bodyPr/>
                    <a:lstStyle/>
                    <a:p>
                      <a:pPr algn="l">
                        <a:spcAft>
                          <a:spcPts val="0"/>
                        </a:spcAft>
                      </a:pPr>
                      <a:r>
                        <a:rPr lang="fr-FR" sz="400" dirty="0">
                          <a:effectLst/>
                        </a:rPr>
                        <a:t>D1.4</a:t>
                      </a:r>
                      <a:endParaRPr lang="fr-FR" sz="600" dirty="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marL="21590" algn="l">
                        <a:spcAft>
                          <a:spcPts val="0"/>
                        </a:spcAft>
                      </a:pPr>
                      <a:r>
                        <a:rPr lang="fr-FR" sz="400" dirty="0">
                          <a:effectLst/>
                        </a:rPr>
                        <a:t>Les langages pour penser et communiquer :</a:t>
                      </a:r>
                      <a:endParaRPr lang="fr-FR" sz="600" dirty="0">
                        <a:effectLst/>
                      </a:endParaRPr>
                    </a:p>
                    <a:p>
                      <a:pPr marL="21590" algn="l">
                        <a:spcAft>
                          <a:spcPts val="0"/>
                        </a:spcAft>
                      </a:pPr>
                      <a:r>
                        <a:rPr lang="fr-FR" sz="400" dirty="0">
                          <a:effectLst/>
                        </a:rPr>
                        <a:t>Comprendre, s'exprimer en utilisant les langages des arts et du corps</a:t>
                      </a:r>
                      <a:endParaRPr lang="fr-FR" sz="600" dirty="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algn="l">
                        <a:lnSpc>
                          <a:spcPct val="107000"/>
                        </a:lnSpc>
                        <a:spcAft>
                          <a:spcPts val="0"/>
                        </a:spcAft>
                      </a:pPr>
                      <a:r>
                        <a:rPr lang="fr-FR" sz="400" dirty="0">
                          <a:effectLst/>
                        </a:rPr>
                        <a:t>S’exprimer par des activités physiques sportives ou artistiques </a:t>
                      </a:r>
                      <a:endParaRPr lang="fr-FR" sz="500" dirty="0">
                        <a:effectLst/>
                      </a:endParaRPr>
                    </a:p>
                    <a:p>
                      <a:pPr algn="l">
                        <a:lnSpc>
                          <a:spcPct val="107000"/>
                        </a:lnSpc>
                        <a:spcAft>
                          <a:spcPts val="0"/>
                        </a:spcAft>
                      </a:pPr>
                      <a:r>
                        <a:rPr lang="fr-FR" sz="400" dirty="0">
                          <a:effectLst/>
                        </a:rPr>
                        <a:t>Pratiquer les arts en mobilisant divers langages artistiques et leurs ressources expressives </a:t>
                      </a:r>
                      <a:endParaRPr lang="fr-FR" sz="500" dirty="0">
                        <a:effectLst/>
                      </a:endParaRPr>
                    </a:p>
                    <a:p>
                      <a:pPr algn="l">
                        <a:lnSpc>
                          <a:spcPct val="107000"/>
                        </a:lnSpc>
                        <a:spcAft>
                          <a:spcPts val="0"/>
                        </a:spcAft>
                      </a:pPr>
                      <a:r>
                        <a:rPr lang="fr-FR" sz="400" dirty="0">
                          <a:effectLst/>
                        </a:rPr>
                        <a:t>Prendre du recul sur la pratique artistique individuelle et collective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dirty="0">
                          <a:effectLst/>
                        </a:rPr>
                        <a:t>Pratiquer des activités physiques sportives et artistiques </a:t>
                      </a:r>
                      <a:endParaRPr lang="fr-FR" sz="500" dirty="0">
                        <a:effectLst/>
                      </a:endParaRPr>
                    </a:p>
                    <a:p>
                      <a:pPr algn="l">
                        <a:lnSpc>
                          <a:spcPct val="107000"/>
                        </a:lnSpc>
                        <a:spcAft>
                          <a:spcPts val="0"/>
                        </a:spcAft>
                      </a:pPr>
                      <a:r>
                        <a:rPr lang="fr-FR" sz="400" dirty="0">
                          <a:effectLst/>
                        </a:rPr>
                        <a:t>Pratiquer les arts en mobilisant divers langages artistiques et leurs ressources expressives </a:t>
                      </a:r>
                      <a:endParaRPr lang="fr-FR" sz="500" dirty="0">
                        <a:effectLst/>
                      </a:endParaRPr>
                    </a:p>
                    <a:p>
                      <a:pPr algn="l">
                        <a:lnSpc>
                          <a:spcPct val="107000"/>
                        </a:lnSpc>
                        <a:spcAft>
                          <a:spcPts val="0"/>
                        </a:spcAft>
                      </a:pPr>
                      <a:r>
                        <a:rPr lang="fr-FR" sz="400" dirty="0">
                          <a:effectLst/>
                        </a:rPr>
                        <a:t>Prendre du recul sur la pratique artistique individuelle et collective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98985222"/>
                  </a:ext>
                </a:extLst>
              </a:tr>
              <a:tr h="559459">
                <a:tc>
                  <a:txBody>
                    <a:bodyPr/>
                    <a:lstStyle/>
                    <a:p>
                      <a:pPr algn="l">
                        <a:spcAft>
                          <a:spcPts val="0"/>
                        </a:spcAft>
                      </a:pPr>
                      <a:r>
                        <a:rPr lang="fr-FR" sz="400" dirty="0">
                          <a:effectLst/>
                        </a:rPr>
                        <a:t>D2</a:t>
                      </a:r>
                      <a:endParaRPr lang="fr-FR" sz="600" dirty="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marL="21590" algn="l">
                        <a:spcAft>
                          <a:spcPts val="0"/>
                        </a:spcAft>
                      </a:pPr>
                      <a:r>
                        <a:rPr lang="fr-FR" sz="400">
                          <a:effectLst/>
                        </a:rPr>
                        <a:t>Les méthodes et outils pour apprendre</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algn="l">
                        <a:lnSpc>
                          <a:spcPct val="107000"/>
                        </a:lnSpc>
                        <a:spcAft>
                          <a:spcPts val="0"/>
                        </a:spcAft>
                      </a:pPr>
                      <a:r>
                        <a:rPr lang="fr-FR" sz="400" dirty="0">
                          <a:effectLst/>
                        </a:rPr>
                        <a:t>Se constituer des outils de travail personnel et mettre en place des stratégies pour comprendre et apprendre</a:t>
                      </a:r>
                      <a:endParaRPr lang="fr-FR" sz="500" dirty="0">
                        <a:effectLst/>
                      </a:endParaRPr>
                    </a:p>
                    <a:p>
                      <a:pPr algn="l">
                        <a:lnSpc>
                          <a:spcPct val="107000"/>
                        </a:lnSpc>
                        <a:spcAft>
                          <a:spcPts val="0"/>
                        </a:spcAft>
                      </a:pPr>
                      <a:r>
                        <a:rPr lang="fr-FR" sz="400" dirty="0">
                          <a:effectLst/>
                        </a:rPr>
                        <a:t>Coopérer et réaliser des projets</a:t>
                      </a:r>
                      <a:endParaRPr lang="fr-FR" sz="500" dirty="0">
                        <a:effectLst/>
                      </a:endParaRPr>
                    </a:p>
                    <a:p>
                      <a:pPr algn="l">
                        <a:lnSpc>
                          <a:spcPct val="107000"/>
                        </a:lnSpc>
                        <a:spcAft>
                          <a:spcPts val="0"/>
                        </a:spcAft>
                      </a:pPr>
                      <a:r>
                        <a:rPr lang="fr-FR" sz="400" dirty="0">
                          <a:effectLst/>
                        </a:rPr>
                        <a:t>Rechercher et trier l’information et s’initier aux langages des médias </a:t>
                      </a:r>
                      <a:endParaRPr lang="fr-FR" sz="500" dirty="0">
                        <a:effectLst/>
                      </a:endParaRPr>
                    </a:p>
                    <a:p>
                      <a:pPr algn="l">
                        <a:lnSpc>
                          <a:spcPct val="107000"/>
                        </a:lnSpc>
                        <a:spcAft>
                          <a:spcPts val="0"/>
                        </a:spcAft>
                      </a:pPr>
                      <a:r>
                        <a:rPr lang="fr-FR" sz="400" dirty="0">
                          <a:effectLst/>
                        </a:rPr>
                        <a:t>Mobiliser des outils numériques pour apprendre, échanger, communiquer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Organiser son travail personnel </a:t>
                      </a:r>
                      <a:endParaRPr lang="fr-FR" sz="500">
                        <a:effectLst/>
                      </a:endParaRPr>
                    </a:p>
                    <a:p>
                      <a:pPr algn="l">
                        <a:lnSpc>
                          <a:spcPct val="107000"/>
                        </a:lnSpc>
                        <a:spcAft>
                          <a:spcPts val="0"/>
                        </a:spcAft>
                      </a:pPr>
                      <a:r>
                        <a:rPr lang="fr-FR" sz="400">
                          <a:effectLst/>
                        </a:rPr>
                        <a:t>Coopérer et réaliser des projets </a:t>
                      </a:r>
                      <a:endParaRPr lang="fr-FR" sz="500">
                        <a:effectLst/>
                      </a:endParaRPr>
                    </a:p>
                    <a:p>
                      <a:pPr algn="l">
                        <a:lnSpc>
                          <a:spcPct val="107000"/>
                        </a:lnSpc>
                        <a:spcAft>
                          <a:spcPts val="0"/>
                        </a:spcAft>
                      </a:pPr>
                      <a:r>
                        <a:rPr lang="fr-FR" sz="400">
                          <a:effectLst/>
                        </a:rPr>
                        <a:t>Rechercher et traiter l’information et s’initier aux langages des médias </a:t>
                      </a:r>
                      <a:endParaRPr lang="fr-FR" sz="500">
                        <a:effectLst/>
                      </a:endParaRPr>
                    </a:p>
                    <a:p>
                      <a:pPr algn="l">
                        <a:lnSpc>
                          <a:spcPct val="107000"/>
                        </a:lnSpc>
                        <a:spcAft>
                          <a:spcPts val="0"/>
                        </a:spcAft>
                      </a:pPr>
                      <a:r>
                        <a:rPr lang="fr-FR" sz="400">
                          <a:effectLst/>
                        </a:rPr>
                        <a:t>Mobiliser des outils numériques pour apprendre, échanger, communiquer </a:t>
                      </a:r>
                      <a:endParaRPr lang="fr-FR" sz="500">
                        <a:effectLst/>
                      </a:endParaRPr>
                    </a:p>
                    <a:p>
                      <a:pPr algn="l">
                        <a:lnSpc>
                          <a:spcPct val="107000"/>
                        </a:lnSpc>
                        <a:spcAft>
                          <a:spcPts val="0"/>
                        </a:spcAft>
                      </a:pPr>
                      <a:r>
                        <a:rPr lang="fr-FR" sz="400">
                          <a:effectLst/>
                        </a:rPr>
                        <a:t>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3772867127"/>
                  </a:ext>
                </a:extLst>
              </a:tr>
              <a:tr h="559459">
                <a:tc>
                  <a:txBody>
                    <a:bodyPr/>
                    <a:lstStyle/>
                    <a:p>
                      <a:pPr algn="l">
                        <a:spcAft>
                          <a:spcPts val="0"/>
                        </a:spcAft>
                      </a:pPr>
                      <a:r>
                        <a:rPr lang="fr-FR" sz="400">
                          <a:effectLst/>
                        </a:rPr>
                        <a:t>D3</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marL="21590" algn="l">
                        <a:spcAft>
                          <a:spcPts val="0"/>
                        </a:spcAft>
                      </a:pPr>
                      <a:r>
                        <a:rPr lang="fr-FR" sz="400">
                          <a:effectLst/>
                        </a:rPr>
                        <a:t>La formation de la personne et du citoyen</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algn="l">
                        <a:lnSpc>
                          <a:spcPct val="107000"/>
                        </a:lnSpc>
                        <a:spcAft>
                          <a:spcPts val="0"/>
                        </a:spcAft>
                      </a:pPr>
                      <a:r>
                        <a:rPr lang="fr-FR" sz="400">
                          <a:effectLst/>
                        </a:rPr>
                        <a:t> </a:t>
                      </a:r>
                      <a:endParaRPr lang="fr-FR" sz="500">
                        <a:effectLst/>
                      </a:endParaRPr>
                    </a:p>
                    <a:p>
                      <a:pPr algn="l">
                        <a:lnSpc>
                          <a:spcPct val="107000"/>
                        </a:lnSpc>
                        <a:spcAft>
                          <a:spcPts val="0"/>
                        </a:spcAft>
                      </a:pPr>
                      <a:r>
                        <a:rPr lang="fr-FR" sz="400">
                          <a:effectLst/>
                        </a:rPr>
                        <a:t>Maîtriser l’expression de sa sensibilité et de ses opinions, respecter celles des autres </a:t>
                      </a:r>
                      <a:endParaRPr lang="fr-FR" sz="500">
                        <a:effectLst/>
                      </a:endParaRPr>
                    </a:p>
                    <a:p>
                      <a:pPr algn="l">
                        <a:lnSpc>
                          <a:spcPct val="107000"/>
                        </a:lnSpc>
                        <a:spcAft>
                          <a:spcPts val="0"/>
                        </a:spcAft>
                      </a:pPr>
                      <a:r>
                        <a:rPr lang="fr-FR" sz="400">
                          <a:effectLst/>
                        </a:rPr>
                        <a:t>Comprendre la règle et le droit </a:t>
                      </a:r>
                      <a:endParaRPr lang="fr-FR" sz="500">
                        <a:effectLst/>
                      </a:endParaRPr>
                    </a:p>
                    <a:p>
                      <a:pPr algn="l">
                        <a:lnSpc>
                          <a:spcPct val="107000"/>
                        </a:lnSpc>
                        <a:spcAft>
                          <a:spcPts val="0"/>
                        </a:spcAft>
                      </a:pPr>
                      <a:r>
                        <a:rPr lang="fr-FR" sz="400">
                          <a:effectLst/>
                        </a:rPr>
                        <a:t>Exercer son esprit critique, faire preuve de réflexion et de discernement</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Maîtriser l’expression de sa sensibilité et de ses opinions, respecter celles des autres </a:t>
                      </a:r>
                      <a:endParaRPr lang="fr-FR" sz="500">
                        <a:effectLst/>
                      </a:endParaRPr>
                    </a:p>
                    <a:p>
                      <a:pPr algn="l">
                        <a:lnSpc>
                          <a:spcPct val="107000"/>
                        </a:lnSpc>
                        <a:spcAft>
                          <a:spcPts val="0"/>
                        </a:spcAft>
                      </a:pPr>
                      <a:r>
                        <a:rPr lang="fr-FR" sz="400">
                          <a:effectLst/>
                        </a:rPr>
                        <a:t>Connaître et comprendre la règle et le droit </a:t>
                      </a:r>
                      <a:endParaRPr lang="fr-FR" sz="500">
                        <a:effectLst/>
                      </a:endParaRPr>
                    </a:p>
                    <a:p>
                      <a:pPr algn="l">
                        <a:lnSpc>
                          <a:spcPct val="107000"/>
                        </a:lnSpc>
                        <a:spcAft>
                          <a:spcPts val="0"/>
                        </a:spcAft>
                      </a:pPr>
                      <a:r>
                        <a:rPr lang="fr-FR" sz="400">
                          <a:effectLst/>
                        </a:rPr>
                        <a:t>Exercer son esprit critique, faire preuve de réflexion et de discernement</a:t>
                      </a:r>
                      <a:endParaRPr lang="fr-FR" sz="500">
                        <a:effectLst/>
                      </a:endParaRPr>
                    </a:p>
                    <a:p>
                      <a:pPr algn="l">
                        <a:lnSpc>
                          <a:spcPct val="107000"/>
                        </a:lnSpc>
                        <a:spcAft>
                          <a:spcPts val="0"/>
                        </a:spcAft>
                      </a:pPr>
                      <a:r>
                        <a:rPr lang="fr-FR" sz="400">
                          <a:effectLst/>
                        </a:rPr>
                        <a:t>Faire preuve de responsabilité, respecter les règles de la vie collective, s’engager et prendre des initiatives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474262137"/>
                  </a:ext>
                </a:extLst>
              </a:tr>
              <a:tr h="398449">
                <a:tc>
                  <a:txBody>
                    <a:bodyPr/>
                    <a:lstStyle/>
                    <a:p>
                      <a:pPr algn="l">
                        <a:spcAft>
                          <a:spcPts val="0"/>
                        </a:spcAft>
                      </a:pPr>
                      <a:r>
                        <a:rPr lang="fr-FR" sz="400">
                          <a:effectLst/>
                        </a:rPr>
                        <a:t>D4</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marL="21590" algn="l">
                        <a:spcAft>
                          <a:spcPts val="0"/>
                        </a:spcAft>
                      </a:pPr>
                      <a:r>
                        <a:rPr lang="fr-FR" sz="400">
                          <a:effectLst/>
                        </a:rPr>
                        <a:t>Les systèmes naturels et les systèmes techniques</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algn="l">
                        <a:lnSpc>
                          <a:spcPct val="107000"/>
                        </a:lnSpc>
                        <a:spcAft>
                          <a:spcPts val="0"/>
                        </a:spcAft>
                      </a:pPr>
                      <a:r>
                        <a:rPr lang="fr-FR" sz="400">
                          <a:effectLst/>
                        </a:rPr>
                        <a:t> </a:t>
                      </a:r>
                      <a:endParaRPr lang="fr-FR" sz="500">
                        <a:effectLst/>
                      </a:endParaRPr>
                    </a:p>
                    <a:p>
                      <a:pPr algn="l">
                        <a:lnSpc>
                          <a:spcPct val="107000"/>
                        </a:lnSpc>
                        <a:spcAft>
                          <a:spcPts val="0"/>
                        </a:spcAft>
                      </a:pPr>
                      <a:r>
                        <a:rPr lang="fr-FR" sz="400">
                          <a:effectLst/>
                        </a:rPr>
                        <a:t>Mener une démarche scientifique ou technologique, résoudre des problèmes simples </a:t>
                      </a:r>
                      <a:endParaRPr lang="fr-FR" sz="500">
                        <a:effectLst/>
                      </a:endParaRPr>
                    </a:p>
                    <a:p>
                      <a:pPr algn="l">
                        <a:lnSpc>
                          <a:spcPct val="107000"/>
                        </a:lnSpc>
                        <a:spcAft>
                          <a:spcPts val="0"/>
                        </a:spcAft>
                      </a:pPr>
                      <a:r>
                        <a:rPr lang="fr-FR" sz="400">
                          <a:effectLst/>
                        </a:rPr>
                        <a:t>Mettre en pratique des comportements simples respectueux des autres, de l’environnement, de sa santé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a:effectLst/>
                        </a:rPr>
                        <a:t>Mener une démarche scientifique, résoudre un problème </a:t>
                      </a:r>
                      <a:endParaRPr lang="fr-FR" sz="500">
                        <a:effectLst/>
                      </a:endParaRPr>
                    </a:p>
                    <a:p>
                      <a:pPr algn="l">
                        <a:lnSpc>
                          <a:spcPct val="107000"/>
                        </a:lnSpc>
                        <a:spcAft>
                          <a:spcPts val="0"/>
                        </a:spcAft>
                      </a:pPr>
                      <a:r>
                        <a:rPr lang="fr-FR" sz="400">
                          <a:effectLst/>
                        </a:rPr>
                        <a:t>Concevoir des objets et systèmes techniques </a:t>
                      </a:r>
                      <a:endParaRPr lang="fr-FR" sz="500">
                        <a:effectLst/>
                      </a:endParaRPr>
                    </a:p>
                    <a:p>
                      <a:pPr algn="l">
                        <a:lnSpc>
                          <a:spcPct val="107000"/>
                        </a:lnSpc>
                        <a:spcAft>
                          <a:spcPts val="0"/>
                        </a:spcAft>
                      </a:pPr>
                      <a:r>
                        <a:rPr lang="fr-FR" sz="400">
                          <a:effectLst/>
                        </a:rPr>
                        <a:t>Identifier des règles et des principes de responsabilité individuelle et collective dans les domaines de la santé, de la sécurité, de l’environnement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3764233239"/>
                  </a:ext>
                </a:extLst>
              </a:tr>
              <a:tr h="317942">
                <a:tc>
                  <a:txBody>
                    <a:bodyPr/>
                    <a:lstStyle/>
                    <a:p>
                      <a:pPr algn="l">
                        <a:spcAft>
                          <a:spcPts val="0"/>
                        </a:spcAft>
                      </a:pPr>
                      <a:r>
                        <a:rPr lang="fr-FR" sz="400">
                          <a:effectLst/>
                        </a:rPr>
                        <a:t>D5</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marL="21590" algn="l">
                        <a:spcAft>
                          <a:spcPts val="0"/>
                        </a:spcAft>
                      </a:pPr>
                      <a:r>
                        <a:rPr lang="fr-FR" sz="400">
                          <a:effectLst/>
                        </a:rPr>
                        <a:t>Les représentations du monde et l'activité humaine</a:t>
                      </a:r>
                      <a:endParaRPr lang="fr-FR" sz="600">
                        <a:effectLst/>
                        <a:latin typeface="DINPro-Bold"/>
                        <a:ea typeface="Calibri" panose="020F0502020204030204" pitchFamily="34" charset="0"/>
                        <a:cs typeface="SimSun" panose="02010600030101010101" pitchFamily="2" charset="-122"/>
                      </a:endParaRPr>
                    </a:p>
                  </a:txBody>
                  <a:tcPr marL="31751" marR="31751" marT="0" marB="0" anchor="ctr"/>
                </a:tc>
                <a:tc>
                  <a:txBody>
                    <a:bodyPr/>
                    <a:lstStyle/>
                    <a:p>
                      <a:pPr algn="l">
                        <a:lnSpc>
                          <a:spcPct val="107000"/>
                        </a:lnSpc>
                        <a:spcAft>
                          <a:spcPts val="0"/>
                        </a:spcAft>
                      </a:pPr>
                      <a:r>
                        <a:rPr lang="fr-FR" sz="400">
                          <a:effectLst/>
                        </a:rPr>
                        <a:t>Situer et se situer dans le temps et l’espace </a:t>
                      </a:r>
                      <a:endParaRPr lang="fr-FR" sz="500">
                        <a:effectLst/>
                      </a:endParaRPr>
                    </a:p>
                    <a:p>
                      <a:pPr algn="l">
                        <a:lnSpc>
                          <a:spcPct val="107000"/>
                        </a:lnSpc>
                        <a:spcAft>
                          <a:spcPts val="0"/>
                        </a:spcAft>
                      </a:pPr>
                      <a:r>
                        <a:rPr lang="fr-FR" sz="400">
                          <a:effectLst/>
                        </a:rPr>
                        <a:t>Analyser et comprendre les organisations humaines et les représentations du monde </a:t>
                      </a:r>
                      <a:endParaRPr lang="fr-FR" sz="500">
                        <a:effectLst/>
                      </a:endParaRPr>
                    </a:p>
                    <a:p>
                      <a:pPr algn="l">
                        <a:lnSpc>
                          <a:spcPct val="107000"/>
                        </a:lnSpc>
                        <a:spcAft>
                          <a:spcPts val="0"/>
                        </a:spcAft>
                      </a:pPr>
                      <a:r>
                        <a:rPr lang="fr-FR" sz="400">
                          <a:effectLst/>
                        </a:rPr>
                        <a:t>Raisonner, imaginer, élaborer, produire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tc>
                  <a:txBody>
                    <a:bodyPr/>
                    <a:lstStyle/>
                    <a:p>
                      <a:pPr algn="l">
                        <a:lnSpc>
                          <a:spcPct val="107000"/>
                        </a:lnSpc>
                        <a:spcAft>
                          <a:spcPts val="0"/>
                        </a:spcAft>
                      </a:pPr>
                      <a:r>
                        <a:rPr lang="fr-FR" sz="400" dirty="0">
                          <a:effectLst/>
                        </a:rPr>
                        <a:t>Situer et se situer dans le temps et l’espace </a:t>
                      </a:r>
                      <a:endParaRPr lang="fr-FR" sz="500" dirty="0">
                        <a:effectLst/>
                      </a:endParaRPr>
                    </a:p>
                    <a:p>
                      <a:pPr algn="l">
                        <a:lnSpc>
                          <a:spcPct val="107000"/>
                        </a:lnSpc>
                        <a:spcAft>
                          <a:spcPts val="0"/>
                        </a:spcAft>
                      </a:pPr>
                      <a:r>
                        <a:rPr lang="fr-FR" sz="400" dirty="0">
                          <a:effectLst/>
                        </a:rPr>
                        <a:t>Analyser et comprendre les organisations humaines et les représentations du monde </a:t>
                      </a:r>
                      <a:endParaRPr lang="fr-FR" sz="500" dirty="0">
                        <a:effectLst/>
                      </a:endParaRPr>
                    </a:p>
                    <a:p>
                      <a:pPr algn="l">
                        <a:lnSpc>
                          <a:spcPct val="107000"/>
                        </a:lnSpc>
                        <a:spcAft>
                          <a:spcPts val="0"/>
                        </a:spcAft>
                      </a:pPr>
                      <a:r>
                        <a:rPr lang="fr-FR" sz="400" dirty="0">
                          <a:effectLst/>
                        </a:rPr>
                        <a:t>Raisonner, imaginer, élaborer, produire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751" marR="31751" marT="0" marB="0" anchor="ctr"/>
                </a:tc>
                <a:extLst>
                  <a:ext uri="{0D108BD9-81ED-4DB2-BD59-A6C34878D82A}">
                    <a16:rowId xmlns:a16="http://schemas.microsoft.com/office/drawing/2014/main" val="3844574191"/>
                  </a:ext>
                </a:extLst>
              </a:tr>
            </a:tbl>
          </a:graphicData>
        </a:graphic>
      </p:graphicFrame>
    </p:spTree>
    <p:extLst>
      <p:ext uri="{BB962C8B-B14F-4D97-AF65-F5344CB8AC3E}">
        <p14:creationId xmlns:p14="http://schemas.microsoft.com/office/powerpoint/2010/main" val="1636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603A6CD-2A14-4B32-A5B7-E719EFC7AB6E}"/>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683C0994-96CA-4767-A618-0939C407D981}"/>
              </a:ext>
            </a:extLst>
          </p:cNvPr>
          <p:cNvSpPr>
            <a:spLocks noGrp="1"/>
          </p:cNvSpPr>
          <p:nvPr>
            <p:ph type="ftr" sz="quarter" idx="11"/>
          </p:nvPr>
        </p:nvSpPr>
        <p:spPr/>
        <p:txBody>
          <a:bodyPr/>
          <a:lstStyle/>
          <a:p>
            <a:r>
              <a:rPr lang="fr-FR" dirty="0"/>
              <a:t>Inspection pédagogique régionale Education physique et sportive  </a:t>
            </a:r>
          </a:p>
        </p:txBody>
      </p:sp>
      <p:sp>
        <p:nvSpPr>
          <p:cNvPr id="5" name="Espace réservé du numéro de diapositive 4">
            <a:extLst>
              <a:ext uri="{FF2B5EF4-FFF2-40B4-BE49-F238E27FC236}">
                <a16:creationId xmlns:a16="http://schemas.microsoft.com/office/drawing/2014/main" id="{60CC2FD7-AA11-4167-B935-32EE9D28B5F3}"/>
              </a:ext>
            </a:extLst>
          </p:cNvPr>
          <p:cNvSpPr>
            <a:spLocks noGrp="1"/>
          </p:cNvSpPr>
          <p:nvPr>
            <p:ph type="sldNum" sz="quarter" idx="12"/>
          </p:nvPr>
        </p:nvSpPr>
        <p:spPr/>
        <p:txBody>
          <a:bodyPr/>
          <a:lstStyle/>
          <a:p>
            <a:fld id="{733122C9-A0B9-462F-8757-0847AD287B63}" type="slidenum">
              <a:rPr lang="fr-FR" smtClean="0"/>
              <a:pPr/>
              <a:t>5</a:t>
            </a:fld>
            <a:endParaRPr lang="fr-FR" dirty="0"/>
          </a:p>
        </p:txBody>
      </p:sp>
      <p:graphicFrame>
        <p:nvGraphicFramePr>
          <p:cNvPr id="8" name="Espace réservé du contenu 7">
            <a:extLst>
              <a:ext uri="{FF2B5EF4-FFF2-40B4-BE49-F238E27FC236}">
                <a16:creationId xmlns:a16="http://schemas.microsoft.com/office/drawing/2014/main" id="{2BC32110-83DD-4392-977A-5CE13E9B3018}"/>
              </a:ext>
            </a:extLst>
          </p:cNvPr>
          <p:cNvGraphicFramePr>
            <a:graphicFrameLocks noGrp="1"/>
          </p:cNvGraphicFramePr>
          <p:nvPr>
            <p:ph sz="quarter" idx="14"/>
            <p:extLst>
              <p:ext uri="{D42A27DB-BD31-4B8C-83A1-F6EECF244321}">
                <p14:modId xmlns:p14="http://schemas.microsoft.com/office/powerpoint/2010/main" val="272810606"/>
              </p:ext>
            </p:extLst>
          </p:nvPr>
        </p:nvGraphicFramePr>
        <p:xfrm>
          <a:off x="429937" y="1469743"/>
          <a:ext cx="8147537" cy="2175720"/>
        </p:xfrm>
        <a:graphic>
          <a:graphicData uri="http://schemas.openxmlformats.org/drawingml/2006/table">
            <a:tbl>
              <a:tblPr firstRow="1" firstCol="1" bandRow="1">
                <a:tableStyleId>{5C22544A-7EE6-4342-B048-85BDC9FD1C3A}</a:tableStyleId>
              </a:tblPr>
              <a:tblGrid>
                <a:gridCol w="1075237">
                  <a:extLst>
                    <a:ext uri="{9D8B030D-6E8A-4147-A177-3AD203B41FA5}">
                      <a16:colId xmlns:a16="http://schemas.microsoft.com/office/drawing/2014/main" val="562243902"/>
                    </a:ext>
                  </a:extLst>
                </a:gridCol>
                <a:gridCol w="707020">
                  <a:extLst>
                    <a:ext uri="{9D8B030D-6E8A-4147-A177-3AD203B41FA5}">
                      <a16:colId xmlns:a16="http://schemas.microsoft.com/office/drawing/2014/main" val="2718766343"/>
                    </a:ext>
                  </a:extLst>
                </a:gridCol>
                <a:gridCol w="707020">
                  <a:extLst>
                    <a:ext uri="{9D8B030D-6E8A-4147-A177-3AD203B41FA5}">
                      <a16:colId xmlns:a16="http://schemas.microsoft.com/office/drawing/2014/main" val="1427054591"/>
                    </a:ext>
                  </a:extLst>
                </a:gridCol>
                <a:gridCol w="707545">
                  <a:extLst>
                    <a:ext uri="{9D8B030D-6E8A-4147-A177-3AD203B41FA5}">
                      <a16:colId xmlns:a16="http://schemas.microsoft.com/office/drawing/2014/main" val="2776742928"/>
                    </a:ext>
                  </a:extLst>
                </a:gridCol>
                <a:gridCol w="707545">
                  <a:extLst>
                    <a:ext uri="{9D8B030D-6E8A-4147-A177-3AD203B41FA5}">
                      <a16:colId xmlns:a16="http://schemas.microsoft.com/office/drawing/2014/main" val="1735844614"/>
                    </a:ext>
                  </a:extLst>
                </a:gridCol>
                <a:gridCol w="707020">
                  <a:extLst>
                    <a:ext uri="{9D8B030D-6E8A-4147-A177-3AD203B41FA5}">
                      <a16:colId xmlns:a16="http://schemas.microsoft.com/office/drawing/2014/main" val="735281495"/>
                    </a:ext>
                  </a:extLst>
                </a:gridCol>
                <a:gridCol w="707020">
                  <a:extLst>
                    <a:ext uri="{9D8B030D-6E8A-4147-A177-3AD203B41FA5}">
                      <a16:colId xmlns:a16="http://schemas.microsoft.com/office/drawing/2014/main" val="3028208413"/>
                    </a:ext>
                  </a:extLst>
                </a:gridCol>
                <a:gridCol w="707020">
                  <a:extLst>
                    <a:ext uri="{9D8B030D-6E8A-4147-A177-3AD203B41FA5}">
                      <a16:colId xmlns:a16="http://schemas.microsoft.com/office/drawing/2014/main" val="2134023642"/>
                    </a:ext>
                  </a:extLst>
                </a:gridCol>
                <a:gridCol w="707020">
                  <a:extLst>
                    <a:ext uri="{9D8B030D-6E8A-4147-A177-3AD203B41FA5}">
                      <a16:colId xmlns:a16="http://schemas.microsoft.com/office/drawing/2014/main" val="3317777629"/>
                    </a:ext>
                  </a:extLst>
                </a:gridCol>
                <a:gridCol w="707545">
                  <a:extLst>
                    <a:ext uri="{9D8B030D-6E8A-4147-A177-3AD203B41FA5}">
                      <a16:colId xmlns:a16="http://schemas.microsoft.com/office/drawing/2014/main" val="568387312"/>
                    </a:ext>
                  </a:extLst>
                </a:gridCol>
                <a:gridCol w="707545">
                  <a:extLst>
                    <a:ext uri="{9D8B030D-6E8A-4147-A177-3AD203B41FA5}">
                      <a16:colId xmlns:a16="http://schemas.microsoft.com/office/drawing/2014/main" val="1905963042"/>
                    </a:ext>
                  </a:extLst>
                </a:gridCol>
              </a:tblGrid>
              <a:tr h="649086">
                <a:tc rowSpan="2">
                  <a:txBody>
                    <a:bodyPr/>
                    <a:lstStyle/>
                    <a:p>
                      <a:pPr>
                        <a:spcAft>
                          <a:spcPts val="0"/>
                        </a:spcAft>
                      </a:pPr>
                      <a:r>
                        <a:rPr lang="fr-FR" sz="900">
                          <a:effectLst/>
                        </a:rPr>
                        <a:t>Caractéristiques des élèves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nchor="ctr"/>
                </a:tc>
                <a:tc gridSpan="2">
                  <a:txBody>
                    <a:bodyPr/>
                    <a:lstStyle/>
                    <a:p>
                      <a:pPr algn="ctr">
                        <a:spcAft>
                          <a:spcPts val="0"/>
                        </a:spcAft>
                      </a:pPr>
                      <a:r>
                        <a:rPr lang="fr-FR" sz="800" dirty="0">
                          <a:effectLst/>
                        </a:rPr>
                        <a:t>D1 : Les langages pour penser et communiquer.</a:t>
                      </a:r>
                      <a:endParaRPr lang="fr-FR" sz="900" dirty="0">
                        <a:effectLst/>
                      </a:endParaRPr>
                    </a:p>
                    <a:p>
                      <a:pPr algn="ctr">
                        <a:spcAft>
                          <a:spcPts val="0"/>
                        </a:spcAft>
                      </a:pPr>
                      <a:r>
                        <a:rPr lang="fr-FR" sz="800" dirty="0">
                          <a:effectLst/>
                        </a:rPr>
                        <a:t> </a:t>
                      </a:r>
                      <a:endParaRPr lang="fr-FR" sz="900" dirty="0">
                        <a:effectLst/>
                      </a:endParaRPr>
                    </a:p>
                    <a:p>
                      <a:pPr>
                        <a:spcAft>
                          <a:spcPts val="0"/>
                        </a:spcAft>
                      </a:pPr>
                      <a:r>
                        <a:rPr lang="fr-FR" sz="700" dirty="0">
                          <a:effectLst/>
                        </a:rPr>
                        <a:t>1- </a:t>
                      </a:r>
                      <a:r>
                        <a:rPr lang="fr-FR" sz="600" dirty="0">
                          <a:effectLst/>
                        </a:rPr>
                        <a:t>Choix des Eléments signifiants à enseigner en lien avec le</a:t>
                      </a:r>
                      <a:r>
                        <a:rPr lang="fr-FR" sz="700" dirty="0">
                          <a:effectLst/>
                        </a:rPr>
                        <a:t> </a:t>
                      </a:r>
                      <a:r>
                        <a:rPr lang="fr-FR" sz="600" dirty="0">
                          <a:effectLst/>
                        </a:rPr>
                        <a:t>D1.1,1.2, 1.3, 1.4</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nchor="ctr"/>
                </a:tc>
                <a:tc hMerge="1">
                  <a:txBody>
                    <a:bodyPr/>
                    <a:lstStyle/>
                    <a:p>
                      <a:endParaRPr lang="fr-FR"/>
                    </a:p>
                  </a:txBody>
                  <a:tcPr/>
                </a:tc>
                <a:tc gridSpan="2">
                  <a:txBody>
                    <a:bodyPr/>
                    <a:lstStyle/>
                    <a:p>
                      <a:pPr>
                        <a:spcAft>
                          <a:spcPts val="0"/>
                        </a:spcAft>
                      </a:pPr>
                      <a:r>
                        <a:rPr lang="fr-FR" sz="800">
                          <a:effectLst/>
                        </a:rPr>
                        <a:t>D2 : Les méthodes et outils pour apprendre.</a:t>
                      </a:r>
                      <a:endParaRPr lang="fr-FR" sz="900">
                        <a:effectLst/>
                      </a:endParaRPr>
                    </a:p>
                    <a:p>
                      <a:pPr>
                        <a:spcAft>
                          <a:spcPts val="0"/>
                        </a:spcAft>
                      </a:pPr>
                      <a:r>
                        <a:rPr lang="fr-FR" sz="800">
                          <a:effectLst/>
                        </a:rPr>
                        <a:t> </a:t>
                      </a:r>
                      <a:endParaRPr lang="fr-FR" sz="900">
                        <a:effectLst/>
                      </a:endParaRPr>
                    </a:p>
                    <a:p>
                      <a:pPr>
                        <a:spcAft>
                          <a:spcPts val="0"/>
                        </a:spcAft>
                      </a:pPr>
                      <a:r>
                        <a:rPr lang="fr-FR" sz="700">
                          <a:effectLst/>
                        </a:rPr>
                        <a:t>1- Choix des Eléments signifiants à enseigner en lien avec le D2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nchor="ctr"/>
                </a:tc>
                <a:tc hMerge="1">
                  <a:txBody>
                    <a:bodyPr/>
                    <a:lstStyle/>
                    <a:p>
                      <a:endParaRPr lang="fr-FR"/>
                    </a:p>
                  </a:txBody>
                  <a:tcPr/>
                </a:tc>
                <a:tc gridSpan="2">
                  <a:txBody>
                    <a:bodyPr/>
                    <a:lstStyle/>
                    <a:p>
                      <a:pPr>
                        <a:spcAft>
                          <a:spcPts val="0"/>
                        </a:spcAft>
                      </a:pPr>
                      <a:r>
                        <a:rPr lang="fr-FR" sz="800" dirty="0">
                          <a:effectLst/>
                        </a:rPr>
                        <a:t>D3 : La formation de la personne et du citoyen.</a:t>
                      </a:r>
                      <a:endParaRPr lang="fr-FR" sz="900" dirty="0">
                        <a:effectLst/>
                      </a:endParaRPr>
                    </a:p>
                    <a:p>
                      <a:pPr>
                        <a:spcAft>
                          <a:spcPts val="0"/>
                        </a:spcAft>
                      </a:pPr>
                      <a:r>
                        <a:rPr lang="fr-FR" sz="800" dirty="0">
                          <a:effectLst/>
                        </a:rPr>
                        <a:t> </a:t>
                      </a:r>
                      <a:endParaRPr lang="fr-FR" sz="900" dirty="0">
                        <a:effectLst/>
                      </a:endParaRPr>
                    </a:p>
                    <a:p>
                      <a:pPr>
                        <a:spcAft>
                          <a:spcPts val="0"/>
                        </a:spcAft>
                      </a:pPr>
                      <a:r>
                        <a:rPr lang="fr-FR" sz="700" dirty="0">
                          <a:effectLst/>
                        </a:rPr>
                        <a:t>1- Choix des Eléments signifiants à enseigner en lien avec le D3</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nchor="ctr"/>
                </a:tc>
                <a:tc hMerge="1">
                  <a:txBody>
                    <a:bodyPr/>
                    <a:lstStyle/>
                    <a:p>
                      <a:endParaRPr lang="fr-FR"/>
                    </a:p>
                  </a:txBody>
                  <a:tcPr/>
                </a:tc>
                <a:tc gridSpan="2">
                  <a:txBody>
                    <a:bodyPr/>
                    <a:lstStyle/>
                    <a:p>
                      <a:pPr>
                        <a:spcAft>
                          <a:spcPts val="0"/>
                        </a:spcAft>
                      </a:pPr>
                      <a:r>
                        <a:rPr lang="fr-FR" sz="800">
                          <a:effectLst/>
                        </a:rPr>
                        <a:t>D4 : Les systèmes naturels et les systèmes techniques.</a:t>
                      </a:r>
                      <a:endParaRPr lang="fr-FR" sz="900">
                        <a:effectLst/>
                      </a:endParaRPr>
                    </a:p>
                    <a:p>
                      <a:pPr>
                        <a:spcAft>
                          <a:spcPts val="0"/>
                        </a:spcAft>
                      </a:pPr>
                      <a:r>
                        <a:rPr lang="fr-FR" sz="800">
                          <a:effectLst/>
                        </a:rPr>
                        <a:t> </a:t>
                      </a:r>
                      <a:endParaRPr lang="fr-FR" sz="900">
                        <a:effectLst/>
                      </a:endParaRPr>
                    </a:p>
                    <a:p>
                      <a:pPr>
                        <a:spcAft>
                          <a:spcPts val="0"/>
                        </a:spcAft>
                      </a:pPr>
                      <a:r>
                        <a:rPr lang="fr-FR" sz="700">
                          <a:effectLst/>
                        </a:rPr>
                        <a:t>1- Choix des Eléments signifiants à enseigner en lien avec le D4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nchor="ctr"/>
                </a:tc>
                <a:tc hMerge="1">
                  <a:txBody>
                    <a:bodyPr/>
                    <a:lstStyle/>
                    <a:p>
                      <a:endParaRPr lang="fr-FR"/>
                    </a:p>
                  </a:txBody>
                  <a:tcPr/>
                </a:tc>
                <a:tc gridSpan="2">
                  <a:txBody>
                    <a:bodyPr/>
                    <a:lstStyle/>
                    <a:p>
                      <a:pPr>
                        <a:spcAft>
                          <a:spcPts val="0"/>
                        </a:spcAft>
                      </a:pPr>
                      <a:r>
                        <a:rPr lang="fr-FR" sz="800">
                          <a:effectLst/>
                        </a:rPr>
                        <a:t>D5 : Les représentations du monde et l'activité humaine.</a:t>
                      </a:r>
                      <a:endParaRPr lang="fr-FR" sz="900">
                        <a:effectLst/>
                      </a:endParaRPr>
                    </a:p>
                    <a:p>
                      <a:pPr>
                        <a:spcAft>
                          <a:spcPts val="0"/>
                        </a:spcAft>
                      </a:pPr>
                      <a:r>
                        <a:rPr lang="fr-FR" sz="800">
                          <a:effectLst/>
                        </a:rPr>
                        <a:t> </a:t>
                      </a:r>
                      <a:endParaRPr lang="fr-FR" sz="900">
                        <a:effectLst/>
                      </a:endParaRPr>
                    </a:p>
                    <a:p>
                      <a:pPr>
                        <a:spcAft>
                          <a:spcPts val="0"/>
                        </a:spcAft>
                      </a:pPr>
                      <a:r>
                        <a:rPr lang="fr-FR" sz="700">
                          <a:effectLst/>
                        </a:rPr>
                        <a:t>1- Choix des Eléments signifiants à enseigner en lien avec le D5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nchor="ctr"/>
                </a:tc>
                <a:tc hMerge="1">
                  <a:txBody>
                    <a:bodyPr/>
                    <a:lstStyle/>
                    <a:p>
                      <a:endParaRPr lang="fr-FR"/>
                    </a:p>
                  </a:txBody>
                  <a:tcPr/>
                </a:tc>
                <a:extLst>
                  <a:ext uri="{0D108BD9-81ED-4DB2-BD59-A6C34878D82A}">
                    <a16:rowId xmlns:a16="http://schemas.microsoft.com/office/drawing/2014/main" val="962519324"/>
                  </a:ext>
                </a:extLst>
              </a:tr>
              <a:tr h="195950">
                <a:tc vMerge="1">
                  <a:txBody>
                    <a:bodyPr/>
                    <a:lstStyle/>
                    <a:p>
                      <a:endParaRPr lang="fr-FR"/>
                    </a:p>
                  </a:txBody>
                  <a:tcPr/>
                </a:tc>
                <a:tc>
                  <a:txBody>
                    <a:bodyPr/>
                    <a:lstStyle/>
                    <a:p>
                      <a:pPr>
                        <a:spcAft>
                          <a:spcPts val="0"/>
                        </a:spcAft>
                      </a:pPr>
                      <a:r>
                        <a:rPr lang="fr-FR" sz="800">
                          <a:effectLst/>
                        </a:rPr>
                        <a:t>Atouts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 développer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dirty="0">
                          <a:effectLst/>
                        </a:rPr>
                        <a:t>Atouts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 développer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Atouts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 développer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Atouts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 développer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Atouts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800">
                          <a:effectLst/>
                        </a:rPr>
                        <a:t>A développer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extLst>
                  <a:ext uri="{0D108BD9-81ED-4DB2-BD59-A6C34878D82A}">
                    <a16:rowId xmlns:a16="http://schemas.microsoft.com/office/drawing/2014/main" val="2707384419"/>
                  </a:ext>
                </a:extLst>
              </a:tr>
              <a:tr h="281040">
                <a:tc>
                  <a:txBody>
                    <a:bodyPr/>
                    <a:lstStyle/>
                    <a:p>
                      <a:pPr>
                        <a:spcAft>
                          <a:spcPts val="0"/>
                        </a:spcAft>
                      </a:pPr>
                      <a:r>
                        <a:rPr lang="fr-FR" sz="900">
                          <a:effectLst/>
                        </a:rPr>
                        <a:t>De 6</a:t>
                      </a:r>
                      <a:r>
                        <a:rPr lang="fr-FR" sz="900" baseline="30000">
                          <a:effectLst/>
                        </a:rPr>
                        <a:t>ème</a:t>
                      </a: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extLst>
                  <a:ext uri="{0D108BD9-81ED-4DB2-BD59-A6C34878D82A}">
                    <a16:rowId xmlns:a16="http://schemas.microsoft.com/office/drawing/2014/main" val="1875031664"/>
                  </a:ext>
                </a:extLst>
              </a:tr>
              <a:tr h="281040">
                <a:tc>
                  <a:txBody>
                    <a:bodyPr/>
                    <a:lstStyle/>
                    <a:p>
                      <a:pPr>
                        <a:spcAft>
                          <a:spcPts val="0"/>
                        </a:spcAft>
                      </a:pPr>
                      <a:r>
                        <a:rPr lang="fr-FR" sz="900">
                          <a:effectLst/>
                        </a:rPr>
                        <a:t>De 5</a:t>
                      </a:r>
                      <a:r>
                        <a:rPr lang="fr-FR" sz="900" baseline="30000">
                          <a:effectLst/>
                        </a:rPr>
                        <a:t>ème</a:t>
                      </a: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extLst>
                  <a:ext uri="{0D108BD9-81ED-4DB2-BD59-A6C34878D82A}">
                    <a16:rowId xmlns:a16="http://schemas.microsoft.com/office/drawing/2014/main" val="1210297720"/>
                  </a:ext>
                </a:extLst>
              </a:tr>
              <a:tr h="281040">
                <a:tc>
                  <a:txBody>
                    <a:bodyPr/>
                    <a:lstStyle/>
                    <a:p>
                      <a:pPr>
                        <a:spcAft>
                          <a:spcPts val="0"/>
                        </a:spcAft>
                      </a:pPr>
                      <a:r>
                        <a:rPr lang="fr-FR" sz="900">
                          <a:effectLst/>
                        </a:rPr>
                        <a:t>De 4</a:t>
                      </a:r>
                      <a:r>
                        <a:rPr lang="fr-FR" sz="900" baseline="30000">
                          <a:effectLst/>
                        </a:rPr>
                        <a:t>ème</a:t>
                      </a: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extLst>
                  <a:ext uri="{0D108BD9-81ED-4DB2-BD59-A6C34878D82A}">
                    <a16:rowId xmlns:a16="http://schemas.microsoft.com/office/drawing/2014/main" val="1477068305"/>
                  </a:ext>
                </a:extLst>
              </a:tr>
              <a:tr h="281040">
                <a:tc>
                  <a:txBody>
                    <a:bodyPr/>
                    <a:lstStyle/>
                    <a:p>
                      <a:pPr>
                        <a:spcAft>
                          <a:spcPts val="0"/>
                        </a:spcAft>
                      </a:pPr>
                      <a:r>
                        <a:rPr lang="fr-FR" sz="900">
                          <a:effectLst/>
                        </a:rPr>
                        <a:t>De 3</a:t>
                      </a:r>
                      <a:r>
                        <a:rPr lang="fr-FR" sz="900" baseline="30000">
                          <a:effectLst/>
                        </a:rPr>
                        <a:t>ème</a:t>
                      </a: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tc>
                  <a:txBody>
                    <a:bodyPr/>
                    <a:lstStyle/>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50" marR="58650" marT="0" marB="0"/>
                </a:tc>
                <a:extLst>
                  <a:ext uri="{0D108BD9-81ED-4DB2-BD59-A6C34878D82A}">
                    <a16:rowId xmlns:a16="http://schemas.microsoft.com/office/drawing/2014/main" val="2703510024"/>
                  </a:ext>
                </a:extLst>
              </a:tr>
            </a:tbl>
          </a:graphicData>
        </a:graphic>
      </p:graphicFrame>
      <p:sp>
        <p:nvSpPr>
          <p:cNvPr id="9" name="Zone de texte 11">
            <a:extLst>
              <a:ext uri="{FF2B5EF4-FFF2-40B4-BE49-F238E27FC236}">
                <a16:creationId xmlns:a16="http://schemas.microsoft.com/office/drawing/2014/main" id="{893FCECF-7C62-44D6-9BE2-502F5BA166EB}"/>
              </a:ext>
            </a:extLst>
          </p:cNvPr>
          <p:cNvSpPr txBox="1"/>
          <p:nvPr/>
        </p:nvSpPr>
        <p:spPr>
          <a:xfrm>
            <a:off x="1033668" y="221034"/>
            <a:ext cx="7653131" cy="56415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Contexte de l’établissement : </a:t>
            </a:r>
          </a:p>
        </p:txBody>
      </p:sp>
      <p:sp>
        <p:nvSpPr>
          <p:cNvPr id="10" name="Rectangle 9">
            <a:extLst>
              <a:ext uri="{FF2B5EF4-FFF2-40B4-BE49-F238E27FC236}">
                <a16:creationId xmlns:a16="http://schemas.microsoft.com/office/drawing/2014/main" id="{89CC9685-2485-416B-97CD-A39F283D72ED}"/>
              </a:ext>
            </a:extLst>
          </p:cNvPr>
          <p:cNvSpPr/>
          <p:nvPr/>
        </p:nvSpPr>
        <p:spPr>
          <a:xfrm>
            <a:off x="636103" y="741080"/>
            <a:ext cx="8010939" cy="738664"/>
          </a:xfrm>
          <a:prstGeom prst="rect">
            <a:avLst/>
          </a:prstGeom>
        </p:spPr>
        <p:txBody>
          <a:bodyPr wrap="square">
            <a:spAutoFit/>
          </a:bodyPr>
          <a:lstStyle/>
          <a:p>
            <a:pPr algn="ctr">
              <a:spcBef>
                <a:spcPts val="20"/>
              </a:spcBef>
              <a:spcAft>
                <a:spcPts val="0"/>
              </a:spcAft>
            </a:pPr>
            <a:r>
              <a:rPr lang="fr-FR" sz="1600" b="1" dirty="0">
                <a:solidFill>
                  <a:srgbClr val="000000"/>
                </a:solidFill>
                <a:latin typeface="Calibri" panose="020F0502020204030204" pitchFamily="34" charset="0"/>
                <a:ea typeface="Calibri" panose="020F0502020204030204" pitchFamily="34" charset="0"/>
              </a:rPr>
              <a:t>Étape n° 1</a:t>
            </a:r>
            <a:endParaRPr lang="fr-FR" sz="1100" b="1" dirty="0">
              <a:latin typeface="Calibri" panose="020F0502020204030204" pitchFamily="34" charset="0"/>
              <a:ea typeface="Calibri" panose="020F0502020204030204" pitchFamily="34" charset="0"/>
            </a:endParaRPr>
          </a:p>
          <a:p>
            <a:pPr>
              <a:spcBef>
                <a:spcPts val="20"/>
              </a:spcBef>
              <a:spcAft>
                <a:spcPts val="0"/>
              </a:spcAft>
            </a:pPr>
            <a:r>
              <a:rPr lang="fr-FR" sz="400" dirty="0">
                <a:solidFill>
                  <a:srgbClr val="0070C0"/>
                </a:solidFill>
                <a:latin typeface="Calibri" panose="020F0502020204030204" pitchFamily="34" charset="0"/>
                <a:ea typeface="Calibri" panose="020F0502020204030204" pitchFamily="34" charset="0"/>
              </a:rPr>
              <a:t> </a:t>
            </a:r>
            <a:endParaRPr lang="fr-FR" sz="1100" b="1" dirty="0">
              <a:latin typeface="Calibri" panose="020F0502020204030204" pitchFamily="34" charset="0"/>
              <a:ea typeface="Calibri" panose="020F0502020204030204" pitchFamily="34" charset="0"/>
            </a:endParaRPr>
          </a:p>
          <a:p>
            <a:pPr>
              <a:spcBef>
                <a:spcPts val="20"/>
              </a:spcBef>
              <a:spcAft>
                <a:spcPts val="0"/>
              </a:spcAft>
            </a:pPr>
            <a:r>
              <a:rPr lang="fr-FR" sz="1100" b="1" i="1" dirty="0">
                <a:solidFill>
                  <a:srgbClr val="FF0000"/>
                </a:solidFill>
                <a:latin typeface="Calibri" panose="020F0502020204030204" pitchFamily="34" charset="0"/>
                <a:ea typeface="Calibri" panose="020F0502020204030204" pitchFamily="34" charset="0"/>
              </a:rPr>
              <a:t>Quels besoins spontanés identifiez-vous pour vos élèves de 6</a:t>
            </a:r>
            <a:r>
              <a:rPr lang="fr-FR" sz="1100" b="1" i="1" baseline="30000" dirty="0">
                <a:solidFill>
                  <a:srgbClr val="FF0000"/>
                </a:solidFill>
                <a:latin typeface="Calibri" panose="020F0502020204030204" pitchFamily="34" charset="0"/>
                <a:ea typeface="Calibri" panose="020F0502020204030204" pitchFamily="34" charset="0"/>
              </a:rPr>
              <a:t>ème</a:t>
            </a:r>
            <a:r>
              <a:rPr lang="fr-FR" sz="1100" b="1" i="1" dirty="0">
                <a:solidFill>
                  <a:srgbClr val="FF0000"/>
                </a:solidFill>
                <a:latin typeface="Calibri" panose="020F0502020204030204" pitchFamily="34" charset="0"/>
                <a:ea typeface="Calibri" panose="020F0502020204030204" pitchFamily="34" charset="0"/>
              </a:rPr>
              <a:t>, 5</a:t>
            </a:r>
            <a:r>
              <a:rPr lang="fr-FR" sz="1100" b="1" i="1" baseline="30000" dirty="0">
                <a:solidFill>
                  <a:srgbClr val="FF0000"/>
                </a:solidFill>
                <a:latin typeface="Calibri" panose="020F0502020204030204" pitchFamily="34" charset="0"/>
                <a:ea typeface="Calibri" panose="020F0502020204030204" pitchFamily="34" charset="0"/>
              </a:rPr>
              <a:t>ème</a:t>
            </a:r>
            <a:r>
              <a:rPr lang="fr-FR" sz="1100" b="1" i="1" dirty="0">
                <a:solidFill>
                  <a:srgbClr val="FF0000"/>
                </a:solidFill>
                <a:latin typeface="Calibri" panose="020F0502020204030204" pitchFamily="34" charset="0"/>
                <a:ea typeface="Calibri" panose="020F0502020204030204" pitchFamily="34" charset="0"/>
              </a:rPr>
              <a:t>, 4</a:t>
            </a:r>
            <a:r>
              <a:rPr lang="fr-FR" sz="1100" b="1" i="1" baseline="30000" dirty="0">
                <a:solidFill>
                  <a:srgbClr val="FF0000"/>
                </a:solidFill>
                <a:latin typeface="Calibri" panose="020F0502020204030204" pitchFamily="34" charset="0"/>
                <a:ea typeface="Calibri" panose="020F0502020204030204" pitchFamily="34" charset="0"/>
              </a:rPr>
              <a:t>ème</a:t>
            </a:r>
            <a:r>
              <a:rPr lang="fr-FR" sz="1100" b="1" i="1" dirty="0">
                <a:solidFill>
                  <a:srgbClr val="FF0000"/>
                </a:solidFill>
                <a:latin typeface="Calibri" panose="020F0502020204030204" pitchFamily="34" charset="0"/>
                <a:ea typeface="Calibri" panose="020F0502020204030204" pitchFamily="34" charset="0"/>
              </a:rPr>
              <a:t>, 3</a:t>
            </a:r>
            <a:r>
              <a:rPr lang="fr-FR" sz="1100" b="1" i="1" baseline="30000" dirty="0">
                <a:solidFill>
                  <a:srgbClr val="FF0000"/>
                </a:solidFill>
                <a:latin typeface="Calibri" panose="020F0502020204030204" pitchFamily="34" charset="0"/>
                <a:ea typeface="Calibri" panose="020F0502020204030204" pitchFamily="34" charset="0"/>
              </a:rPr>
              <a:t>ème</a:t>
            </a:r>
            <a:r>
              <a:rPr lang="fr-FR" sz="1100" b="1" i="1" dirty="0">
                <a:solidFill>
                  <a:srgbClr val="FF0000"/>
                </a:solidFill>
                <a:latin typeface="Calibri" panose="020F0502020204030204" pitchFamily="34" charset="0"/>
                <a:ea typeface="Calibri" panose="020F0502020204030204" pitchFamily="34" charset="0"/>
              </a:rPr>
              <a:t> : Leurs Atouts / ce qui doit être développé. Reliez ces besoins avec un ou des éléments signifiants des domaines du socle.</a:t>
            </a:r>
            <a:endParaRPr lang="fr-FR" sz="1100" b="1" dirty="0">
              <a:latin typeface="Calibri" panose="020F0502020204030204" pitchFamily="34" charset="0"/>
              <a:ea typeface="Calibri" panose="020F0502020204030204" pitchFamily="34" charset="0"/>
            </a:endParaRPr>
          </a:p>
        </p:txBody>
      </p:sp>
      <p:sp>
        <p:nvSpPr>
          <p:cNvPr id="11" name="AutoShape 24">
            <a:extLst>
              <a:ext uri="{FF2B5EF4-FFF2-40B4-BE49-F238E27FC236}">
                <a16:creationId xmlns:a16="http://schemas.microsoft.com/office/drawing/2014/main" id="{F23D36B0-45D8-479A-AD9A-D753A9F48299}"/>
              </a:ext>
            </a:extLst>
          </p:cNvPr>
          <p:cNvSpPr>
            <a:spLocks noChangeArrowheads="1"/>
          </p:cNvSpPr>
          <p:nvPr/>
        </p:nvSpPr>
        <p:spPr bwMode="auto">
          <a:xfrm>
            <a:off x="1085022" y="3727174"/>
            <a:ext cx="6934200" cy="1028700"/>
          </a:xfrm>
          <a:prstGeom prst="roundRect">
            <a:avLst>
              <a:gd name="adj" fmla="val 16667"/>
            </a:avLst>
          </a:prstGeom>
          <a:solidFill>
            <a:sysClr val="window" lastClr="FFFFFF">
              <a:lumMod val="65000"/>
            </a:sysClr>
          </a:solidFill>
          <a:ln w="9525">
            <a:solidFill>
              <a:srgbClr val="000000"/>
            </a:solidFill>
            <a:round/>
            <a:headEnd/>
            <a:tailEnd/>
          </a:ln>
        </p:spPr>
        <p:txBody>
          <a:bodyPr rot="0" vert="horz" wrap="square" lIns="0" tIns="0" rIns="0" bIns="0" anchor="t" anchorCtr="0" upright="1">
            <a:noAutofit/>
          </a:bodyPr>
          <a:lstStyle/>
          <a:p>
            <a:pPr algn="ctr" fontAlgn="base">
              <a:spcAft>
                <a:spcPts val="0"/>
              </a:spcAft>
            </a:pPr>
            <a:r>
              <a:rPr lang="fr-FR" sz="1100" b="1" u="sng" kern="1200" dirty="0">
                <a:effectLst/>
                <a:latin typeface="Calibri" panose="020F0502020204030204" pitchFamily="34" charset="0"/>
                <a:ea typeface="MS PGothic" panose="020B0600070205080204" pitchFamily="34" charset="-128"/>
                <a:cs typeface="+mn-cs"/>
              </a:rPr>
              <a:t>Objectif : </a:t>
            </a:r>
            <a:r>
              <a:rPr lang="fr-FR" sz="1100" kern="1200" dirty="0">
                <a:effectLst/>
                <a:latin typeface="Calibri" panose="020F0502020204030204" pitchFamily="34" charset="0"/>
                <a:ea typeface="MS PGothic" panose="020B0600070205080204" pitchFamily="34" charset="-128"/>
                <a:cs typeface="+mn-cs"/>
              </a:rPr>
              <a:t>Programmer 2 APSA par champ sur chaque cycle. </a:t>
            </a:r>
            <a:endParaRPr lang="fr-FR" sz="1000" dirty="0">
              <a:effectLst/>
              <a:latin typeface="Times" panose="02020603050405020304" pitchFamily="18" charset="0"/>
              <a:ea typeface="Calibri" panose="020F0502020204030204" pitchFamily="34" charset="0"/>
              <a:cs typeface="Times New Roman" panose="02020603050405020304" pitchFamily="18" charset="0"/>
            </a:endParaRPr>
          </a:p>
          <a:p>
            <a:pPr fontAlgn="base">
              <a:spcAft>
                <a:spcPts val="0"/>
              </a:spcAft>
            </a:pPr>
            <a:r>
              <a:rPr lang="fr-FR" sz="1100" b="1" u="sng" kern="1200" dirty="0">
                <a:solidFill>
                  <a:srgbClr val="002060"/>
                </a:solidFill>
                <a:effectLst/>
                <a:latin typeface="Calibri" panose="020F0502020204030204" pitchFamily="34" charset="0"/>
                <a:ea typeface="MS PGothic" panose="020B0600070205080204" pitchFamily="34" charset="-128"/>
                <a:cs typeface="+mn-cs"/>
              </a:rPr>
              <a:t>Exigences Fin de cycle 3</a:t>
            </a:r>
            <a:r>
              <a:rPr lang="fr-FR" sz="1100" b="1" kern="1200" dirty="0">
                <a:solidFill>
                  <a:srgbClr val="002060"/>
                </a:solidFill>
                <a:effectLst/>
                <a:latin typeface="Calibri" panose="020F0502020204030204" pitchFamily="34" charset="0"/>
                <a:ea typeface="MS PGothic" panose="020B0600070205080204" pitchFamily="34" charset="-128"/>
                <a:cs typeface="+mn-cs"/>
              </a:rPr>
              <a:t> « tous les élèves doivent avoir atteint le niveau attendu de compétence dans au moins une APSA par champ. »  </a:t>
            </a:r>
            <a:endParaRPr lang="fr-FR" sz="1000" dirty="0">
              <a:effectLst/>
              <a:latin typeface="Times" panose="02020603050405020304" pitchFamily="18" charset="0"/>
              <a:ea typeface="Calibri" panose="020F0502020204030204" pitchFamily="34" charset="0"/>
              <a:cs typeface="Times New Roman" panose="02020603050405020304" pitchFamily="18" charset="0"/>
            </a:endParaRPr>
          </a:p>
          <a:p>
            <a:pPr fontAlgn="base">
              <a:spcAft>
                <a:spcPts val="0"/>
              </a:spcAft>
            </a:pPr>
            <a:r>
              <a:rPr lang="fr-FR" sz="11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Exigences Fin de cycle 4</a:t>
            </a:r>
            <a:r>
              <a:rPr lang="fr-F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 la validation des compétences visées pendant le cycle dans chacun des champs d’apprentissage contribue à attester la maîtrise du socle. »</a:t>
            </a:r>
            <a:endParaRPr lang="fr-FR" sz="100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fr-FR" sz="9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28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90BCB10-4116-434C-879A-AA7105B75B5D}"/>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123FF108-9177-4D95-A800-147BCC4ABEA7}"/>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918B39AD-E66A-4F0F-A291-27343C027B7A}"/>
              </a:ext>
            </a:extLst>
          </p:cNvPr>
          <p:cNvSpPr>
            <a:spLocks noGrp="1"/>
          </p:cNvSpPr>
          <p:nvPr>
            <p:ph type="sldNum" sz="quarter" idx="12"/>
          </p:nvPr>
        </p:nvSpPr>
        <p:spPr/>
        <p:txBody>
          <a:bodyPr/>
          <a:lstStyle/>
          <a:p>
            <a:fld id="{733122C9-A0B9-462F-8757-0847AD287B63}" type="slidenum">
              <a:rPr lang="fr-FR" smtClean="0"/>
              <a:pPr/>
              <a:t>6</a:t>
            </a:fld>
            <a:endParaRPr lang="fr-FR" dirty="0"/>
          </a:p>
        </p:txBody>
      </p:sp>
      <p:graphicFrame>
        <p:nvGraphicFramePr>
          <p:cNvPr id="7" name="Tableau 6">
            <a:extLst>
              <a:ext uri="{FF2B5EF4-FFF2-40B4-BE49-F238E27FC236}">
                <a16:creationId xmlns:a16="http://schemas.microsoft.com/office/drawing/2014/main" id="{CB79A438-B09D-4978-A315-8390DB01A8F5}"/>
              </a:ext>
            </a:extLst>
          </p:cNvPr>
          <p:cNvGraphicFramePr>
            <a:graphicFrameLocks noGrp="1"/>
          </p:cNvGraphicFramePr>
          <p:nvPr>
            <p:extLst>
              <p:ext uri="{D42A27DB-BD31-4B8C-83A1-F6EECF244321}">
                <p14:modId xmlns:p14="http://schemas.microsoft.com/office/powerpoint/2010/main" val="897846732"/>
              </p:ext>
            </p:extLst>
          </p:nvPr>
        </p:nvGraphicFramePr>
        <p:xfrm>
          <a:off x="655099" y="1179533"/>
          <a:ext cx="7901606" cy="1339927"/>
        </p:xfrm>
        <a:graphic>
          <a:graphicData uri="http://schemas.openxmlformats.org/drawingml/2006/table">
            <a:tbl>
              <a:tblPr firstRow="1" firstCol="1" bandRow="1">
                <a:tableStyleId>{5C22544A-7EE6-4342-B048-85BDC9FD1C3A}</a:tableStyleId>
              </a:tblPr>
              <a:tblGrid>
                <a:gridCol w="812509">
                  <a:extLst>
                    <a:ext uri="{9D8B030D-6E8A-4147-A177-3AD203B41FA5}">
                      <a16:colId xmlns:a16="http://schemas.microsoft.com/office/drawing/2014/main" val="1298087439"/>
                    </a:ext>
                  </a:extLst>
                </a:gridCol>
                <a:gridCol w="1849098">
                  <a:extLst>
                    <a:ext uri="{9D8B030D-6E8A-4147-A177-3AD203B41FA5}">
                      <a16:colId xmlns:a16="http://schemas.microsoft.com/office/drawing/2014/main" val="4133526337"/>
                    </a:ext>
                  </a:extLst>
                </a:gridCol>
                <a:gridCol w="654406">
                  <a:extLst>
                    <a:ext uri="{9D8B030D-6E8A-4147-A177-3AD203B41FA5}">
                      <a16:colId xmlns:a16="http://schemas.microsoft.com/office/drawing/2014/main" val="1847820678"/>
                    </a:ext>
                  </a:extLst>
                </a:gridCol>
                <a:gridCol w="681151">
                  <a:extLst>
                    <a:ext uri="{9D8B030D-6E8A-4147-A177-3AD203B41FA5}">
                      <a16:colId xmlns:a16="http://schemas.microsoft.com/office/drawing/2014/main" val="842449353"/>
                    </a:ext>
                  </a:extLst>
                </a:gridCol>
                <a:gridCol w="628254">
                  <a:extLst>
                    <a:ext uri="{9D8B030D-6E8A-4147-A177-3AD203B41FA5}">
                      <a16:colId xmlns:a16="http://schemas.microsoft.com/office/drawing/2014/main" val="1266216051"/>
                    </a:ext>
                  </a:extLst>
                </a:gridCol>
                <a:gridCol w="632413">
                  <a:extLst>
                    <a:ext uri="{9D8B030D-6E8A-4147-A177-3AD203B41FA5}">
                      <a16:colId xmlns:a16="http://schemas.microsoft.com/office/drawing/2014/main" val="2746652566"/>
                    </a:ext>
                  </a:extLst>
                </a:gridCol>
                <a:gridCol w="676398">
                  <a:extLst>
                    <a:ext uri="{9D8B030D-6E8A-4147-A177-3AD203B41FA5}">
                      <a16:colId xmlns:a16="http://schemas.microsoft.com/office/drawing/2014/main" val="262725877"/>
                    </a:ext>
                  </a:extLst>
                </a:gridCol>
                <a:gridCol w="656188">
                  <a:extLst>
                    <a:ext uri="{9D8B030D-6E8A-4147-A177-3AD203B41FA5}">
                      <a16:colId xmlns:a16="http://schemas.microsoft.com/office/drawing/2014/main" val="2702656556"/>
                    </a:ext>
                  </a:extLst>
                </a:gridCol>
                <a:gridCol w="654406">
                  <a:extLst>
                    <a:ext uri="{9D8B030D-6E8A-4147-A177-3AD203B41FA5}">
                      <a16:colId xmlns:a16="http://schemas.microsoft.com/office/drawing/2014/main" val="1499635295"/>
                    </a:ext>
                  </a:extLst>
                </a:gridCol>
                <a:gridCol w="656783">
                  <a:extLst>
                    <a:ext uri="{9D8B030D-6E8A-4147-A177-3AD203B41FA5}">
                      <a16:colId xmlns:a16="http://schemas.microsoft.com/office/drawing/2014/main" val="1654211508"/>
                    </a:ext>
                  </a:extLst>
                </a:gridCol>
              </a:tblGrid>
              <a:tr h="1042166">
                <a:tc gridSpan="2">
                  <a:txBody>
                    <a:bodyPr/>
                    <a:lstStyle/>
                    <a:p>
                      <a:pPr>
                        <a:spcBef>
                          <a:spcPts val="20"/>
                        </a:spcBef>
                        <a:spcAft>
                          <a:spcPts val="0"/>
                        </a:spcAft>
                      </a:pPr>
                      <a:r>
                        <a:rPr lang="fr-FR" sz="800" dirty="0">
                          <a:effectLst/>
                        </a:rPr>
                        <a:t>Choisir le niveau de classe concerné : 5, 4, 3</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spcAft>
                          <a:spcPts val="0"/>
                        </a:spcAft>
                      </a:pPr>
                      <a:r>
                        <a:rPr lang="fr-FR" sz="800" dirty="0">
                          <a:effectLst/>
                        </a:rPr>
                        <a:t>CA1 :</a:t>
                      </a:r>
                      <a:endParaRPr lang="fr-FR" sz="1100" dirty="0">
                        <a:effectLst/>
                      </a:endParaRPr>
                    </a:p>
                    <a:p>
                      <a:pPr algn="ctr">
                        <a:spcBef>
                          <a:spcPts val="20"/>
                        </a:spcBef>
                        <a:spcAft>
                          <a:spcPts val="0"/>
                        </a:spcAft>
                      </a:pPr>
                      <a:r>
                        <a:rPr lang="fr-FR" sz="800" dirty="0">
                          <a:effectLst/>
                        </a:rPr>
                        <a:t>Produire une performance optimale, mesurable à une échéance donnée.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spcAft>
                          <a:spcPts val="0"/>
                        </a:spcAft>
                      </a:pPr>
                      <a:r>
                        <a:rPr lang="fr-FR" sz="800">
                          <a:effectLst/>
                        </a:rPr>
                        <a:t>CA2 :</a:t>
                      </a:r>
                      <a:endParaRPr lang="fr-FR" sz="1100">
                        <a:effectLst/>
                      </a:endParaRPr>
                    </a:p>
                    <a:p>
                      <a:pPr algn="ctr">
                        <a:spcBef>
                          <a:spcPts val="20"/>
                        </a:spcBef>
                        <a:spcAft>
                          <a:spcPts val="0"/>
                        </a:spcAft>
                      </a:pPr>
                      <a:r>
                        <a:rPr lang="fr-FR" sz="800">
                          <a:effectLst/>
                        </a:rPr>
                        <a:t>Adapter ses déplacements à des environnements variés</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spcAft>
                          <a:spcPts val="0"/>
                        </a:spcAft>
                      </a:pPr>
                      <a:r>
                        <a:rPr lang="fr-FR" sz="800">
                          <a:effectLst/>
                        </a:rPr>
                        <a:t>CA3 :</a:t>
                      </a:r>
                      <a:endParaRPr lang="fr-FR" sz="1100">
                        <a:effectLst/>
                      </a:endParaRPr>
                    </a:p>
                    <a:p>
                      <a:pPr algn="ctr">
                        <a:spcBef>
                          <a:spcPts val="20"/>
                        </a:spcBef>
                        <a:spcAft>
                          <a:spcPts val="0"/>
                        </a:spcAft>
                      </a:pPr>
                      <a:r>
                        <a:rPr lang="fr-FR" sz="800">
                          <a:effectLst/>
                        </a:rPr>
                        <a:t>S’exprimer devant les autres par une prestation artistique et/ou acrobatique</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spcAft>
                          <a:spcPts val="0"/>
                        </a:spcAft>
                      </a:pPr>
                      <a:r>
                        <a:rPr lang="fr-FR" sz="800" dirty="0">
                          <a:effectLst/>
                        </a:rPr>
                        <a:t>CA4 :</a:t>
                      </a:r>
                      <a:endParaRPr lang="fr-FR" sz="1100" dirty="0">
                        <a:effectLst/>
                      </a:endParaRPr>
                    </a:p>
                    <a:p>
                      <a:pPr algn="ctr">
                        <a:spcBef>
                          <a:spcPts val="20"/>
                        </a:spcBef>
                        <a:spcAft>
                          <a:spcPts val="0"/>
                        </a:spcAft>
                      </a:pPr>
                      <a:r>
                        <a:rPr lang="fr-FR" sz="800" dirty="0">
                          <a:effectLst/>
                        </a:rPr>
                        <a:t>Conduire et maitriser un affrontement collectif ou interindividuel</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2798404356"/>
                  </a:ext>
                </a:extLst>
              </a:tr>
              <a:tr h="297761">
                <a:tc>
                  <a:txBody>
                    <a:bodyPr/>
                    <a:lstStyle/>
                    <a:p>
                      <a:pPr>
                        <a:spcBef>
                          <a:spcPts val="20"/>
                        </a:spcBef>
                        <a:spcAft>
                          <a:spcPts val="0"/>
                        </a:spcAft>
                      </a:pPr>
                      <a:r>
                        <a:rPr lang="fr-FR" sz="800">
                          <a:effectLst/>
                        </a:rPr>
                        <a:t>DOMAINES</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a:effectLst/>
                        </a:rPr>
                        <a:t>Eléments signifiants</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a:effectLst/>
                        </a:rPr>
                        <a:t>APSA 1</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a:effectLst/>
                        </a:rPr>
                        <a:t>APSA 2</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a:effectLst/>
                        </a:rPr>
                        <a:t>APSA 1</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a:effectLst/>
                        </a:rPr>
                        <a:t>APSA 2</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fr-FR" sz="800">
                          <a:effectLst/>
                        </a:rPr>
                        <a:t>APSA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a:effectLst/>
                        </a:rPr>
                        <a:t>APSA 2</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a:effectLst/>
                        </a:rPr>
                        <a:t>APSA 1</a:t>
                      </a:r>
                      <a:endParaRPr lang="fr-F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
                        </a:spcBef>
                        <a:spcAft>
                          <a:spcPts val="0"/>
                        </a:spcAft>
                      </a:pPr>
                      <a:r>
                        <a:rPr lang="fr-FR" sz="800" dirty="0">
                          <a:effectLst/>
                        </a:rPr>
                        <a:t>APSA 2</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1180914"/>
                  </a:ext>
                </a:extLst>
              </a:tr>
            </a:tbl>
          </a:graphicData>
        </a:graphic>
      </p:graphicFrame>
      <p:graphicFrame>
        <p:nvGraphicFramePr>
          <p:cNvPr id="9" name="Tableau 8">
            <a:extLst>
              <a:ext uri="{FF2B5EF4-FFF2-40B4-BE49-F238E27FC236}">
                <a16:creationId xmlns:a16="http://schemas.microsoft.com/office/drawing/2014/main" id="{D11B503B-CC73-4093-93A7-89B263EABD18}"/>
              </a:ext>
            </a:extLst>
          </p:cNvPr>
          <p:cNvGraphicFramePr>
            <a:graphicFrameLocks noGrp="1"/>
          </p:cNvGraphicFramePr>
          <p:nvPr>
            <p:extLst>
              <p:ext uri="{D42A27DB-BD31-4B8C-83A1-F6EECF244321}">
                <p14:modId xmlns:p14="http://schemas.microsoft.com/office/powerpoint/2010/main" val="1461013786"/>
              </p:ext>
            </p:extLst>
          </p:nvPr>
        </p:nvGraphicFramePr>
        <p:xfrm>
          <a:off x="675419" y="2579536"/>
          <a:ext cx="7881730" cy="2053424"/>
        </p:xfrm>
        <a:graphic>
          <a:graphicData uri="http://schemas.openxmlformats.org/drawingml/2006/table">
            <a:tbl>
              <a:tblPr firstRow="1" firstCol="1" bandRow="1">
                <a:tableStyleId>{5C22544A-7EE6-4342-B048-85BDC9FD1C3A}</a:tableStyleId>
              </a:tblPr>
              <a:tblGrid>
                <a:gridCol w="810466">
                  <a:extLst>
                    <a:ext uri="{9D8B030D-6E8A-4147-A177-3AD203B41FA5}">
                      <a16:colId xmlns:a16="http://schemas.microsoft.com/office/drawing/2014/main" val="2715915810"/>
                    </a:ext>
                  </a:extLst>
                </a:gridCol>
                <a:gridCol w="1844446">
                  <a:extLst>
                    <a:ext uri="{9D8B030D-6E8A-4147-A177-3AD203B41FA5}">
                      <a16:colId xmlns:a16="http://schemas.microsoft.com/office/drawing/2014/main" val="2920527435"/>
                    </a:ext>
                  </a:extLst>
                </a:gridCol>
                <a:gridCol w="652758">
                  <a:extLst>
                    <a:ext uri="{9D8B030D-6E8A-4147-A177-3AD203B41FA5}">
                      <a16:colId xmlns:a16="http://schemas.microsoft.com/office/drawing/2014/main" val="1885653431"/>
                    </a:ext>
                  </a:extLst>
                </a:gridCol>
                <a:gridCol w="679440">
                  <a:extLst>
                    <a:ext uri="{9D8B030D-6E8A-4147-A177-3AD203B41FA5}">
                      <a16:colId xmlns:a16="http://schemas.microsoft.com/office/drawing/2014/main" val="1372899294"/>
                    </a:ext>
                  </a:extLst>
                </a:gridCol>
                <a:gridCol w="626673">
                  <a:extLst>
                    <a:ext uri="{9D8B030D-6E8A-4147-A177-3AD203B41FA5}">
                      <a16:colId xmlns:a16="http://schemas.microsoft.com/office/drawing/2014/main" val="1488157369"/>
                    </a:ext>
                  </a:extLst>
                </a:gridCol>
                <a:gridCol w="630822">
                  <a:extLst>
                    <a:ext uri="{9D8B030D-6E8A-4147-A177-3AD203B41FA5}">
                      <a16:colId xmlns:a16="http://schemas.microsoft.com/office/drawing/2014/main" val="4257376186"/>
                    </a:ext>
                  </a:extLst>
                </a:gridCol>
                <a:gridCol w="674696">
                  <a:extLst>
                    <a:ext uri="{9D8B030D-6E8A-4147-A177-3AD203B41FA5}">
                      <a16:colId xmlns:a16="http://schemas.microsoft.com/office/drawing/2014/main" val="1671482982"/>
                    </a:ext>
                  </a:extLst>
                </a:gridCol>
                <a:gridCol w="654539">
                  <a:extLst>
                    <a:ext uri="{9D8B030D-6E8A-4147-A177-3AD203B41FA5}">
                      <a16:colId xmlns:a16="http://schemas.microsoft.com/office/drawing/2014/main" val="2618001779"/>
                    </a:ext>
                  </a:extLst>
                </a:gridCol>
                <a:gridCol w="652758">
                  <a:extLst>
                    <a:ext uri="{9D8B030D-6E8A-4147-A177-3AD203B41FA5}">
                      <a16:colId xmlns:a16="http://schemas.microsoft.com/office/drawing/2014/main" val="2304671013"/>
                    </a:ext>
                  </a:extLst>
                </a:gridCol>
                <a:gridCol w="655132">
                  <a:extLst>
                    <a:ext uri="{9D8B030D-6E8A-4147-A177-3AD203B41FA5}">
                      <a16:colId xmlns:a16="http://schemas.microsoft.com/office/drawing/2014/main" val="3530085956"/>
                    </a:ext>
                  </a:extLst>
                </a:gridCol>
              </a:tblGrid>
              <a:tr h="1352384">
                <a:tc>
                  <a:txBody>
                    <a:bodyPr/>
                    <a:lstStyle/>
                    <a:p>
                      <a:pPr>
                        <a:spcBef>
                          <a:spcPts val="20"/>
                        </a:spcBef>
                        <a:spcAft>
                          <a:spcPts val="0"/>
                        </a:spcAft>
                      </a:pPr>
                      <a:r>
                        <a:rPr lang="fr-FR" sz="800" dirty="0">
                          <a:effectLst/>
                        </a:rPr>
                        <a:t>D2 : Les méthodes et outils pour apprendre.</a:t>
                      </a:r>
                    </a:p>
                    <a:p>
                      <a:pP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spcBef>
                          <a:spcPts val="20"/>
                        </a:spcBef>
                        <a:spcAft>
                          <a:spcPts val="0"/>
                        </a:spcAft>
                        <a:buFont typeface="Wingdings" panose="05000000000000000000" pitchFamily="2" charset="2"/>
                        <a:buChar char=""/>
                      </a:pPr>
                      <a:r>
                        <a:rPr lang="fr-FR" sz="800" dirty="0">
                          <a:solidFill>
                            <a:schemeClr val="tx1"/>
                          </a:solidFill>
                          <a:effectLst/>
                        </a:rPr>
                        <a:t>Organiser son travail personnel </a:t>
                      </a:r>
                      <a:endParaRPr lang="fr-FR" sz="1100" dirty="0">
                        <a:solidFill>
                          <a:schemeClr val="tx1"/>
                        </a:solidFill>
                        <a:effectLst/>
                      </a:endParaRPr>
                    </a:p>
                    <a:p>
                      <a:pPr marL="342900" lvl="0" indent="-342900">
                        <a:spcBef>
                          <a:spcPts val="20"/>
                        </a:spcBef>
                        <a:spcAft>
                          <a:spcPts val="0"/>
                        </a:spcAft>
                        <a:buFont typeface="Wingdings" panose="05000000000000000000" pitchFamily="2" charset="2"/>
                        <a:buChar char=""/>
                      </a:pPr>
                      <a:r>
                        <a:rPr lang="fr-FR" sz="800" dirty="0">
                          <a:solidFill>
                            <a:schemeClr val="tx1"/>
                          </a:solidFill>
                          <a:effectLst/>
                        </a:rPr>
                        <a:t>Coopérer et réaliser des projets </a:t>
                      </a:r>
                      <a:endParaRPr lang="fr-FR" sz="1100" dirty="0">
                        <a:solidFill>
                          <a:schemeClr val="tx1"/>
                        </a:solidFill>
                        <a:effectLst/>
                      </a:endParaRPr>
                    </a:p>
                    <a:p>
                      <a:pPr marL="342900" lvl="0" indent="-342900">
                        <a:spcBef>
                          <a:spcPts val="20"/>
                        </a:spcBef>
                        <a:spcAft>
                          <a:spcPts val="0"/>
                        </a:spcAft>
                        <a:buFont typeface="Wingdings" panose="05000000000000000000" pitchFamily="2" charset="2"/>
                        <a:buChar char=""/>
                      </a:pPr>
                      <a:r>
                        <a:rPr lang="fr-FR" sz="800" dirty="0">
                          <a:solidFill>
                            <a:schemeClr val="tx1"/>
                          </a:solidFill>
                          <a:effectLst/>
                        </a:rPr>
                        <a:t>Rechercher et traiter l’information et s’initier aux langages des médias </a:t>
                      </a:r>
                      <a:endParaRPr lang="fr-FR" sz="1100" dirty="0">
                        <a:solidFill>
                          <a:schemeClr val="tx1"/>
                        </a:solidFill>
                        <a:effectLst/>
                      </a:endParaRPr>
                    </a:p>
                    <a:p>
                      <a:pPr marL="342900" lvl="0" indent="-342900">
                        <a:spcBef>
                          <a:spcPts val="20"/>
                        </a:spcBef>
                        <a:spcAft>
                          <a:spcPts val="0"/>
                        </a:spcAft>
                        <a:buFont typeface="Wingdings" panose="05000000000000000000" pitchFamily="2" charset="2"/>
                        <a:buChar char=""/>
                      </a:pPr>
                      <a:r>
                        <a:rPr lang="fr-FR" sz="800" dirty="0">
                          <a:solidFill>
                            <a:schemeClr val="tx1"/>
                          </a:solidFill>
                          <a:effectLst/>
                        </a:rPr>
                        <a:t>Mobiliser des outils numériques pour apprendre, échanger, communiquer </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1070416953"/>
                  </a:ext>
                </a:extLst>
              </a:tr>
              <a:tr h="701040">
                <a:tc>
                  <a:txBody>
                    <a:bodyPr/>
                    <a:lstStyle/>
                    <a:p>
                      <a:pPr>
                        <a:spcBef>
                          <a:spcPts val="20"/>
                        </a:spcBef>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D1, D3, D4, D5 …</a:t>
                      </a:r>
                    </a:p>
                  </a:txBody>
                  <a:tcPr marL="68580" marR="68580" marT="0" marB="0" anchor="ctr"/>
                </a:tc>
                <a:tc>
                  <a:txBody>
                    <a:bodyPr/>
                    <a:lstStyle/>
                    <a:p>
                      <a:pPr marL="342900" lvl="0" indent="-342900">
                        <a:spcBef>
                          <a:spcPts val="20"/>
                        </a:spcBef>
                        <a:spcAft>
                          <a:spcPts val="0"/>
                        </a:spcAft>
                        <a:buFont typeface="Wingdings" panose="05000000000000000000" pitchFamily="2" charset="2"/>
                        <a:buChar char=""/>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spcBef>
                          <a:spcPts val="20"/>
                        </a:spcBef>
                        <a:spcAft>
                          <a:spcPts val="0"/>
                        </a:spcAft>
                        <a:buFont typeface="Wingdings" panose="05000000000000000000" pitchFamily="2" charset="2"/>
                        <a:buChar char=""/>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spcBef>
                          <a:spcPts val="20"/>
                        </a:spcBef>
                        <a:spcAft>
                          <a:spcPts val="0"/>
                        </a:spcAft>
                        <a:buFont typeface="Wingdings" panose="05000000000000000000" pitchFamily="2" charset="2"/>
                        <a:buChar char=""/>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spcBef>
                          <a:spcPts val="20"/>
                        </a:spcBef>
                        <a:spcAft>
                          <a:spcPts val="0"/>
                        </a:spcAft>
                        <a:buFont typeface="Wingdings" panose="05000000000000000000" pitchFamily="2" charset="2"/>
                        <a:buChar char=""/>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75000"/>
                      </a:schemeClr>
                    </a:solidFill>
                  </a:tcPr>
                </a:tc>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3811886151"/>
                  </a:ext>
                </a:extLst>
              </a:tr>
            </a:tbl>
          </a:graphicData>
        </a:graphic>
      </p:graphicFrame>
      <p:sp>
        <p:nvSpPr>
          <p:cNvPr id="10" name="Rectangle 9">
            <a:extLst>
              <a:ext uri="{FF2B5EF4-FFF2-40B4-BE49-F238E27FC236}">
                <a16:creationId xmlns:a16="http://schemas.microsoft.com/office/drawing/2014/main" id="{8BF3DFC9-8A31-422B-BB08-B56B48641696}"/>
              </a:ext>
            </a:extLst>
          </p:cNvPr>
          <p:cNvSpPr/>
          <p:nvPr/>
        </p:nvSpPr>
        <p:spPr>
          <a:xfrm>
            <a:off x="775252" y="233535"/>
            <a:ext cx="7941365" cy="923330"/>
          </a:xfrm>
          <a:prstGeom prst="rect">
            <a:avLst/>
          </a:prstGeom>
        </p:spPr>
        <p:txBody>
          <a:bodyPr wrap="square">
            <a:spAutoFit/>
          </a:bodyPr>
          <a:lstStyle/>
          <a:p>
            <a:pPr algn="ctr">
              <a:spcBef>
                <a:spcPts val="20"/>
              </a:spcBef>
              <a:spcAft>
                <a:spcPts val="0"/>
              </a:spcAft>
            </a:pPr>
            <a:r>
              <a:rPr lang="fr-FR" sz="2000" b="1" dirty="0">
                <a:solidFill>
                  <a:srgbClr val="000000"/>
                </a:solidFill>
                <a:latin typeface="Calibri" panose="020F0502020204030204" pitchFamily="34" charset="0"/>
                <a:ea typeface="Calibri" panose="020F0502020204030204" pitchFamily="34" charset="0"/>
              </a:rPr>
              <a:t>Étape n° 2</a:t>
            </a:r>
            <a:endParaRPr lang="fr-FR" sz="1400" b="1" dirty="0">
              <a:latin typeface="Calibri" panose="020F0502020204030204" pitchFamily="34" charset="0"/>
              <a:ea typeface="Calibri" panose="020F0502020204030204" pitchFamily="34" charset="0"/>
            </a:endParaRPr>
          </a:p>
          <a:p>
            <a:pPr marL="1119505" indent="-229235">
              <a:spcAft>
                <a:spcPts val="0"/>
              </a:spcAft>
              <a:tabLst>
                <a:tab pos="893445" algn="l"/>
              </a:tabLst>
            </a:pPr>
            <a:r>
              <a:rPr lang="fr-FR" sz="600" b="1" dirty="0">
                <a:solidFill>
                  <a:srgbClr val="FF0000"/>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spcAft>
                <a:spcPts val="0"/>
              </a:spcAft>
              <a:tabLst>
                <a:tab pos="893445" algn="l"/>
              </a:tabLst>
            </a:pPr>
            <a:r>
              <a:rPr lang="fr-FR" sz="1400" b="1" i="1" dirty="0">
                <a:solidFill>
                  <a:srgbClr val="FF0000"/>
                </a:solidFill>
                <a:latin typeface="Calibri" panose="020F0502020204030204" pitchFamily="34" charset="0"/>
                <a:ea typeface="Calibri" panose="020F0502020204030204" pitchFamily="34" charset="0"/>
              </a:rPr>
              <a:t>Choisir les éléments signifiants les plus à même de répondre aux besoins de vos élèves, pour chaque champ d’apprentissage dans une ou 2 APSA </a:t>
            </a:r>
            <a:endParaRPr lang="fr-FR"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1241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C31AD44-F512-4AB9-A394-25D1266B4059}"/>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90B47E17-0E94-4DFB-B89A-89BFD6A6372C}"/>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33859ED2-AFB3-481E-B254-945E9A67C29D}"/>
              </a:ext>
            </a:extLst>
          </p:cNvPr>
          <p:cNvSpPr>
            <a:spLocks noGrp="1"/>
          </p:cNvSpPr>
          <p:nvPr>
            <p:ph type="sldNum" sz="quarter" idx="12"/>
          </p:nvPr>
        </p:nvSpPr>
        <p:spPr/>
        <p:txBody>
          <a:bodyPr/>
          <a:lstStyle/>
          <a:p>
            <a:fld id="{733122C9-A0B9-462F-8757-0847AD287B63}" type="slidenum">
              <a:rPr lang="fr-FR" smtClean="0"/>
              <a:pPr/>
              <a:t>7</a:t>
            </a:fld>
            <a:endParaRPr lang="fr-FR" dirty="0"/>
          </a:p>
        </p:txBody>
      </p:sp>
      <p:graphicFrame>
        <p:nvGraphicFramePr>
          <p:cNvPr id="7" name="Espace réservé du contenu 6">
            <a:extLst>
              <a:ext uri="{FF2B5EF4-FFF2-40B4-BE49-F238E27FC236}">
                <a16:creationId xmlns:a16="http://schemas.microsoft.com/office/drawing/2014/main" id="{F2C903B3-18C3-4A4C-B598-F75E39232270}"/>
              </a:ext>
            </a:extLst>
          </p:cNvPr>
          <p:cNvGraphicFramePr>
            <a:graphicFrameLocks noGrp="1"/>
          </p:cNvGraphicFramePr>
          <p:nvPr>
            <p:ph sz="quarter" idx="14"/>
            <p:extLst>
              <p:ext uri="{D42A27DB-BD31-4B8C-83A1-F6EECF244321}">
                <p14:modId xmlns:p14="http://schemas.microsoft.com/office/powerpoint/2010/main" val="2994137473"/>
              </p:ext>
            </p:extLst>
          </p:nvPr>
        </p:nvGraphicFramePr>
        <p:xfrm>
          <a:off x="646043" y="944217"/>
          <a:ext cx="7928872" cy="2299082"/>
        </p:xfrm>
        <a:graphic>
          <a:graphicData uri="http://schemas.openxmlformats.org/drawingml/2006/table">
            <a:tbl>
              <a:tblPr firstRow="1" firstCol="1" bandRow="1">
                <a:tableStyleId>{5C22544A-7EE6-4342-B048-85BDC9FD1C3A}</a:tableStyleId>
              </a:tblPr>
              <a:tblGrid>
                <a:gridCol w="1719834">
                  <a:extLst>
                    <a:ext uri="{9D8B030D-6E8A-4147-A177-3AD203B41FA5}">
                      <a16:colId xmlns:a16="http://schemas.microsoft.com/office/drawing/2014/main" val="3351617621"/>
                    </a:ext>
                  </a:extLst>
                </a:gridCol>
                <a:gridCol w="2512937">
                  <a:extLst>
                    <a:ext uri="{9D8B030D-6E8A-4147-A177-3AD203B41FA5}">
                      <a16:colId xmlns:a16="http://schemas.microsoft.com/office/drawing/2014/main" val="4087503686"/>
                    </a:ext>
                  </a:extLst>
                </a:gridCol>
                <a:gridCol w="2512937">
                  <a:extLst>
                    <a:ext uri="{9D8B030D-6E8A-4147-A177-3AD203B41FA5}">
                      <a16:colId xmlns:a16="http://schemas.microsoft.com/office/drawing/2014/main" val="755493988"/>
                    </a:ext>
                  </a:extLst>
                </a:gridCol>
                <a:gridCol w="1183164">
                  <a:extLst>
                    <a:ext uri="{9D8B030D-6E8A-4147-A177-3AD203B41FA5}">
                      <a16:colId xmlns:a16="http://schemas.microsoft.com/office/drawing/2014/main" val="698923324"/>
                    </a:ext>
                  </a:extLst>
                </a:gridCol>
              </a:tblGrid>
              <a:tr h="132763">
                <a:tc>
                  <a:txBody>
                    <a:bodyPr/>
                    <a:lstStyle/>
                    <a:p>
                      <a:pPr>
                        <a:spcAft>
                          <a:spcPts val="0"/>
                        </a:spcAft>
                      </a:pPr>
                      <a:r>
                        <a:rPr lang="fr-FR" sz="800">
                          <a:effectLst/>
                        </a:rPr>
                        <a:t>APSA :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gridSpan="3">
                  <a:txBody>
                    <a:bodyPr/>
                    <a:lstStyle/>
                    <a:p>
                      <a:pPr>
                        <a:spcAft>
                          <a:spcPts val="0"/>
                        </a:spcAft>
                      </a:pPr>
                      <a:r>
                        <a:rPr lang="fr-FR" sz="8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31356020"/>
                  </a:ext>
                </a:extLst>
              </a:tr>
              <a:tr h="362619">
                <a:tc>
                  <a:txBody>
                    <a:bodyPr/>
                    <a:lstStyle/>
                    <a:p>
                      <a:pPr algn="ctr">
                        <a:spcAft>
                          <a:spcPts val="0"/>
                        </a:spcAft>
                      </a:pPr>
                      <a:r>
                        <a:rPr lang="fr-FR" sz="800">
                          <a:effectLst/>
                        </a:rPr>
                        <a:t>DOMAINES DU SOCLE – Eléments signifiants du domaine priorisés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Attendus de fin de cycle du champ d’apprentissage : </a:t>
                      </a:r>
                      <a:endParaRPr lang="fr-FR" sz="1000">
                        <a:effectLst/>
                      </a:endParaRPr>
                    </a:p>
                    <a:p>
                      <a:pPr>
                        <a:spcAft>
                          <a:spcPts val="0"/>
                        </a:spcAft>
                      </a:pPr>
                      <a:r>
                        <a:rPr lang="fr-FR" sz="800">
                          <a:effectLst/>
                        </a:rPr>
                        <a:t>« Les rôles prioritaires dans l’APSA »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Acquisitions prioritaires : critères et indicateurs dans l’APSA par domaine et AFC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Niveau de classe concerné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extLst>
                  <a:ext uri="{0D108BD9-81ED-4DB2-BD59-A6C34878D82A}">
                    <a16:rowId xmlns:a16="http://schemas.microsoft.com/office/drawing/2014/main" val="441912192"/>
                  </a:ext>
                </a:extLst>
              </a:tr>
              <a:tr h="514527">
                <a:tc>
                  <a:txBody>
                    <a:bodyPr/>
                    <a:lstStyle/>
                    <a:p>
                      <a:pPr>
                        <a:spcAft>
                          <a:spcPts val="0"/>
                        </a:spcAft>
                      </a:pPr>
                      <a:r>
                        <a:rPr lang="fr-FR" sz="800">
                          <a:effectLst/>
                        </a:rPr>
                        <a:t>D1.1, D1.2, D1.3, D1.4</a:t>
                      </a:r>
                      <a:endParaRPr lang="fr-FR" sz="1000">
                        <a:effectLst/>
                      </a:endParaRPr>
                    </a:p>
                    <a:p>
                      <a:pPr>
                        <a:spcAft>
                          <a:spcPts val="0"/>
                        </a:spcAft>
                      </a:pPr>
                      <a:r>
                        <a:rPr lang="fr-FR" sz="800">
                          <a:effectLst/>
                        </a:rPr>
                        <a:t>Eléments signifiants retenus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dirty="0">
                          <a:effectLst/>
                        </a:rPr>
                        <a:t>AFC 1 :</a:t>
                      </a:r>
                      <a:endParaRPr lang="fr-FR" sz="1000" dirty="0">
                        <a:effectLst/>
                      </a:endParaRPr>
                    </a:p>
                    <a:p>
                      <a:pPr>
                        <a:spcAft>
                          <a:spcPts val="0"/>
                        </a:spcAft>
                      </a:pPr>
                      <a:r>
                        <a:rPr lang="fr-FR" sz="800" dirty="0">
                          <a:effectLst/>
                        </a:rPr>
                        <a:t>Moteur : technique – tactique - stratégique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extLst>
                  <a:ext uri="{0D108BD9-81ED-4DB2-BD59-A6C34878D82A}">
                    <a16:rowId xmlns:a16="http://schemas.microsoft.com/office/drawing/2014/main" val="357075997"/>
                  </a:ext>
                </a:extLst>
              </a:tr>
              <a:tr h="771505">
                <a:tc>
                  <a:txBody>
                    <a:bodyPr/>
                    <a:lstStyle/>
                    <a:p>
                      <a:pPr>
                        <a:spcAft>
                          <a:spcPts val="0"/>
                        </a:spcAft>
                      </a:pPr>
                      <a:r>
                        <a:rPr lang="fr-FR" sz="800">
                          <a:effectLst/>
                        </a:rPr>
                        <a:t> D2</a:t>
                      </a:r>
                      <a:endParaRPr lang="fr-FR" sz="1000">
                        <a:effectLst/>
                      </a:endParaRPr>
                    </a:p>
                    <a:p>
                      <a:pPr>
                        <a:spcAft>
                          <a:spcPts val="0"/>
                        </a:spcAft>
                      </a:pPr>
                      <a:r>
                        <a:rPr lang="fr-FR" sz="800">
                          <a:effectLst/>
                        </a:rPr>
                        <a:t>Eléments signifiants retenus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AFC 2 :</a:t>
                      </a:r>
                      <a:endParaRPr lang="fr-FR" sz="1000">
                        <a:effectLst/>
                      </a:endParaRPr>
                    </a:p>
                    <a:p>
                      <a:pPr>
                        <a:spcAft>
                          <a:spcPts val="0"/>
                        </a:spcAft>
                      </a:pPr>
                      <a:r>
                        <a:rPr lang="fr-FR" sz="800">
                          <a:effectLst/>
                        </a:rPr>
                        <a:t>Méthodologique : Gestion des ressources – se préparer - planifier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extLst>
                  <a:ext uri="{0D108BD9-81ED-4DB2-BD59-A6C34878D82A}">
                    <a16:rowId xmlns:a16="http://schemas.microsoft.com/office/drawing/2014/main" val="2964481904"/>
                  </a:ext>
                </a:extLst>
              </a:tr>
              <a:tr h="514527">
                <a:tc>
                  <a:txBody>
                    <a:bodyPr/>
                    <a:lstStyle/>
                    <a:p>
                      <a:pPr>
                        <a:spcAft>
                          <a:spcPts val="0"/>
                        </a:spcAft>
                      </a:pPr>
                      <a:r>
                        <a:rPr lang="fr-FR" sz="800">
                          <a:effectLst/>
                        </a:rPr>
                        <a:t>D3 </a:t>
                      </a:r>
                      <a:endParaRPr lang="fr-FR" sz="1000">
                        <a:effectLst/>
                      </a:endParaRPr>
                    </a:p>
                    <a:p>
                      <a:pPr>
                        <a:spcAft>
                          <a:spcPts val="0"/>
                        </a:spcAft>
                      </a:pPr>
                      <a:r>
                        <a:rPr lang="fr-FR" sz="800">
                          <a:effectLst/>
                        </a:rPr>
                        <a:t>Eléments signifiants retenus</a:t>
                      </a:r>
                      <a:endParaRPr lang="fr-FR" sz="1000">
                        <a:effectLst/>
                      </a:endParaRPr>
                    </a:p>
                    <a:p>
                      <a:pPr>
                        <a:spcAft>
                          <a:spcPts val="0"/>
                        </a:spcAft>
                      </a:pPr>
                      <a:r>
                        <a:rPr lang="fr-FR" sz="8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dirty="0">
                          <a:effectLst/>
                        </a:rPr>
                        <a:t>AFC 3 :</a:t>
                      </a:r>
                      <a:endParaRPr lang="fr-FR" sz="1000" dirty="0">
                        <a:effectLst/>
                      </a:endParaRPr>
                    </a:p>
                    <a:p>
                      <a:pPr>
                        <a:spcAft>
                          <a:spcPts val="0"/>
                        </a:spcAft>
                      </a:pPr>
                      <a:r>
                        <a:rPr lang="fr-FR" sz="800" dirty="0">
                          <a:effectLst/>
                        </a:rPr>
                        <a:t>Social : Coopérer - assumer des rôles sociaux – respecter et faire respecter les règles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tc>
                  <a:txBody>
                    <a:bodyPr/>
                    <a:lstStyle/>
                    <a:p>
                      <a:pPr>
                        <a:spcAft>
                          <a:spcPts val="0"/>
                        </a:spcAft>
                      </a:pPr>
                      <a:r>
                        <a:rPr lang="fr-FR" sz="800" dirty="0">
                          <a:effectLst/>
                        </a:rPr>
                        <a:t> </a:t>
                      </a:r>
                      <a:endParaRPr lang="fr-FR" sz="1000" dirty="0">
                        <a:effectLst/>
                      </a:endParaRPr>
                    </a:p>
                    <a:p>
                      <a:pPr>
                        <a:spcAft>
                          <a:spcPts val="0"/>
                        </a:spcAft>
                      </a:pPr>
                      <a:r>
                        <a:rPr lang="fr-FR" sz="800" dirty="0">
                          <a:effectLst/>
                        </a:rPr>
                        <a:t> </a:t>
                      </a:r>
                      <a:endParaRPr lang="fr-FR" sz="1000" dirty="0">
                        <a:effectLst/>
                      </a:endParaRPr>
                    </a:p>
                    <a:p>
                      <a:pPr>
                        <a:spcAft>
                          <a:spcPts val="0"/>
                        </a:spcAft>
                      </a:pPr>
                      <a:r>
                        <a:rPr lang="fr-FR" sz="8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1" marR="62071" marT="0" marB="0" anchor="ctr"/>
                </a:tc>
                <a:extLst>
                  <a:ext uri="{0D108BD9-81ED-4DB2-BD59-A6C34878D82A}">
                    <a16:rowId xmlns:a16="http://schemas.microsoft.com/office/drawing/2014/main" val="3294107784"/>
                  </a:ext>
                </a:extLst>
              </a:tr>
            </a:tbl>
          </a:graphicData>
        </a:graphic>
      </p:graphicFrame>
      <p:sp>
        <p:nvSpPr>
          <p:cNvPr id="9" name="Rectangle 8">
            <a:extLst>
              <a:ext uri="{FF2B5EF4-FFF2-40B4-BE49-F238E27FC236}">
                <a16:creationId xmlns:a16="http://schemas.microsoft.com/office/drawing/2014/main" id="{C94DF221-52B4-407C-A543-E70EFA1A175C}"/>
              </a:ext>
            </a:extLst>
          </p:cNvPr>
          <p:cNvSpPr/>
          <p:nvPr/>
        </p:nvSpPr>
        <p:spPr>
          <a:xfrm>
            <a:off x="626167" y="221051"/>
            <a:ext cx="8328990" cy="677108"/>
          </a:xfrm>
          <a:prstGeom prst="rect">
            <a:avLst/>
          </a:prstGeom>
        </p:spPr>
        <p:txBody>
          <a:bodyPr wrap="square">
            <a:spAutoFit/>
          </a:bodyPr>
          <a:lstStyle/>
          <a:p>
            <a:pPr algn="ctr">
              <a:spcBef>
                <a:spcPts val="20"/>
              </a:spcBef>
              <a:spcAft>
                <a:spcPts val="0"/>
              </a:spcAft>
            </a:pPr>
            <a:r>
              <a:rPr lang="fr-FR" sz="1600" b="1" dirty="0">
                <a:solidFill>
                  <a:srgbClr val="000000"/>
                </a:solidFill>
                <a:latin typeface="Calibri" panose="020F0502020204030204" pitchFamily="34" charset="0"/>
                <a:ea typeface="Calibri" panose="020F0502020204030204" pitchFamily="34" charset="0"/>
              </a:rPr>
              <a:t>Étape n° 3</a:t>
            </a:r>
            <a:endParaRPr lang="fr-FR" sz="1100" dirty="0">
              <a:latin typeface="Calibri" panose="020F0502020204030204" pitchFamily="34" charset="0"/>
              <a:ea typeface="Calibri" panose="020F0502020204030204" pitchFamily="34" charset="0"/>
            </a:endParaRPr>
          </a:p>
          <a:p>
            <a:pPr>
              <a:spcAft>
                <a:spcPts val="0"/>
              </a:spcAft>
            </a:pPr>
            <a:r>
              <a:rPr lang="fr-FR" sz="1100" b="1" i="1" dirty="0">
                <a:solidFill>
                  <a:srgbClr val="FF0000"/>
                </a:solidFill>
                <a:latin typeface="Calibri" panose="020F0502020204030204" pitchFamily="34" charset="0"/>
                <a:ea typeface="Calibri" panose="020F0502020204030204" pitchFamily="34" charset="0"/>
              </a:rPr>
              <a:t>Dans le champ d’apprentissage choisi et à partir d’une APSA, hiérarchisez les domaines en fonction des éléments signifiants priorisés. Identifiez les acquisitions prioritaires recherchées</a:t>
            </a:r>
            <a:endParaRPr lang="fr-FR" sz="1100" dirty="0">
              <a:latin typeface="Calibri" panose="020F0502020204030204" pitchFamily="34" charset="0"/>
              <a:ea typeface="Calibri" panose="020F0502020204030204" pitchFamily="34" charset="0"/>
            </a:endParaRPr>
          </a:p>
        </p:txBody>
      </p:sp>
      <p:sp>
        <p:nvSpPr>
          <p:cNvPr id="11" name="Zone de texte 13">
            <a:extLst>
              <a:ext uri="{FF2B5EF4-FFF2-40B4-BE49-F238E27FC236}">
                <a16:creationId xmlns:a16="http://schemas.microsoft.com/office/drawing/2014/main" id="{BC676F76-2366-48D6-B8DF-7971F36D8A66}"/>
              </a:ext>
            </a:extLst>
          </p:cNvPr>
          <p:cNvSpPr txBox="1">
            <a:spLocks noChangeArrowheads="1"/>
          </p:cNvSpPr>
          <p:nvPr/>
        </p:nvSpPr>
        <p:spPr bwMode="auto">
          <a:xfrm>
            <a:off x="338345" y="3988214"/>
            <a:ext cx="8457785" cy="712994"/>
          </a:xfrm>
          <a:prstGeom prst="rect">
            <a:avLst/>
          </a:prstGeom>
          <a:solidFill>
            <a:srgbClr val="E2F0D9"/>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Times" panose="02020603050405020304" pitchFamily="18" charset="0"/>
                <a:ea typeface="Calibri" panose="020F0502020204030204" pitchFamily="34" charset="0"/>
                <a:cs typeface="Times New Roman" panose="02020603050405020304" pitchFamily="18" charset="0"/>
              </a:rPr>
              <a:t>Compétence de fin de séquence caractérisant les AFC et leur hiérarchie dans l’APSA :</a:t>
            </a:r>
            <a:r>
              <a:rPr kumimoji="0" lang="fr-FR" altLang="fr-FR" sz="1100" b="1" i="0" u="none" strike="noStrike" cap="none" normalizeH="0" baseline="0" dirty="0">
                <a:ln>
                  <a:noFill/>
                </a:ln>
                <a:solidFill>
                  <a:srgbClr val="000000"/>
                </a:solidFill>
                <a:effectLst/>
                <a:latin typeface="Calibri" panose="020F0502020204030204" pitchFamily="34" charset="0"/>
                <a:ea typeface="Yu Mincho" panose="02020400000000000000" pitchFamily="18" charset="-128"/>
                <a:cs typeface="Calibri" panose="020F0502020204030204" pitchFamily="34" charset="0"/>
              </a:rPr>
              <a:t> Compétence définie par l’équipe EPS en utilisant le code couleur suivant </a:t>
            </a:r>
            <a:r>
              <a:rPr kumimoji="0" lang="fr-FR" altLang="fr-FR" sz="1100" b="0" i="0" u="none" strike="noStrike" cap="none" normalizeH="0" baseline="0" dirty="0">
                <a:ln>
                  <a:noFill/>
                </a:ln>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kumimoji="0" lang="fr-FR" altLang="fr-FR" sz="1100" b="1" i="0" u="none" strike="noStrike" cap="none" normalizeH="0" baseline="0" dirty="0">
                <a:ln>
                  <a:noFill/>
                </a:ln>
                <a:solidFill>
                  <a:srgbClr val="FF0000"/>
                </a:solidFill>
                <a:effectLst/>
                <a:latin typeface="Calibri" panose="020F0502020204030204" pitchFamily="34" charset="0"/>
                <a:ea typeface="Yu Mincho" panose="02020400000000000000" pitchFamily="18" charset="-128"/>
                <a:cs typeface="Calibri" panose="020F0502020204030204" pitchFamily="34" charset="0"/>
              </a:rPr>
              <a:t>rouge AFL1</a:t>
            </a:r>
            <a:r>
              <a:rPr kumimoji="0" lang="fr-FR" altLang="fr-FR" sz="1100" b="0" i="0" u="none" strike="noStrike" cap="none" normalizeH="0" baseline="0" dirty="0">
                <a:ln>
                  <a:noFill/>
                </a:ln>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kumimoji="0" lang="fr-FR" altLang="fr-FR" sz="1100" b="1" i="0" u="none" strike="noStrike" cap="none" normalizeH="0" baseline="0" dirty="0">
                <a:ln>
                  <a:noFill/>
                </a:ln>
                <a:solidFill>
                  <a:srgbClr val="0070C0"/>
                </a:solidFill>
                <a:effectLst/>
                <a:latin typeface="Calibri" panose="020F0502020204030204" pitchFamily="34" charset="0"/>
                <a:ea typeface="Yu Mincho" panose="02020400000000000000" pitchFamily="18" charset="-128"/>
                <a:cs typeface="Calibri" panose="020F0502020204030204" pitchFamily="34" charset="0"/>
              </a:rPr>
              <a:t>bleu AFL2</a:t>
            </a:r>
            <a:r>
              <a:rPr kumimoji="0" lang="fr-FR" altLang="fr-FR" sz="1100" b="0" i="0" u="none" strike="noStrike" cap="none" normalizeH="0" baseline="0" dirty="0">
                <a:ln>
                  <a:noFill/>
                </a:ln>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kumimoji="0" lang="fr-FR" altLang="fr-FR" sz="1100" b="1" i="0" u="none" strike="noStrike" cap="none" normalizeH="0" baseline="0" dirty="0">
                <a:ln>
                  <a:noFill/>
                </a:ln>
                <a:solidFill>
                  <a:srgbClr val="00B050"/>
                </a:solidFill>
                <a:effectLst/>
                <a:latin typeface="Calibri" panose="020F0502020204030204" pitchFamily="34" charset="0"/>
                <a:ea typeface="Yu Mincho" panose="02020400000000000000" pitchFamily="18" charset="-128"/>
                <a:cs typeface="Calibri" panose="020F0502020204030204" pitchFamily="34" charset="0"/>
              </a:rPr>
              <a:t>vert AFL3</a:t>
            </a:r>
            <a:endParaRPr kumimoji="0" lang="fr-FR" altLang="fr-FR" sz="1000" b="0" i="0" u="none" strike="noStrike" cap="none" normalizeH="0" baseline="0" dirty="0">
              <a:ln>
                <a:noFill/>
              </a:ln>
              <a:solidFill>
                <a:schemeClr val="tx1"/>
              </a:solidFill>
              <a:effectLst/>
              <a:latin typeface="Times"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4AE89735-9300-44D1-A197-E097E04E4916}"/>
              </a:ext>
            </a:extLst>
          </p:cNvPr>
          <p:cNvSpPr>
            <a:spLocks noChangeArrowheads="1"/>
          </p:cNvSpPr>
          <p:nvPr/>
        </p:nvSpPr>
        <p:spPr bwMode="auto">
          <a:xfrm>
            <a:off x="0" y="3965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2">
            <a:extLst>
              <a:ext uri="{FF2B5EF4-FFF2-40B4-BE49-F238E27FC236}">
                <a16:creationId xmlns:a16="http://schemas.microsoft.com/office/drawing/2014/main" id="{9B0E8848-B0B4-49D9-932E-540CC0D81EF5}"/>
              </a:ext>
            </a:extLst>
          </p:cNvPr>
          <p:cNvSpPr/>
          <p:nvPr/>
        </p:nvSpPr>
        <p:spPr>
          <a:xfrm>
            <a:off x="337930" y="3311471"/>
            <a:ext cx="8507896" cy="523220"/>
          </a:xfrm>
          <a:prstGeom prst="rect">
            <a:avLst/>
          </a:prstGeom>
        </p:spPr>
        <p:txBody>
          <a:bodyPr wrap="square">
            <a:spAutoFit/>
          </a:bodyPr>
          <a:lstStyle/>
          <a:p>
            <a:pPr algn="ctr">
              <a:spcBef>
                <a:spcPts val="20"/>
              </a:spcBef>
              <a:spcAft>
                <a:spcPts val="0"/>
              </a:spcAft>
            </a:pPr>
            <a:r>
              <a:rPr lang="fr-FR" sz="1600" b="1" dirty="0">
                <a:solidFill>
                  <a:srgbClr val="000000"/>
                </a:solidFill>
                <a:latin typeface="Calibri" panose="020F0502020204030204" pitchFamily="34" charset="0"/>
                <a:ea typeface="Calibri" panose="020F0502020204030204" pitchFamily="34" charset="0"/>
              </a:rPr>
              <a:t>Étape n° 4</a:t>
            </a:r>
            <a:endParaRPr lang="fr-FR" sz="1100" dirty="0">
              <a:latin typeface="Calibri" panose="020F0502020204030204" pitchFamily="34" charset="0"/>
              <a:ea typeface="Calibri" panose="020F0502020204030204" pitchFamily="34" charset="0"/>
            </a:endParaRPr>
          </a:p>
          <a:p>
            <a:pPr>
              <a:spcAft>
                <a:spcPts val="0"/>
              </a:spcAft>
            </a:pPr>
            <a:r>
              <a:rPr lang="fr-FR" sz="1200" b="1" i="1" dirty="0">
                <a:solidFill>
                  <a:srgbClr val="FF0000"/>
                </a:solidFill>
                <a:latin typeface="Calibri" panose="020F0502020204030204" pitchFamily="34" charset="0"/>
                <a:ea typeface="Calibri" panose="020F0502020204030204" pitchFamily="34" charset="0"/>
              </a:rPr>
              <a:t>A partir des AFC et des acquisitions prioritaires, déclinez la compétence de fin de séquence visée pour vos élèves dans chaque APSA</a:t>
            </a:r>
            <a:r>
              <a:rPr lang="fr-FR" sz="1200" i="1" spc="-165" dirty="0">
                <a:solidFill>
                  <a:srgbClr val="FF0000"/>
                </a:solidFill>
                <a:latin typeface="Calibri" panose="020F0502020204030204" pitchFamily="34" charset="0"/>
                <a:ea typeface="Calibri" panose="020F0502020204030204" pitchFamily="34" charset="0"/>
              </a:rPr>
              <a:t>   </a:t>
            </a:r>
            <a:endParaRPr lang="fr-FR"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5903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626D363-91CA-4A0F-B2FD-778248D9842A}"/>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E752957D-66C6-4AB9-A7CE-299636DFFA93}"/>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C9EABD97-256E-4687-A326-65711ADBEB6C}"/>
              </a:ext>
            </a:extLst>
          </p:cNvPr>
          <p:cNvSpPr>
            <a:spLocks noGrp="1"/>
          </p:cNvSpPr>
          <p:nvPr>
            <p:ph type="sldNum" sz="quarter" idx="12"/>
          </p:nvPr>
        </p:nvSpPr>
        <p:spPr/>
        <p:txBody>
          <a:bodyPr/>
          <a:lstStyle/>
          <a:p>
            <a:fld id="{733122C9-A0B9-462F-8757-0847AD287B63}" type="slidenum">
              <a:rPr lang="fr-FR" smtClean="0"/>
              <a:pPr/>
              <a:t>8</a:t>
            </a:fld>
            <a:endParaRPr lang="fr-FR" dirty="0"/>
          </a:p>
        </p:txBody>
      </p:sp>
      <p:graphicFrame>
        <p:nvGraphicFramePr>
          <p:cNvPr id="20" name="Espace réservé du contenu 19">
            <a:extLst>
              <a:ext uri="{FF2B5EF4-FFF2-40B4-BE49-F238E27FC236}">
                <a16:creationId xmlns:a16="http://schemas.microsoft.com/office/drawing/2014/main" id="{A0AB2149-0EA9-40E7-BB7C-33D47B7C0EBA}"/>
              </a:ext>
            </a:extLst>
          </p:cNvPr>
          <p:cNvGraphicFramePr>
            <a:graphicFrameLocks noGrp="1"/>
          </p:cNvGraphicFramePr>
          <p:nvPr>
            <p:ph sz="quarter" idx="14"/>
            <p:extLst>
              <p:ext uri="{D42A27DB-BD31-4B8C-83A1-F6EECF244321}">
                <p14:modId xmlns:p14="http://schemas.microsoft.com/office/powerpoint/2010/main" val="97648998"/>
              </p:ext>
            </p:extLst>
          </p:nvPr>
        </p:nvGraphicFramePr>
        <p:xfrm>
          <a:off x="121014" y="1841794"/>
          <a:ext cx="2267088" cy="1619755"/>
        </p:xfrm>
        <a:graphic>
          <a:graphicData uri="http://schemas.openxmlformats.org/drawingml/2006/table">
            <a:tbl>
              <a:tblPr firstRow="1" firstCol="1" bandRow="1">
                <a:tableStyleId>{5C22544A-7EE6-4342-B048-85BDC9FD1C3A}</a:tableStyleId>
              </a:tblPr>
              <a:tblGrid>
                <a:gridCol w="2267088">
                  <a:extLst>
                    <a:ext uri="{9D8B030D-6E8A-4147-A177-3AD203B41FA5}">
                      <a16:colId xmlns:a16="http://schemas.microsoft.com/office/drawing/2014/main" val="2593989901"/>
                    </a:ext>
                  </a:extLst>
                </a:gridCol>
              </a:tblGrid>
              <a:tr h="201290">
                <a:tc>
                  <a:txBody>
                    <a:bodyPr/>
                    <a:lstStyle/>
                    <a:p>
                      <a:pPr>
                        <a:spcBef>
                          <a:spcPts val="20"/>
                        </a:spcBef>
                        <a:spcAft>
                          <a:spcPts val="0"/>
                        </a:spcAft>
                      </a:pPr>
                      <a:r>
                        <a:rPr lang="fr-FR" sz="800" dirty="0">
                          <a:solidFill>
                            <a:schemeClr val="tx1"/>
                          </a:solidFill>
                          <a:effectLst/>
                        </a:rPr>
                        <a:t>- D2 et éléments signifiants évalués</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167341687"/>
                  </a:ext>
                </a:extLst>
              </a:tr>
              <a:tr h="296692">
                <a:tc>
                  <a:txBody>
                    <a:bodyPr/>
                    <a:lstStyle/>
                    <a:p>
                      <a:pPr>
                        <a:spcBef>
                          <a:spcPts val="20"/>
                        </a:spcBef>
                        <a:spcAft>
                          <a:spcPts val="0"/>
                        </a:spcAft>
                      </a:pPr>
                      <a:r>
                        <a:rPr lang="fr-FR" sz="700" i="1" dirty="0">
                          <a:solidFill>
                            <a:schemeClr val="tx1"/>
                          </a:solidFill>
                          <a:effectLst/>
                        </a:rPr>
                        <a:t>Organiser son travail personnel </a:t>
                      </a:r>
                      <a:endParaRPr lang="fr-FR" sz="105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159029016"/>
                  </a:ext>
                </a:extLst>
              </a:tr>
              <a:tr h="249517">
                <a:tc>
                  <a:txBody>
                    <a:bodyPr/>
                    <a:lstStyle/>
                    <a:p>
                      <a:pPr>
                        <a:spcBef>
                          <a:spcPts val="20"/>
                        </a:spcBef>
                        <a:spcAft>
                          <a:spcPts val="0"/>
                        </a:spcAft>
                      </a:pPr>
                      <a:r>
                        <a:rPr lang="fr-FR" sz="700" i="1" dirty="0">
                          <a:solidFill>
                            <a:schemeClr val="tx1"/>
                          </a:solidFill>
                          <a:effectLst/>
                        </a:rPr>
                        <a:t>Coopérer et réaliser des projets </a:t>
                      </a:r>
                      <a:endParaRPr lang="fr-FR" sz="105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154972510"/>
                  </a:ext>
                </a:extLst>
              </a:tr>
              <a:tr h="436128">
                <a:tc>
                  <a:txBody>
                    <a:bodyPr/>
                    <a:lstStyle/>
                    <a:p>
                      <a:pPr>
                        <a:spcBef>
                          <a:spcPts val="20"/>
                        </a:spcBef>
                        <a:spcAft>
                          <a:spcPts val="0"/>
                        </a:spcAft>
                      </a:pPr>
                      <a:r>
                        <a:rPr lang="fr-FR" sz="700" i="1" dirty="0">
                          <a:solidFill>
                            <a:schemeClr val="tx1"/>
                          </a:solidFill>
                          <a:effectLst/>
                        </a:rPr>
                        <a:t>Rechercher et traiter l’information et s’initier aux langages des médias </a:t>
                      </a:r>
                      <a:endParaRPr lang="fr-FR" sz="105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655555087"/>
                  </a:ext>
                </a:extLst>
              </a:tr>
              <a:tr h="436128">
                <a:tc>
                  <a:txBody>
                    <a:bodyPr/>
                    <a:lstStyle/>
                    <a:p>
                      <a:pPr>
                        <a:spcBef>
                          <a:spcPts val="20"/>
                        </a:spcBef>
                        <a:spcAft>
                          <a:spcPts val="0"/>
                        </a:spcAft>
                      </a:pPr>
                      <a:r>
                        <a:rPr lang="fr-FR" sz="700" i="1" dirty="0">
                          <a:solidFill>
                            <a:schemeClr val="tx1"/>
                          </a:solidFill>
                          <a:effectLst/>
                        </a:rPr>
                        <a:t>Mobiliser des outils numériques pour apprendre, échanger, communiquer </a:t>
                      </a:r>
                      <a:endParaRPr lang="fr-FR" sz="105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897908258"/>
                  </a:ext>
                </a:extLst>
              </a:tr>
            </a:tbl>
          </a:graphicData>
        </a:graphic>
      </p:graphicFrame>
      <p:graphicFrame>
        <p:nvGraphicFramePr>
          <p:cNvPr id="21" name="Tableau 20">
            <a:extLst>
              <a:ext uri="{FF2B5EF4-FFF2-40B4-BE49-F238E27FC236}">
                <a16:creationId xmlns:a16="http://schemas.microsoft.com/office/drawing/2014/main" id="{5E4BDDD8-5CD8-4F52-8755-23F45A3FE82B}"/>
              </a:ext>
            </a:extLst>
          </p:cNvPr>
          <p:cNvGraphicFramePr>
            <a:graphicFrameLocks noGrp="1"/>
          </p:cNvGraphicFramePr>
          <p:nvPr>
            <p:extLst>
              <p:ext uri="{D42A27DB-BD31-4B8C-83A1-F6EECF244321}">
                <p14:modId xmlns:p14="http://schemas.microsoft.com/office/powerpoint/2010/main" val="927353290"/>
              </p:ext>
            </p:extLst>
          </p:nvPr>
        </p:nvGraphicFramePr>
        <p:xfrm>
          <a:off x="2310698" y="947658"/>
          <a:ext cx="6361044" cy="443419"/>
        </p:xfrm>
        <a:graphic>
          <a:graphicData uri="http://schemas.openxmlformats.org/drawingml/2006/table">
            <a:tbl>
              <a:tblPr firstRow="1" firstCol="1" bandRow="1">
                <a:tableStyleId>{5C22544A-7EE6-4342-B048-85BDC9FD1C3A}</a:tableStyleId>
              </a:tblPr>
              <a:tblGrid>
                <a:gridCol w="6361044">
                  <a:extLst>
                    <a:ext uri="{9D8B030D-6E8A-4147-A177-3AD203B41FA5}">
                      <a16:colId xmlns:a16="http://schemas.microsoft.com/office/drawing/2014/main" val="1312722120"/>
                    </a:ext>
                  </a:extLst>
                </a:gridCol>
              </a:tblGrid>
              <a:tr h="443419">
                <a:tc>
                  <a:txBody>
                    <a:bodyPr/>
                    <a:lstStyle/>
                    <a:p>
                      <a:pPr>
                        <a:spcBef>
                          <a:spcPts val="20"/>
                        </a:spcBef>
                        <a:spcAft>
                          <a:spcPts val="0"/>
                        </a:spcAft>
                      </a:pPr>
                      <a:r>
                        <a:rPr lang="fr-FR" sz="1000" dirty="0">
                          <a:effectLst/>
                        </a:rPr>
                        <a:t>Explicitation de la situation qui permet de faire la preuve des acquisitions des élèves sur l'ensemble des dimensions travaillées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9064523"/>
                  </a:ext>
                </a:extLst>
              </a:tr>
            </a:tbl>
          </a:graphicData>
        </a:graphic>
      </p:graphicFrame>
      <p:graphicFrame>
        <p:nvGraphicFramePr>
          <p:cNvPr id="22" name="Tableau 21">
            <a:extLst>
              <a:ext uri="{FF2B5EF4-FFF2-40B4-BE49-F238E27FC236}">
                <a16:creationId xmlns:a16="http://schemas.microsoft.com/office/drawing/2014/main" id="{7DF9B5EF-E818-4B20-962D-8D788C5919D8}"/>
              </a:ext>
            </a:extLst>
          </p:cNvPr>
          <p:cNvGraphicFramePr>
            <a:graphicFrameLocks noGrp="1"/>
          </p:cNvGraphicFramePr>
          <p:nvPr>
            <p:extLst>
              <p:ext uri="{D42A27DB-BD31-4B8C-83A1-F6EECF244321}">
                <p14:modId xmlns:p14="http://schemas.microsoft.com/office/powerpoint/2010/main" val="1160002150"/>
              </p:ext>
            </p:extLst>
          </p:nvPr>
        </p:nvGraphicFramePr>
        <p:xfrm>
          <a:off x="2396637" y="1453390"/>
          <a:ext cx="6261652" cy="387758"/>
        </p:xfrm>
        <a:graphic>
          <a:graphicData uri="http://schemas.openxmlformats.org/drawingml/2006/table">
            <a:tbl>
              <a:tblPr firstRow="1" firstCol="1" bandRow="1">
                <a:tableStyleId>{5C22544A-7EE6-4342-B048-85BDC9FD1C3A}</a:tableStyleId>
              </a:tblPr>
              <a:tblGrid>
                <a:gridCol w="574455">
                  <a:extLst>
                    <a:ext uri="{9D8B030D-6E8A-4147-A177-3AD203B41FA5}">
                      <a16:colId xmlns:a16="http://schemas.microsoft.com/office/drawing/2014/main" val="1305794936"/>
                    </a:ext>
                  </a:extLst>
                </a:gridCol>
                <a:gridCol w="1159819">
                  <a:extLst>
                    <a:ext uri="{9D8B030D-6E8A-4147-A177-3AD203B41FA5}">
                      <a16:colId xmlns:a16="http://schemas.microsoft.com/office/drawing/2014/main" val="2308348118"/>
                    </a:ext>
                  </a:extLst>
                </a:gridCol>
                <a:gridCol w="1121632">
                  <a:extLst>
                    <a:ext uri="{9D8B030D-6E8A-4147-A177-3AD203B41FA5}">
                      <a16:colId xmlns:a16="http://schemas.microsoft.com/office/drawing/2014/main" val="2259694199"/>
                    </a:ext>
                  </a:extLst>
                </a:gridCol>
                <a:gridCol w="1122179">
                  <a:extLst>
                    <a:ext uri="{9D8B030D-6E8A-4147-A177-3AD203B41FA5}">
                      <a16:colId xmlns:a16="http://schemas.microsoft.com/office/drawing/2014/main" val="3374851885"/>
                    </a:ext>
                  </a:extLst>
                </a:gridCol>
                <a:gridCol w="1121632">
                  <a:extLst>
                    <a:ext uri="{9D8B030D-6E8A-4147-A177-3AD203B41FA5}">
                      <a16:colId xmlns:a16="http://schemas.microsoft.com/office/drawing/2014/main" val="693197744"/>
                    </a:ext>
                  </a:extLst>
                </a:gridCol>
                <a:gridCol w="1161935">
                  <a:extLst>
                    <a:ext uri="{9D8B030D-6E8A-4147-A177-3AD203B41FA5}">
                      <a16:colId xmlns:a16="http://schemas.microsoft.com/office/drawing/2014/main" val="3421006364"/>
                    </a:ext>
                  </a:extLst>
                </a:gridCol>
              </a:tblGrid>
              <a:tr h="387758">
                <a:tc>
                  <a:txBody>
                    <a:bodyPr/>
                    <a:lstStyle/>
                    <a:p>
                      <a:pPr>
                        <a:spcBef>
                          <a:spcPts val="20"/>
                        </a:spcBef>
                        <a:spcAft>
                          <a:spcPts val="0"/>
                        </a:spcAft>
                      </a:pPr>
                      <a:r>
                        <a:rPr lang="fr-FR" sz="800" dirty="0">
                          <a:solidFill>
                            <a:schemeClr val="tx1"/>
                          </a:solidFill>
                          <a:effectLst/>
                        </a:rPr>
                        <a:t>AFC - Rôles</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Bef>
                          <a:spcPts val="20"/>
                        </a:spcBef>
                        <a:spcAft>
                          <a:spcPts val="0"/>
                        </a:spcAft>
                      </a:pPr>
                      <a:r>
                        <a:rPr lang="fr-FR" sz="800" dirty="0">
                          <a:solidFill>
                            <a:schemeClr val="tx1"/>
                          </a:solidFill>
                          <a:effectLst/>
                        </a:rPr>
                        <a:t>Traduction dans l'APSA des critères et indicateurs</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spcBef>
                          <a:spcPts val="20"/>
                        </a:spcBef>
                        <a:spcAft>
                          <a:spcPts val="0"/>
                        </a:spcAft>
                      </a:pPr>
                      <a:r>
                        <a:rPr lang="fr-FR" sz="700" dirty="0">
                          <a:solidFill>
                            <a:schemeClr val="tx1"/>
                          </a:solidFill>
                          <a:effectLst/>
                        </a:rPr>
                        <a:t>Objectifs d'apprentissage Non Atteints</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algn="ctr">
                        <a:spcBef>
                          <a:spcPts val="20"/>
                        </a:spcBef>
                        <a:spcAft>
                          <a:spcPts val="0"/>
                        </a:spcAft>
                      </a:pPr>
                      <a:r>
                        <a:rPr lang="fr-FR" sz="700" dirty="0">
                          <a:solidFill>
                            <a:schemeClr val="tx1"/>
                          </a:solidFill>
                          <a:effectLst/>
                        </a:rPr>
                        <a:t>Objectifs d'apprentissage Partiellement Atteints</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Bef>
                          <a:spcPts val="20"/>
                        </a:spcBef>
                        <a:spcAft>
                          <a:spcPts val="0"/>
                        </a:spcAft>
                      </a:pPr>
                      <a:r>
                        <a:rPr lang="fr-FR" sz="700" dirty="0">
                          <a:solidFill>
                            <a:schemeClr val="tx1"/>
                          </a:solidFill>
                          <a:effectLst/>
                        </a:rPr>
                        <a:t>Objectifs d'apprentissage Atteints</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5000"/>
                        <a:lumOff val="75000"/>
                      </a:schemeClr>
                    </a:solidFill>
                  </a:tcPr>
                </a:tc>
                <a:tc>
                  <a:txBody>
                    <a:bodyPr/>
                    <a:lstStyle/>
                    <a:p>
                      <a:pPr algn="ctr">
                        <a:spcAft>
                          <a:spcPts val="0"/>
                        </a:spcAft>
                      </a:pPr>
                      <a:r>
                        <a:rPr lang="fr-FR" sz="700" dirty="0">
                          <a:solidFill>
                            <a:schemeClr val="tx1"/>
                          </a:solidFill>
                          <a:effectLst/>
                        </a:rPr>
                        <a:t>Objectifs d'apprentissage</a:t>
                      </a:r>
                      <a:endParaRPr lang="fr-FR" sz="1100" dirty="0">
                        <a:solidFill>
                          <a:schemeClr val="tx1"/>
                        </a:solidFill>
                        <a:effectLst/>
                      </a:endParaRPr>
                    </a:p>
                    <a:p>
                      <a:pPr algn="ctr">
                        <a:spcBef>
                          <a:spcPts val="20"/>
                        </a:spcBef>
                        <a:spcAft>
                          <a:spcPts val="0"/>
                        </a:spcAft>
                      </a:pPr>
                      <a:r>
                        <a:rPr lang="fr-FR" sz="700" dirty="0">
                          <a:solidFill>
                            <a:schemeClr val="tx1"/>
                          </a:solidFill>
                          <a:effectLst/>
                        </a:rPr>
                        <a:t>Dépassés</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lumOff val="25000"/>
                      </a:schemeClr>
                    </a:solidFill>
                  </a:tcPr>
                </a:tc>
                <a:extLst>
                  <a:ext uri="{0D108BD9-81ED-4DB2-BD59-A6C34878D82A}">
                    <a16:rowId xmlns:a16="http://schemas.microsoft.com/office/drawing/2014/main" val="3495562724"/>
                  </a:ext>
                </a:extLst>
              </a:tr>
            </a:tbl>
          </a:graphicData>
        </a:graphic>
      </p:graphicFrame>
      <p:sp>
        <p:nvSpPr>
          <p:cNvPr id="23" name="Rectangle 22">
            <a:extLst>
              <a:ext uri="{FF2B5EF4-FFF2-40B4-BE49-F238E27FC236}">
                <a16:creationId xmlns:a16="http://schemas.microsoft.com/office/drawing/2014/main" id="{AED6210F-FDCE-4905-8007-772D9B60AC4C}"/>
              </a:ext>
            </a:extLst>
          </p:cNvPr>
          <p:cNvSpPr/>
          <p:nvPr/>
        </p:nvSpPr>
        <p:spPr>
          <a:xfrm>
            <a:off x="332310" y="769520"/>
            <a:ext cx="1510748" cy="907941"/>
          </a:xfrm>
          <a:prstGeom prst="rect">
            <a:avLst/>
          </a:prstGeom>
        </p:spPr>
        <p:txBody>
          <a:bodyPr wrap="square">
            <a:spAutoFit/>
          </a:bodyPr>
          <a:lstStyle/>
          <a:p>
            <a:pPr>
              <a:spcAft>
                <a:spcPts val="0"/>
              </a:spcAft>
            </a:pPr>
            <a:r>
              <a:rPr lang="fr-FR" sz="1100" b="1" dirty="0">
                <a:latin typeface="Calibri" panose="020F0502020204030204" pitchFamily="34" charset="0"/>
                <a:ea typeface="Calibri" panose="020F0502020204030204" pitchFamily="34" charset="0"/>
              </a:rPr>
              <a:t>APSA :</a:t>
            </a:r>
            <a:endParaRPr lang="fr-FR" sz="1400" dirty="0">
              <a:latin typeface="Calibri" panose="020F0502020204030204" pitchFamily="34" charset="0"/>
              <a:ea typeface="Calibri" panose="020F0502020204030204" pitchFamily="34" charset="0"/>
            </a:endParaRPr>
          </a:p>
          <a:p>
            <a:pPr>
              <a:spcAft>
                <a:spcPts val="0"/>
              </a:spcAft>
            </a:pPr>
            <a:r>
              <a:rPr lang="fr-FR" sz="1400" b="1" dirty="0">
                <a:latin typeface="Calibri" panose="020F0502020204030204" pitchFamily="34" charset="0"/>
                <a:ea typeface="Calibri" panose="020F0502020204030204" pitchFamily="34" charset="0"/>
              </a:rPr>
              <a:t>Composantes du socle évaluées dans l’APSA</a:t>
            </a:r>
            <a:endParaRPr lang="fr-FR" sz="1400" dirty="0">
              <a:latin typeface="Calibri" panose="020F0502020204030204" pitchFamily="34" charset="0"/>
              <a:ea typeface="Calibri" panose="020F0502020204030204" pitchFamily="34" charset="0"/>
            </a:endParaRPr>
          </a:p>
        </p:txBody>
      </p:sp>
      <p:graphicFrame>
        <p:nvGraphicFramePr>
          <p:cNvPr id="24" name="Tableau 23">
            <a:extLst>
              <a:ext uri="{FF2B5EF4-FFF2-40B4-BE49-F238E27FC236}">
                <a16:creationId xmlns:a16="http://schemas.microsoft.com/office/drawing/2014/main" id="{226E58CF-8B42-46DE-A8AE-123858995715}"/>
              </a:ext>
            </a:extLst>
          </p:cNvPr>
          <p:cNvGraphicFramePr>
            <a:graphicFrameLocks noGrp="1"/>
          </p:cNvGraphicFramePr>
          <p:nvPr>
            <p:extLst>
              <p:ext uri="{D42A27DB-BD31-4B8C-83A1-F6EECF244321}">
                <p14:modId xmlns:p14="http://schemas.microsoft.com/office/powerpoint/2010/main" val="3743181094"/>
              </p:ext>
            </p:extLst>
          </p:nvPr>
        </p:nvGraphicFramePr>
        <p:xfrm>
          <a:off x="2395668" y="1853899"/>
          <a:ext cx="6232802" cy="2995778"/>
        </p:xfrm>
        <a:graphic>
          <a:graphicData uri="http://schemas.openxmlformats.org/drawingml/2006/table">
            <a:tbl>
              <a:tblPr firstRow="1" firstCol="1" bandRow="1">
                <a:tableStyleId>{5C22544A-7EE6-4342-B048-85BDC9FD1C3A}</a:tableStyleId>
              </a:tblPr>
              <a:tblGrid>
                <a:gridCol w="575461">
                  <a:extLst>
                    <a:ext uri="{9D8B030D-6E8A-4147-A177-3AD203B41FA5}">
                      <a16:colId xmlns:a16="http://schemas.microsoft.com/office/drawing/2014/main" val="3636828838"/>
                    </a:ext>
                  </a:extLst>
                </a:gridCol>
                <a:gridCol w="1161853">
                  <a:extLst>
                    <a:ext uri="{9D8B030D-6E8A-4147-A177-3AD203B41FA5}">
                      <a16:colId xmlns:a16="http://schemas.microsoft.com/office/drawing/2014/main" val="682855913"/>
                    </a:ext>
                  </a:extLst>
                </a:gridCol>
                <a:gridCol w="1123599">
                  <a:extLst>
                    <a:ext uri="{9D8B030D-6E8A-4147-A177-3AD203B41FA5}">
                      <a16:colId xmlns:a16="http://schemas.microsoft.com/office/drawing/2014/main" val="2462197824"/>
                    </a:ext>
                  </a:extLst>
                </a:gridCol>
                <a:gridCol w="1124145">
                  <a:extLst>
                    <a:ext uri="{9D8B030D-6E8A-4147-A177-3AD203B41FA5}">
                      <a16:colId xmlns:a16="http://schemas.microsoft.com/office/drawing/2014/main" val="862061990"/>
                    </a:ext>
                  </a:extLst>
                </a:gridCol>
                <a:gridCol w="1123599">
                  <a:extLst>
                    <a:ext uri="{9D8B030D-6E8A-4147-A177-3AD203B41FA5}">
                      <a16:colId xmlns:a16="http://schemas.microsoft.com/office/drawing/2014/main" val="3243679993"/>
                    </a:ext>
                  </a:extLst>
                </a:gridCol>
                <a:gridCol w="1124145">
                  <a:extLst>
                    <a:ext uri="{9D8B030D-6E8A-4147-A177-3AD203B41FA5}">
                      <a16:colId xmlns:a16="http://schemas.microsoft.com/office/drawing/2014/main" val="1298249073"/>
                    </a:ext>
                  </a:extLst>
                </a:gridCol>
              </a:tblGrid>
              <a:tr h="1629134">
                <a:tc>
                  <a:txBody>
                    <a:bodyPr/>
                    <a:lstStyle/>
                    <a:p>
                      <a:pPr algn="ct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algn="ct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5000"/>
                        <a:lumOff val="75000"/>
                      </a:schemeClr>
                    </a:solidFill>
                  </a:tcPr>
                </a:tc>
                <a:tc>
                  <a:txBody>
                    <a:bodyPr/>
                    <a:lstStyle/>
                    <a:p>
                      <a:pPr algn="ctr">
                        <a:spcBef>
                          <a:spcPts val="20"/>
                        </a:spcBef>
                        <a:spcAft>
                          <a:spcPts val="0"/>
                        </a:spcAft>
                      </a:pPr>
                      <a:r>
                        <a:rPr lang="fr-FR" sz="800" dirty="0">
                          <a:effectLst/>
                        </a:rPr>
                        <a:t> </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lumOff val="25000"/>
                      </a:schemeClr>
                    </a:solidFill>
                  </a:tcPr>
                </a:tc>
                <a:extLst>
                  <a:ext uri="{0D108BD9-81ED-4DB2-BD59-A6C34878D82A}">
                    <a16:rowId xmlns:a16="http://schemas.microsoft.com/office/drawing/2014/main" val="3868873649"/>
                  </a:ext>
                </a:extLst>
              </a:tr>
              <a:tr h="341661">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5000"/>
                        <a:lumOff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lumOff val="25000"/>
                      </a:schemeClr>
                    </a:solidFill>
                  </a:tcPr>
                </a:tc>
                <a:extLst>
                  <a:ext uri="{0D108BD9-81ED-4DB2-BD59-A6C34878D82A}">
                    <a16:rowId xmlns:a16="http://schemas.microsoft.com/office/drawing/2014/main" val="543906135"/>
                  </a:ext>
                </a:extLst>
              </a:tr>
              <a:tr h="341661">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5000"/>
                        <a:lumOff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lumOff val="25000"/>
                      </a:schemeClr>
                    </a:solidFill>
                  </a:tcPr>
                </a:tc>
                <a:extLst>
                  <a:ext uri="{0D108BD9-81ED-4DB2-BD59-A6C34878D82A}">
                    <a16:rowId xmlns:a16="http://schemas.microsoft.com/office/drawing/2014/main" val="2380029343"/>
                  </a:ext>
                </a:extLst>
              </a:tr>
              <a:tr h="341661">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5000"/>
                        <a:lumOff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lumOff val="25000"/>
                      </a:schemeClr>
                    </a:solidFill>
                  </a:tcPr>
                </a:tc>
                <a:extLst>
                  <a:ext uri="{0D108BD9-81ED-4DB2-BD59-A6C34878D82A}">
                    <a16:rowId xmlns:a16="http://schemas.microsoft.com/office/drawing/2014/main" val="875278196"/>
                  </a:ext>
                </a:extLst>
              </a:tr>
              <a:tr h="341661">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5000"/>
                        <a:lumOff val="75000"/>
                      </a:schemeClr>
                    </a:solidFill>
                  </a:tcPr>
                </a:tc>
                <a:tc>
                  <a:txBody>
                    <a:bodyPr/>
                    <a:lstStyle/>
                    <a:p>
                      <a:pPr algn="ctr">
                        <a:spcBef>
                          <a:spcPts val="20"/>
                        </a:spcBef>
                        <a:spcAft>
                          <a:spcPts val="0"/>
                        </a:spcAft>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lumOff val="25000"/>
                      </a:schemeClr>
                    </a:solidFill>
                  </a:tcPr>
                </a:tc>
                <a:extLst>
                  <a:ext uri="{0D108BD9-81ED-4DB2-BD59-A6C34878D82A}">
                    <a16:rowId xmlns:a16="http://schemas.microsoft.com/office/drawing/2014/main" val="616975817"/>
                  </a:ext>
                </a:extLst>
              </a:tr>
            </a:tbl>
          </a:graphicData>
        </a:graphic>
      </p:graphicFrame>
      <p:sp>
        <p:nvSpPr>
          <p:cNvPr id="25" name="Rectangle 24">
            <a:extLst>
              <a:ext uri="{FF2B5EF4-FFF2-40B4-BE49-F238E27FC236}">
                <a16:creationId xmlns:a16="http://schemas.microsoft.com/office/drawing/2014/main" id="{371BCF94-9ECF-44C3-8354-7663CB89CE27}"/>
              </a:ext>
            </a:extLst>
          </p:cNvPr>
          <p:cNvSpPr/>
          <p:nvPr/>
        </p:nvSpPr>
        <p:spPr>
          <a:xfrm>
            <a:off x="2034712" y="238463"/>
            <a:ext cx="5933660" cy="630942"/>
          </a:xfrm>
          <a:prstGeom prst="rect">
            <a:avLst/>
          </a:prstGeom>
        </p:spPr>
        <p:txBody>
          <a:bodyPr wrap="square">
            <a:spAutoFit/>
          </a:bodyPr>
          <a:lstStyle/>
          <a:p>
            <a:pPr algn="ctr">
              <a:spcBef>
                <a:spcPts val="20"/>
              </a:spcBef>
              <a:spcAft>
                <a:spcPts val="0"/>
              </a:spcAft>
            </a:pPr>
            <a:r>
              <a:rPr lang="fr-FR" b="1" dirty="0">
                <a:solidFill>
                  <a:srgbClr val="000000"/>
                </a:solidFill>
                <a:latin typeface="Calibri" panose="020F0502020204030204" pitchFamily="34" charset="0"/>
                <a:ea typeface="Calibri" panose="020F0502020204030204" pitchFamily="34" charset="0"/>
              </a:rPr>
              <a:t>Étape n° 5</a:t>
            </a:r>
            <a:endParaRPr lang="fr-FR" sz="1200" b="1" dirty="0">
              <a:latin typeface="Calibri" panose="020F0502020204030204" pitchFamily="34" charset="0"/>
              <a:ea typeface="Calibri" panose="020F0502020204030204" pitchFamily="34" charset="0"/>
            </a:endParaRPr>
          </a:p>
          <a:p>
            <a:pPr>
              <a:spcAft>
                <a:spcPts val="0"/>
              </a:spcAft>
            </a:pPr>
            <a:r>
              <a:rPr lang="fr-FR" sz="500" dirty="0">
                <a:latin typeface="Calibri" panose="020F0502020204030204" pitchFamily="34" charset="0"/>
                <a:ea typeface="Calibri" panose="020F0502020204030204" pitchFamily="34" charset="0"/>
              </a:rPr>
              <a:t> </a:t>
            </a:r>
            <a:endParaRPr lang="fr-FR" sz="1200" dirty="0">
              <a:latin typeface="Calibri" panose="020F0502020204030204" pitchFamily="34" charset="0"/>
              <a:ea typeface="Calibri" panose="020F0502020204030204" pitchFamily="34" charset="0"/>
            </a:endParaRPr>
          </a:p>
          <a:p>
            <a:pPr>
              <a:spcAft>
                <a:spcPts val="0"/>
              </a:spcAft>
            </a:pPr>
            <a:r>
              <a:rPr lang="fr-FR" sz="1200" b="1" i="1" dirty="0">
                <a:solidFill>
                  <a:srgbClr val="FF0000"/>
                </a:solidFill>
                <a:latin typeface="Calibri" panose="020F0502020204030204" pitchFamily="34" charset="0"/>
                <a:ea typeface="Calibri" panose="020F0502020204030204" pitchFamily="34" charset="0"/>
              </a:rPr>
              <a:t>Déclinez cette compétence de fin de séquence en 4 niveaux d’acquisition :</a:t>
            </a:r>
            <a:endParaRPr lang="fr-FR" sz="1200" dirty="0">
              <a:latin typeface="Calibri" panose="020F0502020204030204" pitchFamily="34" charset="0"/>
              <a:ea typeface="Calibri" panose="020F0502020204030204" pitchFamily="34" charset="0"/>
            </a:endParaRPr>
          </a:p>
        </p:txBody>
      </p:sp>
      <p:sp>
        <p:nvSpPr>
          <p:cNvPr id="9" name="ZoneTexte 8">
            <a:extLst>
              <a:ext uri="{FF2B5EF4-FFF2-40B4-BE49-F238E27FC236}">
                <a16:creationId xmlns:a16="http://schemas.microsoft.com/office/drawing/2014/main" id="{D78602CA-9F57-4925-90EE-5242F389D6EE}"/>
              </a:ext>
            </a:extLst>
          </p:cNvPr>
          <p:cNvSpPr txBox="1"/>
          <p:nvPr/>
        </p:nvSpPr>
        <p:spPr>
          <a:xfrm>
            <a:off x="129309" y="3519055"/>
            <a:ext cx="2189018" cy="215444"/>
          </a:xfrm>
          <a:prstGeom prst="rect">
            <a:avLst/>
          </a:prstGeom>
          <a:noFill/>
        </p:spPr>
        <p:txBody>
          <a:bodyPr wrap="square" rtlCol="0">
            <a:spAutoFit/>
          </a:bodyPr>
          <a:lstStyle/>
          <a:p>
            <a:r>
              <a:rPr lang="fr-FR" sz="800" dirty="0"/>
              <a:t>- D1, D3, D4, D5…</a:t>
            </a:r>
          </a:p>
        </p:txBody>
      </p:sp>
      <p:sp>
        <p:nvSpPr>
          <p:cNvPr id="19" name="ZoneTexte 18">
            <a:extLst>
              <a:ext uri="{FF2B5EF4-FFF2-40B4-BE49-F238E27FC236}">
                <a16:creationId xmlns:a16="http://schemas.microsoft.com/office/drawing/2014/main" id="{21C695B3-13E8-4064-8278-5EEA10B609EB}"/>
              </a:ext>
            </a:extLst>
          </p:cNvPr>
          <p:cNvSpPr txBox="1"/>
          <p:nvPr/>
        </p:nvSpPr>
        <p:spPr>
          <a:xfrm>
            <a:off x="115455" y="3726874"/>
            <a:ext cx="2189018" cy="215444"/>
          </a:xfrm>
          <a:prstGeom prst="rect">
            <a:avLst/>
          </a:prstGeom>
          <a:noFill/>
        </p:spPr>
        <p:txBody>
          <a:bodyPr wrap="square" rtlCol="0">
            <a:spAutoFit/>
          </a:bodyPr>
          <a:lstStyle/>
          <a:p>
            <a:r>
              <a:rPr lang="fr-FR" sz="800" i="1" dirty="0"/>
              <a:t>Éléments signifiants retenus…</a:t>
            </a:r>
          </a:p>
        </p:txBody>
      </p:sp>
    </p:spTree>
    <p:extLst>
      <p:ext uri="{BB962C8B-B14F-4D97-AF65-F5344CB8AC3E}">
        <p14:creationId xmlns:p14="http://schemas.microsoft.com/office/powerpoint/2010/main" val="68207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88BD9-3B6E-4A82-A332-AF704AFCEEAC}"/>
              </a:ext>
            </a:extLst>
          </p:cNvPr>
          <p:cNvSpPr>
            <a:spLocks noGrp="1"/>
          </p:cNvSpPr>
          <p:nvPr>
            <p:ph type="title"/>
          </p:nvPr>
        </p:nvSpPr>
        <p:spPr>
          <a:xfrm>
            <a:off x="1176076" y="123252"/>
            <a:ext cx="7967924" cy="720000"/>
          </a:xfrm>
        </p:spPr>
        <p:txBody>
          <a:bodyPr/>
          <a:lstStyle/>
          <a:p>
            <a:r>
              <a:rPr lang="fr-FR" sz="1800" dirty="0"/>
              <a:t>1. Positionner les élèves sur les niveaux de maîtrise des composantes du socle évaluées en EPS </a:t>
            </a:r>
          </a:p>
        </p:txBody>
      </p:sp>
      <p:sp>
        <p:nvSpPr>
          <p:cNvPr id="3" name="Espace réservé de la date 2">
            <a:extLst>
              <a:ext uri="{FF2B5EF4-FFF2-40B4-BE49-F238E27FC236}">
                <a16:creationId xmlns:a16="http://schemas.microsoft.com/office/drawing/2014/main" id="{6D4D90B2-EEFF-4129-96C5-ACDDC298DB96}"/>
              </a:ext>
            </a:extLst>
          </p:cNvPr>
          <p:cNvSpPr>
            <a:spLocks noGrp="1"/>
          </p:cNvSpPr>
          <p:nvPr>
            <p:ph type="dt" sz="half" idx="10"/>
          </p:nvPr>
        </p:nvSpPr>
        <p:spPr/>
        <p:txBody>
          <a:bodyPr/>
          <a:lstStyle/>
          <a:p>
            <a:pPr algn="r"/>
            <a:fld id="{41AA9D1D-9FA7-4CC8-892F-1E8FFE6C9D14}" type="datetime1">
              <a:rPr lang="fr-FR" cap="all" smtClean="0"/>
              <a:t>26/03/2023</a:t>
            </a:fld>
            <a:endParaRPr lang="fr-FR" cap="all" dirty="0"/>
          </a:p>
        </p:txBody>
      </p:sp>
      <p:sp>
        <p:nvSpPr>
          <p:cNvPr id="4" name="Espace réservé du pied de page 3">
            <a:extLst>
              <a:ext uri="{FF2B5EF4-FFF2-40B4-BE49-F238E27FC236}">
                <a16:creationId xmlns:a16="http://schemas.microsoft.com/office/drawing/2014/main" id="{720E3D6F-339C-4431-92F7-F378B4B0FB62}"/>
              </a:ext>
            </a:extLst>
          </p:cNvPr>
          <p:cNvSpPr>
            <a:spLocks noGrp="1"/>
          </p:cNvSpPr>
          <p:nvPr>
            <p:ph type="ftr" sz="quarter" idx="11"/>
          </p:nvPr>
        </p:nvSpPr>
        <p:spPr/>
        <p:txBody>
          <a:bodyPr/>
          <a:lstStyle/>
          <a:p>
            <a:r>
              <a:rPr lang="fr-FR"/>
              <a:t>Inspection pédagogique régionale Education physique et sportive  </a:t>
            </a:r>
            <a:endParaRPr lang="fr-FR" dirty="0"/>
          </a:p>
        </p:txBody>
      </p:sp>
      <p:sp>
        <p:nvSpPr>
          <p:cNvPr id="5" name="Espace réservé du numéro de diapositive 4">
            <a:extLst>
              <a:ext uri="{FF2B5EF4-FFF2-40B4-BE49-F238E27FC236}">
                <a16:creationId xmlns:a16="http://schemas.microsoft.com/office/drawing/2014/main" id="{62C2F2F7-1DFD-4526-9E5E-8BDA45847B47}"/>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u contenu 5">
            <a:extLst>
              <a:ext uri="{FF2B5EF4-FFF2-40B4-BE49-F238E27FC236}">
                <a16:creationId xmlns:a16="http://schemas.microsoft.com/office/drawing/2014/main" id="{62EB1483-9D23-40DB-9334-0195BF40641C}"/>
              </a:ext>
            </a:extLst>
          </p:cNvPr>
          <p:cNvSpPr>
            <a:spLocks noGrp="1"/>
          </p:cNvSpPr>
          <p:nvPr>
            <p:ph sz="quarter" idx="14"/>
          </p:nvPr>
        </p:nvSpPr>
        <p:spPr>
          <a:xfrm>
            <a:off x="275303" y="717754"/>
            <a:ext cx="8613058" cy="4149213"/>
          </a:xfrm>
        </p:spPr>
        <p:txBody>
          <a:bodyPr/>
          <a:lstStyle/>
          <a:p>
            <a:r>
              <a:rPr lang="fr-FR" sz="1400" b="1" dirty="0"/>
              <a:t>Positionner les élèves sur les niveaux de maîtrise des composantes du socle évaluées en EPS </a:t>
            </a:r>
            <a:r>
              <a:rPr lang="fr-FR" sz="1400" dirty="0"/>
              <a:t>Les équipes EPS ont à s’accorder sur les principes permettant le positionnement final des élèves sur un niveau de maîtrise dans les composantes du socle en fin de troisième, sur la base des observations réalisées tout au long du cycle. </a:t>
            </a:r>
          </a:p>
          <a:p>
            <a:r>
              <a:rPr lang="fr-FR" sz="1400" dirty="0"/>
              <a:t>• une évaluation sur l’ensemble du cycle et au fil de l’eau. L’ensemble des observations réalisées au cours du cycle, relativement aux éléments signifiants que l’équipe EPS a choisi d’évaluer, est pris en compte (et pas seulement les observations de 3e) ; </a:t>
            </a:r>
          </a:p>
          <a:p>
            <a:r>
              <a:rPr lang="fr-FR" sz="1400" dirty="0"/>
              <a:t>• une évaluation positive. </a:t>
            </a:r>
            <a:r>
              <a:rPr lang="fr-FR" sz="1400" dirty="0">
                <a:highlight>
                  <a:srgbClr val="00FF00"/>
                </a:highlight>
              </a:rPr>
              <a:t>Sont pris en compte les meilleurs niveaux de compétence exprimés et stabilisés par l’élève au cours du cycle</a:t>
            </a:r>
            <a:r>
              <a:rPr lang="fr-FR" sz="1400" dirty="0"/>
              <a:t>. </a:t>
            </a:r>
            <a:r>
              <a:rPr lang="fr-FR" sz="1400" dirty="0">
                <a:highlight>
                  <a:srgbClr val="FFFF00"/>
                </a:highlight>
              </a:rPr>
              <a:t>Il s’agit d’éviter des « moyennes de niveau de maîtrise » qui auraient peu de sens (dans la mesure où l’ensemble des observations au cours du cycle est pris en compte, une « moyenne de niveau » serait extrêmement pénalisante pour les élèves</a:t>
            </a:r>
            <a:r>
              <a:rPr lang="fr-FR" sz="1400" dirty="0"/>
              <a:t>) ; </a:t>
            </a:r>
          </a:p>
          <a:p>
            <a:r>
              <a:rPr lang="fr-FR" sz="1400" dirty="0"/>
              <a:t>• une évaluation globale et synthétique. Afin d’éviter des « effets de morcellement », sont pris en compte de manière globale l’ensemble des niveaux atteints dans les éléments signifiants d’une composante, pour positionner l’élève dans cette composante ; </a:t>
            </a:r>
          </a:p>
          <a:p>
            <a:r>
              <a:rPr lang="fr-FR" sz="1400" dirty="0"/>
              <a:t>• une évaluation lisible. Les principes définis sont simples à mettre en place. </a:t>
            </a:r>
            <a:endParaRPr lang="fr-FR" sz="1800" dirty="0"/>
          </a:p>
        </p:txBody>
      </p:sp>
    </p:spTree>
    <p:extLst>
      <p:ext uri="{BB962C8B-B14F-4D97-AF65-F5344CB8AC3E}">
        <p14:creationId xmlns:p14="http://schemas.microsoft.com/office/powerpoint/2010/main" val="1964380570"/>
      </p:ext>
    </p:extLst>
  </p:cSld>
  <p:clrMapOvr>
    <a:masterClrMapping/>
  </p:clrMapOvr>
</p:sld>
</file>

<file path=ppt/theme/theme1.xml><?xml version="1.0" encoding="utf-8"?>
<a:theme xmlns:a="http://schemas.openxmlformats.org/drawingml/2006/main" name="Maquette_presentation_rectorat_sept22">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quette_presentation_rectorat_sept22" id="{52455688-0169-477E-8593-56D61F8D3A39}" vid="{C913E7C0-6E03-42D0-AAD2-2FBA9AB584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TotalTime>
  <Words>3665</Words>
  <Application>Microsoft Office PowerPoint</Application>
  <PresentationFormat>Affichage à l'écran (16:9)</PresentationFormat>
  <Paragraphs>466</Paragraphs>
  <Slides>18</Slides>
  <Notes>8</Notes>
  <HiddenSlides>1</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18</vt:i4>
      </vt:variant>
    </vt:vector>
  </HeadingPairs>
  <TitlesOfParts>
    <vt:vector size="30" baseType="lpstr">
      <vt:lpstr>MS PGothic</vt:lpstr>
      <vt:lpstr>SimSun</vt:lpstr>
      <vt:lpstr>Yu Mincho</vt:lpstr>
      <vt:lpstr>Arial</vt:lpstr>
      <vt:lpstr>Arial Black</vt:lpstr>
      <vt:lpstr>Calibri</vt:lpstr>
      <vt:lpstr>DINPro-Bold</vt:lpstr>
      <vt:lpstr>Marianne</vt:lpstr>
      <vt:lpstr>Times</vt:lpstr>
      <vt:lpstr>Times New Roman</vt:lpstr>
      <vt:lpstr>Wingdings</vt:lpstr>
      <vt:lpstr>Maquette_presentation_rectorat_sept22</vt:lpstr>
      <vt:lpstr>Le socle commun : programme des programmes au service de la formation de l’élève.</vt:lpstr>
      <vt:lpstr>Présentation PowerPoint</vt:lpstr>
      <vt:lpstr>Diagnostic des élèves au regard des domaines du socle </vt:lpstr>
      <vt:lpstr>Diagnostic des élèves au regard des domaines du socle </vt:lpstr>
      <vt:lpstr>Présentation PowerPoint</vt:lpstr>
      <vt:lpstr>Présentation PowerPoint</vt:lpstr>
      <vt:lpstr>Présentation PowerPoint</vt:lpstr>
      <vt:lpstr>Présentation PowerPoint</vt:lpstr>
      <vt:lpstr>1. Positionner les élèves sur les niveaux de maîtrise des composantes du socle évaluées en EPS </vt:lpstr>
      <vt:lpstr>2. Positionner les élèves sur les niveaux de maîtrise des composantes du socle évaluées en EPS </vt:lpstr>
      <vt:lpstr>Exemple de positionnement de l’élève</vt:lpstr>
      <vt:lpstr>Exemple en Badminton</vt:lpstr>
      <vt:lpstr>Exemple en Badminton</vt:lpstr>
      <vt:lpstr>Exemple en Badminton</vt:lpstr>
      <vt:lpstr>Exemple en Badminton</vt:lpstr>
      <vt:lpstr>Exemple de fiche de suivi des « acquis socle » d’un élève en EPS</vt:lpstr>
      <vt:lpstr>Exemple fiche de suivi d’élève</vt:lpstr>
      <vt:lpstr>Exemple fiche de suivi d’élève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Régine Battois</dc:creator>
  <cp:lastModifiedBy>Régine Battois</cp:lastModifiedBy>
  <cp:revision>22</cp:revision>
  <dcterms:created xsi:type="dcterms:W3CDTF">2023-03-15T17:24:19Z</dcterms:created>
  <dcterms:modified xsi:type="dcterms:W3CDTF">2023-03-26T15:18:06Z</dcterms:modified>
</cp:coreProperties>
</file>