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8" r:id="rId2"/>
    <p:sldId id="430" r:id="rId3"/>
    <p:sldId id="431" r:id="rId4"/>
    <p:sldId id="432" r:id="rId5"/>
    <p:sldId id="433" r:id="rId6"/>
    <p:sldId id="444" r:id="rId7"/>
    <p:sldId id="508" r:id="rId8"/>
    <p:sldId id="510" r:id="rId9"/>
    <p:sldId id="526" r:id="rId10"/>
    <p:sldId id="511" r:id="rId11"/>
    <p:sldId id="509" r:id="rId12"/>
    <p:sldId id="513" r:id="rId13"/>
    <p:sldId id="512" r:id="rId14"/>
    <p:sldId id="514" r:id="rId15"/>
    <p:sldId id="527" r:id="rId16"/>
    <p:sldId id="515" r:id="rId17"/>
    <p:sldId id="517" r:id="rId18"/>
    <p:sldId id="528" r:id="rId19"/>
    <p:sldId id="529" r:id="rId20"/>
    <p:sldId id="516" r:id="rId21"/>
    <p:sldId id="530" r:id="rId22"/>
    <p:sldId id="532" r:id="rId23"/>
    <p:sldId id="518" r:id="rId24"/>
    <p:sldId id="519" r:id="rId25"/>
    <p:sldId id="520" r:id="rId26"/>
    <p:sldId id="521" r:id="rId27"/>
    <p:sldId id="522" r:id="rId28"/>
    <p:sldId id="531" r:id="rId29"/>
    <p:sldId id="523" r:id="rId30"/>
    <p:sldId id="533" r:id="rId31"/>
    <p:sldId id="445" r:id="rId32"/>
    <p:sldId id="534" r:id="rId33"/>
    <p:sldId id="524" r:id="rId34"/>
    <p:sldId id="525" r:id="rId35"/>
    <p:sldId id="535" r:id="rId36"/>
    <p:sldId id="436" r:id="rId37"/>
    <p:sldId id="435" r:id="rId38"/>
    <p:sldId id="536" r:id="rId39"/>
    <p:sldId id="537" r:id="rId40"/>
    <p:sldId id="390" r:id="rId41"/>
    <p:sldId id="412" r:id="rId42"/>
    <p:sldId id="462" r:id="rId43"/>
    <p:sldId id="463" r:id="rId44"/>
    <p:sldId id="464" r:id="rId45"/>
    <p:sldId id="465" r:id="rId46"/>
    <p:sldId id="538" r:id="rId4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E NOVEL" initials="VN" lastIdx="1" clrIdx="0">
    <p:extLst>
      <p:ext uri="{19B8F6BF-5375-455C-9EA6-DF929625EA0E}">
        <p15:presenceInfo xmlns:p15="http://schemas.microsoft.com/office/powerpoint/2012/main" userId="S-1-5-21-2901163039-3281240111-3707936290-63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1" autoAdjust="0"/>
    <p:restoredTop sz="94660"/>
  </p:normalViewPr>
  <p:slideViewPr>
    <p:cSldViewPr snapToGrid="0">
      <p:cViewPr varScale="1">
        <p:scale>
          <a:sx n="66" d="100"/>
          <a:sy n="66" d="100"/>
        </p:scale>
        <p:origin x="5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25F9D2-869B-49AB-BB1B-CD4E9648E4F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44A0C15-978E-45A5-9B8F-7AECE3FF79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1C13AD0-EEB6-474F-A863-424BE044C75B}"/>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5" name="Espace réservé du pied de page 4">
            <a:extLst>
              <a:ext uri="{FF2B5EF4-FFF2-40B4-BE49-F238E27FC236}">
                <a16:creationId xmlns:a16="http://schemas.microsoft.com/office/drawing/2014/main" id="{2C1ED783-58B9-4293-AA16-8E634FD2F5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C9B174-9177-4ACF-863A-41DB9B77C5C3}"/>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146255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88F98A-B488-4CEE-B728-86C995472E4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2ED7362-04F0-4069-8F25-CFBF5490D20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9B078D4-3172-4212-B2D5-34EF65EF99F6}"/>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5" name="Espace réservé du pied de page 4">
            <a:extLst>
              <a:ext uri="{FF2B5EF4-FFF2-40B4-BE49-F238E27FC236}">
                <a16:creationId xmlns:a16="http://schemas.microsoft.com/office/drawing/2014/main" id="{FD5A9C5C-3001-494F-A5B5-B04F5294F4F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B463A8-234D-423A-8862-DA651B3D92B8}"/>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147078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08FE77-19FD-4EE8-83ED-6145C24F4A6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F61F75E-76F4-49CE-9C7E-FA56205DA47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A7E07F-BFDD-4386-9B45-D835B93E9705}"/>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5" name="Espace réservé du pied de page 4">
            <a:extLst>
              <a:ext uri="{FF2B5EF4-FFF2-40B4-BE49-F238E27FC236}">
                <a16:creationId xmlns:a16="http://schemas.microsoft.com/office/drawing/2014/main" id="{8794C903-0338-4FD0-84F7-34C00B3599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D34526-79D2-4523-93FC-0FADDE452449}"/>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140708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D7D15A-D6CE-4589-B747-17298F92268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EFE1C5-51CB-4CA3-BFEE-877B97CE2CD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89B20E-B288-48EA-891D-9F42BAEB27C8}"/>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5" name="Espace réservé du pied de page 4">
            <a:extLst>
              <a:ext uri="{FF2B5EF4-FFF2-40B4-BE49-F238E27FC236}">
                <a16:creationId xmlns:a16="http://schemas.microsoft.com/office/drawing/2014/main" id="{2C8E9F5B-ACBD-40DC-9B8D-390DC202C3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9AA78A-E32A-4034-8123-C7EEB58976CC}"/>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62198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A050B9-8FDC-4AA1-8D30-42077BADD9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80F2E28-00B9-4BCA-B6F5-521EF632F5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5CC8B39-8174-42A8-9348-A097CFE8921D}"/>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5" name="Espace réservé du pied de page 4">
            <a:extLst>
              <a:ext uri="{FF2B5EF4-FFF2-40B4-BE49-F238E27FC236}">
                <a16:creationId xmlns:a16="http://schemas.microsoft.com/office/drawing/2014/main" id="{CFFC512D-03CB-40CA-A03F-F44AD6F77F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20D631-3B27-4581-82A1-9C9A8883B3C7}"/>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13189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12A9BA-1484-436F-952C-D29F7E8B0D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F7CC1A-2266-40EB-9CD0-4470D103E50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0AF6AFF-8F99-4840-9411-477940D7EB6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DE44EC8-56D5-42BA-B828-703C3F539D54}"/>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6" name="Espace réservé du pied de page 5">
            <a:extLst>
              <a:ext uri="{FF2B5EF4-FFF2-40B4-BE49-F238E27FC236}">
                <a16:creationId xmlns:a16="http://schemas.microsoft.com/office/drawing/2014/main" id="{F2D6E9F2-3DEC-4EC4-A24E-43CCC7B3D8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95E98B2-4222-4950-808C-1D8DB61ADC82}"/>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264763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8F8528-3419-4FAD-A36B-F7C51D5BAA6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DD4D4EF-8709-4D14-A527-CC2FA20CD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3C805E3-446B-4335-A7AA-2F1C73EF875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02769EB-2A87-48AC-84EE-4796A5C515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3B7EBF-9310-4D1D-AE94-08EBD8E2475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786BC6B-121F-4578-A91D-7E4EB136E6B5}"/>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8" name="Espace réservé du pied de page 7">
            <a:extLst>
              <a:ext uri="{FF2B5EF4-FFF2-40B4-BE49-F238E27FC236}">
                <a16:creationId xmlns:a16="http://schemas.microsoft.com/office/drawing/2014/main" id="{0DF89881-17C5-4D6E-A7CD-13B1D836B34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7FA07AA-3DDF-4367-8CCA-50606A6510B2}"/>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115614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C68B8E-28B3-499F-B627-4BFA88A75E4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35AD344-E1A0-4427-A16B-A4562578DD16}"/>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4" name="Espace réservé du pied de page 3">
            <a:extLst>
              <a:ext uri="{FF2B5EF4-FFF2-40B4-BE49-F238E27FC236}">
                <a16:creationId xmlns:a16="http://schemas.microsoft.com/office/drawing/2014/main" id="{86CBA15B-DE8B-4A66-A088-868CEB81B59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145690D-7BF0-4DC1-84CD-A18F66EEBE7F}"/>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214622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7BA8F58-081B-4396-A70A-0A2167B26418}"/>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3" name="Espace réservé du pied de page 2">
            <a:extLst>
              <a:ext uri="{FF2B5EF4-FFF2-40B4-BE49-F238E27FC236}">
                <a16:creationId xmlns:a16="http://schemas.microsoft.com/office/drawing/2014/main" id="{CBE7FC60-A992-426F-A143-43D9FC66446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7BA10B9-2C94-4AF8-B4DB-E8F45CFDAE7B}"/>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422732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491A19-6D22-4E41-B88B-347A9C4DAD6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049C885-93F9-4080-B6BF-7CE184657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ECA0220-2797-4351-8A04-613AE87BD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3EE714C-35FB-49C4-A38E-312FDB6244B4}"/>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6" name="Espace réservé du pied de page 5">
            <a:extLst>
              <a:ext uri="{FF2B5EF4-FFF2-40B4-BE49-F238E27FC236}">
                <a16:creationId xmlns:a16="http://schemas.microsoft.com/office/drawing/2014/main" id="{B2079A25-BC94-498A-9164-CD5A1623A9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ED725D6-B255-49E3-BFFB-8C683831DC84}"/>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228521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40F4E0-F3D3-4E03-A69F-45BC43A0119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C1D0788-E78A-4576-B58D-689E02AE3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68C7172-84E5-4079-8BD3-65D1D1884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1BDADF3-2FAC-4551-8FCE-4F4E89AF3DFC}"/>
              </a:ext>
            </a:extLst>
          </p:cNvPr>
          <p:cNvSpPr>
            <a:spLocks noGrp="1"/>
          </p:cNvSpPr>
          <p:nvPr>
            <p:ph type="dt" sz="half" idx="10"/>
          </p:nvPr>
        </p:nvSpPr>
        <p:spPr/>
        <p:txBody>
          <a:bodyPr/>
          <a:lstStyle/>
          <a:p>
            <a:fld id="{0968B33F-3665-459F-A57B-5A6FD4314851}" type="datetimeFigureOut">
              <a:rPr lang="fr-FR" smtClean="0"/>
              <a:t>27/09/2024</a:t>
            </a:fld>
            <a:endParaRPr lang="fr-FR"/>
          </a:p>
        </p:txBody>
      </p:sp>
      <p:sp>
        <p:nvSpPr>
          <p:cNvPr id="6" name="Espace réservé du pied de page 5">
            <a:extLst>
              <a:ext uri="{FF2B5EF4-FFF2-40B4-BE49-F238E27FC236}">
                <a16:creationId xmlns:a16="http://schemas.microsoft.com/office/drawing/2014/main" id="{90ECB0B9-52C4-4B87-B233-37FAD7BAFD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FE9BF7-0A5C-4E97-9917-F668848D2AB3}"/>
              </a:ext>
            </a:extLst>
          </p:cNvPr>
          <p:cNvSpPr>
            <a:spLocks noGrp="1"/>
          </p:cNvSpPr>
          <p:nvPr>
            <p:ph type="sldNum" sz="quarter" idx="12"/>
          </p:nvPr>
        </p:nvSpPr>
        <p:spPr/>
        <p:txBody>
          <a:bodyPr/>
          <a:lstStyle/>
          <a:p>
            <a:fld id="{280BB0E7-6BE8-4852-9447-81A82E4A6FC0}" type="slidenum">
              <a:rPr lang="fr-FR" smtClean="0"/>
              <a:t>‹N°›</a:t>
            </a:fld>
            <a:endParaRPr lang="fr-FR"/>
          </a:p>
        </p:txBody>
      </p:sp>
    </p:spTree>
    <p:extLst>
      <p:ext uri="{BB962C8B-B14F-4D97-AF65-F5344CB8AC3E}">
        <p14:creationId xmlns:p14="http://schemas.microsoft.com/office/powerpoint/2010/main" val="73515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EFFEDDF-3856-4D99-93AE-AA7A0120FD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A32DE16-6977-4309-A2E9-0FB4532BEC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78B4A6-8F6E-4AA8-ABA4-D5F2A014E7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8B33F-3665-459F-A57B-5A6FD4314851}" type="datetimeFigureOut">
              <a:rPr lang="fr-FR" smtClean="0"/>
              <a:t>27/09/2024</a:t>
            </a:fld>
            <a:endParaRPr lang="fr-FR"/>
          </a:p>
        </p:txBody>
      </p:sp>
      <p:sp>
        <p:nvSpPr>
          <p:cNvPr id="5" name="Espace réservé du pied de page 4">
            <a:extLst>
              <a:ext uri="{FF2B5EF4-FFF2-40B4-BE49-F238E27FC236}">
                <a16:creationId xmlns:a16="http://schemas.microsoft.com/office/drawing/2014/main" id="{FE6F152F-D1D2-41DA-8494-617C5AEB54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44FF390-682C-4E54-AA4D-A392731347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BB0E7-6BE8-4852-9447-81A82E4A6FC0}" type="slidenum">
              <a:rPr lang="fr-FR" smtClean="0"/>
              <a:t>‹N°›</a:t>
            </a:fld>
            <a:endParaRPr lang="fr-FR"/>
          </a:p>
        </p:txBody>
      </p:sp>
    </p:spTree>
    <p:extLst>
      <p:ext uri="{BB962C8B-B14F-4D97-AF65-F5344CB8AC3E}">
        <p14:creationId xmlns:p14="http://schemas.microsoft.com/office/powerpoint/2010/main" val="406129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E6A430-0EB4-432A-AAD7-61293FE02989}"/>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A09D8A88-8F53-47F6-9A5F-A15F3BAE925B}"/>
              </a:ext>
            </a:extLst>
          </p:cNvPr>
          <p:cNvSpPr txBox="1"/>
          <p:nvPr/>
        </p:nvSpPr>
        <p:spPr>
          <a:xfrm>
            <a:off x="-77002" y="61825"/>
            <a:ext cx="12599469" cy="584775"/>
          </a:xfrm>
          <a:prstGeom prst="rect">
            <a:avLst/>
          </a:prstGeom>
          <a:noFill/>
        </p:spPr>
        <p:txBody>
          <a:bodyPr wrap="square" rtlCol="0">
            <a:spAutoFit/>
          </a:bodyPr>
          <a:lstStyle/>
          <a:p>
            <a:r>
              <a:rPr lang="fr-FR" sz="3200" dirty="0">
                <a:solidFill>
                  <a:schemeClr val="accent5">
                    <a:lumMod val="50000"/>
                  </a:schemeClr>
                </a:solidFill>
                <a:latin typeface="Century Gothic" panose="020B0502020202020204" pitchFamily="34" charset="0"/>
              </a:rPr>
              <a:t>Journée des Formateurs EPS : Coublevie le 24 Septembre 2024</a:t>
            </a:r>
          </a:p>
        </p:txBody>
      </p:sp>
      <p:sp>
        <p:nvSpPr>
          <p:cNvPr id="6" name="ZoneTexte 5">
            <a:extLst>
              <a:ext uri="{FF2B5EF4-FFF2-40B4-BE49-F238E27FC236}">
                <a16:creationId xmlns:a16="http://schemas.microsoft.com/office/drawing/2014/main" id="{31E121BE-59FD-4B99-9EC3-B3CF34D65210}"/>
              </a:ext>
            </a:extLst>
          </p:cNvPr>
          <p:cNvSpPr txBox="1"/>
          <p:nvPr/>
        </p:nvSpPr>
        <p:spPr>
          <a:xfrm>
            <a:off x="1283443" y="708425"/>
            <a:ext cx="9625114" cy="6063198"/>
          </a:xfrm>
          <a:prstGeom prst="rect">
            <a:avLst/>
          </a:prstGeom>
          <a:noFill/>
        </p:spPr>
        <p:txBody>
          <a:bodyPr wrap="square" rtlCol="0">
            <a:spAutoFit/>
          </a:bodyPr>
          <a:lstStyle/>
          <a:p>
            <a:pPr algn="ctr"/>
            <a:r>
              <a:rPr lang="fr-FR" sz="8000" b="1" dirty="0">
                <a:solidFill>
                  <a:schemeClr val="accent5">
                    <a:lumMod val="50000"/>
                  </a:schemeClr>
                </a:solidFill>
                <a:latin typeface="Century Gothic" panose="020B0502020202020204" pitchFamily="34" charset="0"/>
              </a:rPr>
              <a:t>Le Savoir s’Entraîner :</a:t>
            </a:r>
          </a:p>
          <a:p>
            <a:pPr algn="ctr"/>
            <a:endParaRPr lang="fr-FR" sz="2400" b="1" dirty="0">
              <a:solidFill>
                <a:schemeClr val="accent5">
                  <a:lumMod val="50000"/>
                </a:schemeClr>
              </a:solidFill>
              <a:latin typeface="Century Gothic" panose="020B0502020202020204" pitchFamily="34" charset="0"/>
            </a:endParaRPr>
          </a:p>
          <a:p>
            <a:pPr algn="ctr"/>
            <a:r>
              <a:rPr lang="fr-FR" sz="4400" b="1" dirty="0">
                <a:solidFill>
                  <a:schemeClr val="accent5">
                    <a:lumMod val="50000"/>
                  </a:schemeClr>
                </a:solidFill>
                <a:latin typeface="Century Gothic" panose="020B0502020202020204" pitchFamily="34" charset="0"/>
              </a:rPr>
              <a:t>Quelques éléments théoriques et de réflexion sur les aspects Physiologiques et Energétiques</a:t>
            </a:r>
          </a:p>
          <a:p>
            <a:pPr algn="ctr"/>
            <a:endParaRPr lang="fr-FR" sz="3600" b="1" dirty="0">
              <a:solidFill>
                <a:schemeClr val="accent5">
                  <a:lumMod val="50000"/>
                </a:schemeClr>
              </a:solidFill>
              <a:latin typeface="Century Gothic" panose="020B0502020202020204" pitchFamily="34" charset="0"/>
            </a:endParaRPr>
          </a:p>
          <a:p>
            <a:pPr algn="ctr"/>
            <a:r>
              <a:rPr lang="fr-FR" sz="3200" b="1" dirty="0">
                <a:solidFill>
                  <a:schemeClr val="accent5">
                    <a:lumMod val="50000"/>
                  </a:schemeClr>
                </a:solidFill>
                <a:latin typeface="Century Gothic" panose="020B0502020202020204" pitchFamily="34" charset="0"/>
              </a:rPr>
              <a:t>Valérie NOVEL – MCF en STAPS-UGA</a:t>
            </a:r>
            <a:endParaRPr lang="fr-FR" sz="3200" b="1" dirty="0">
              <a:solidFill>
                <a:srgbClr val="002060"/>
              </a:solidFill>
              <a:latin typeface="Century Gothic" panose="020B0502020202020204" pitchFamily="34" charset="0"/>
            </a:endParaRPr>
          </a:p>
        </p:txBody>
      </p:sp>
      <p:pic>
        <p:nvPicPr>
          <p:cNvPr id="7" name="Graphique 2">
            <a:extLst>
              <a:ext uri="{FF2B5EF4-FFF2-40B4-BE49-F238E27FC236}">
                <a16:creationId xmlns:a16="http://schemas.microsoft.com/office/drawing/2014/main" id="{6DBB0A40-5F9A-483C-B7BE-D519FFDE85CF}"/>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50770" y="1026076"/>
            <a:ext cx="2124844" cy="1303238"/>
          </a:xfrm>
          <a:prstGeom prst="rect">
            <a:avLst/>
          </a:prstGeom>
        </p:spPr>
      </p:pic>
      <p:pic>
        <p:nvPicPr>
          <p:cNvPr id="10" name="Graphique 9">
            <a:extLst>
              <a:ext uri="{FF2B5EF4-FFF2-40B4-BE49-F238E27FC236}">
                <a16:creationId xmlns:a16="http://schemas.microsoft.com/office/drawing/2014/main" id="{8B2459D0-2B3C-49E6-8107-D82186F9C8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41494" y="1026076"/>
            <a:ext cx="2571750" cy="1571625"/>
          </a:xfrm>
          <a:prstGeom prst="rect">
            <a:avLst/>
          </a:prstGeom>
        </p:spPr>
      </p:pic>
    </p:spTree>
    <p:extLst>
      <p:ext uri="{BB962C8B-B14F-4D97-AF65-F5344CB8AC3E}">
        <p14:creationId xmlns:p14="http://schemas.microsoft.com/office/powerpoint/2010/main" val="400427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arn(inVertical)">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7F886C59-9583-481F-B9EB-4861E069E671}"/>
              </a:ext>
            </a:extLst>
          </p:cNvPr>
          <p:cNvSpPr txBox="1"/>
          <p:nvPr/>
        </p:nvSpPr>
        <p:spPr>
          <a:xfrm>
            <a:off x="93577" y="0"/>
            <a:ext cx="12098423" cy="2431435"/>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L’</a:t>
            </a:r>
            <a:r>
              <a:rPr lang="fr-FR" sz="4400" b="1" dirty="0">
                <a:solidFill>
                  <a:schemeClr val="accent5">
                    <a:lumMod val="50000"/>
                  </a:schemeClr>
                </a:solidFill>
                <a:latin typeface="Century Gothic" panose="020B0502020202020204" pitchFamily="34" charset="0"/>
              </a:rPr>
              <a:t>Energie</a:t>
            </a:r>
            <a:r>
              <a:rPr lang="fr-FR" sz="3600" dirty="0">
                <a:solidFill>
                  <a:schemeClr val="accent5">
                    <a:lumMod val="50000"/>
                  </a:schemeClr>
                </a:solidFill>
                <a:latin typeface="Century Gothic" panose="020B0502020202020204" pitchFamily="34" charset="0"/>
              </a:rPr>
              <a:t> : c’est la </a:t>
            </a:r>
            <a:r>
              <a:rPr lang="fr-FR" sz="4000" b="1" dirty="0">
                <a:solidFill>
                  <a:srgbClr val="FF0000"/>
                </a:solidFill>
                <a:latin typeface="Century Gothic" panose="020B0502020202020204" pitchFamily="34" charset="0"/>
              </a:rPr>
              <a:t>Vie !!</a:t>
            </a:r>
            <a:r>
              <a:rPr lang="fr-FR" sz="3600" dirty="0">
                <a:solidFill>
                  <a:schemeClr val="accent5">
                    <a:lumMod val="50000"/>
                  </a:schemeClr>
                </a:solidFill>
                <a:latin typeface="Century Gothic" panose="020B0502020202020204" pitchFamily="34" charset="0"/>
              </a:rPr>
              <a:t>. </a:t>
            </a:r>
            <a:endParaRPr lang="fr-FR" sz="12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La plus petite entité vivante est la </a:t>
            </a:r>
            <a:r>
              <a:rPr lang="fr-FR" sz="3600" b="1" dirty="0">
                <a:solidFill>
                  <a:schemeClr val="accent5">
                    <a:lumMod val="50000"/>
                  </a:schemeClr>
                </a:solidFill>
                <a:latin typeface="Century Gothic" panose="020B0502020202020204" pitchFamily="34" charset="0"/>
              </a:rPr>
              <a:t>Cellule.</a:t>
            </a:r>
          </a:p>
          <a:p>
            <a:r>
              <a:rPr lang="fr-FR" sz="3600" dirty="0">
                <a:solidFill>
                  <a:schemeClr val="accent5">
                    <a:lumMod val="50000"/>
                  </a:schemeClr>
                </a:solidFill>
                <a:latin typeface="Century Gothic" panose="020B0502020202020204" pitchFamily="34" charset="0"/>
              </a:rPr>
              <a:t>L’énergie nécessaire à la vie cellulaire se trouve dans </a:t>
            </a:r>
            <a:r>
              <a:rPr lang="fr-FR" sz="3600" b="1" dirty="0">
                <a:solidFill>
                  <a:schemeClr val="accent5">
                    <a:lumMod val="50000"/>
                  </a:schemeClr>
                </a:solidFill>
                <a:latin typeface="Century Gothic" panose="020B0502020202020204" pitchFamily="34" charset="0"/>
              </a:rPr>
              <a:t>la molécule d’ATP</a:t>
            </a:r>
            <a:endParaRPr lang="fr-FR" sz="3600" dirty="0">
              <a:solidFill>
                <a:schemeClr val="accent5">
                  <a:lumMod val="50000"/>
                </a:schemeClr>
              </a:solidFill>
              <a:latin typeface="Century Gothic" panose="020B0502020202020204" pitchFamily="34" charset="0"/>
            </a:endParaRPr>
          </a:p>
        </p:txBody>
      </p:sp>
      <p:sp>
        <p:nvSpPr>
          <p:cNvPr id="4" name="ZoneTexte 3">
            <a:extLst>
              <a:ext uri="{FF2B5EF4-FFF2-40B4-BE49-F238E27FC236}">
                <a16:creationId xmlns:a16="http://schemas.microsoft.com/office/drawing/2014/main" id="{A6B40E30-3A17-4A2F-9639-3FDCC4FA43DC}"/>
              </a:ext>
            </a:extLst>
          </p:cNvPr>
          <p:cNvSpPr txBox="1"/>
          <p:nvPr/>
        </p:nvSpPr>
        <p:spPr>
          <a:xfrm>
            <a:off x="2712720" y="2286554"/>
            <a:ext cx="6766560" cy="646331"/>
          </a:xfrm>
          <a:prstGeom prst="rect">
            <a:avLst/>
          </a:prstGeom>
          <a:noFill/>
        </p:spPr>
        <p:txBody>
          <a:bodyPr wrap="square" rtlCol="0">
            <a:spAutoFit/>
          </a:bodyPr>
          <a:lstStyle/>
          <a:p>
            <a:r>
              <a:rPr lang="fr-FR" sz="3600" u="sng" dirty="0">
                <a:solidFill>
                  <a:schemeClr val="accent5">
                    <a:lumMod val="50000"/>
                  </a:schemeClr>
                </a:solidFill>
                <a:latin typeface="Century Gothic" panose="020B0502020202020204" pitchFamily="34" charset="0"/>
              </a:rPr>
              <a:t>Cas de la cellule Musculaire :</a:t>
            </a:r>
          </a:p>
        </p:txBody>
      </p:sp>
      <p:grpSp>
        <p:nvGrpSpPr>
          <p:cNvPr id="52" name="Groupe 51">
            <a:extLst>
              <a:ext uri="{FF2B5EF4-FFF2-40B4-BE49-F238E27FC236}">
                <a16:creationId xmlns:a16="http://schemas.microsoft.com/office/drawing/2014/main" id="{BF9F3355-559F-487D-B9C6-D2104F1AD43E}"/>
              </a:ext>
            </a:extLst>
          </p:cNvPr>
          <p:cNvGrpSpPr/>
          <p:nvPr/>
        </p:nvGrpSpPr>
        <p:grpSpPr>
          <a:xfrm>
            <a:off x="515380" y="2974036"/>
            <a:ext cx="11161240" cy="2320815"/>
            <a:chOff x="515380" y="2713360"/>
            <a:chExt cx="11161240" cy="2278270"/>
          </a:xfrm>
        </p:grpSpPr>
        <p:grpSp>
          <p:nvGrpSpPr>
            <p:cNvPr id="6" name="Groupe 5">
              <a:extLst>
                <a:ext uri="{FF2B5EF4-FFF2-40B4-BE49-F238E27FC236}">
                  <a16:creationId xmlns:a16="http://schemas.microsoft.com/office/drawing/2014/main" id="{7825E343-9236-4F04-BF2C-F5FADD22CE8A}"/>
                </a:ext>
              </a:extLst>
            </p:cNvPr>
            <p:cNvGrpSpPr/>
            <p:nvPr/>
          </p:nvGrpSpPr>
          <p:grpSpPr>
            <a:xfrm>
              <a:off x="515380" y="2713360"/>
              <a:ext cx="11161240" cy="2278270"/>
              <a:chOff x="4966756" y="5413212"/>
              <a:chExt cx="4286250" cy="1343025"/>
            </a:xfrm>
          </p:grpSpPr>
          <p:sp>
            <p:nvSpPr>
              <p:cNvPr id="29" name="Ellipse 28">
                <a:extLst>
                  <a:ext uri="{FF2B5EF4-FFF2-40B4-BE49-F238E27FC236}">
                    <a16:creationId xmlns:a16="http://schemas.microsoft.com/office/drawing/2014/main" id="{574761A1-F342-40A5-AD0A-F48B922C4E87}"/>
                  </a:ext>
                </a:extLst>
              </p:cNvPr>
              <p:cNvSpPr/>
              <p:nvPr/>
            </p:nvSpPr>
            <p:spPr bwMode="auto">
              <a:xfrm>
                <a:off x="5649381" y="5413212"/>
                <a:ext cx="2880471" cy="1343025"/>
              </a:xfrm>
              <a:prstGeom prst="ellipse">
                <a:avLst/>
              </a:prstGeom>
              <a:gradFill flip="none" rotWithShape="1">
                <a:gsLst>
                  <a:gs pos="0">
                    <a:srgbClr val="FF9999">
                      <a:shade val="30000"/>
                      <a:satMod val="115000"/>
                    </a:srgbClr>
                  </a:gs>
                  <a:gs pos="50000">
                    <a:srgbClr val="FF9999">
                      <a:shade val="67500"/>
                      <a:satMod val="115000"/>
                    </a:srgbClr>
                  </a:gs>
                  <a:gs pos="100000">
                    <a:srgbClr val="FF9999">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30" name="Forme libre 10">
                <a:extLst>
                  <a:ext uri="{FF2B5EF4-FFF2-40B4-BE49-F238E27FC236}">
                    <a16:creationId xmlns:a16="http://schemas.microsoft.com/office/drawing/2014/main" id="{05C01AEF-1EF8-43B7-B136-12C0B3FFE9F6}"/>
                  </a:ext>
                </a:extLst>
              </p:cNvPr>
              <p:cNvSpPr/>
              <p:nvPr/>
            </p:nvSpPr>
            <p:spPr bwMode="auto">
              <a:xfrm>
                <a:off x="4976281" y="6106949"/>
                <a:ext cx="4251325" cy="649288"/>
              </a:xfrm>
              <a:custGeom>
                <a:avLst/>
                <a:gdLst>
                  <a:gd name="connsiteX0" fmla="*/ 0 w 3967074"/>
                  <a:gd name="connsiteY0" fmla="*/ 86953 h 599316"/>
                  <a:gd name="connsiteX1" fmla="*/ 230002 w 3967074"/>
                  <a:gd name="connsiteY1" fmla="*/ 8415 h 599316"/>
                  <a:gd name="connsiteX2" fmla="*/ 443175 w 3967074"/>
                  <a:gd name="connsiteY2" fmla="*/ 36464 h 599316"/>
                  <a:gd name="connsiteX3" fmla="*/ 583421 w 3967074"/>
                  <a:gd name="connsiteY3" fmla="*/ 58903 h 599316"/>
                  <a:gd name="connsiteX4" fmla="*/ 718056 w 3967074"/>
                  <a:gd name="connsiteY4" fmla="*/ 187929 h 599316"/>
                  <a:gd name="connsiteX5" fmla="*/ 774154 w 3967074"/>
                  <a:gd name="connsiteY5" fmla="*/ 249637 h 599316"/>
                  <a:gd name="connsiteX6" fmla="*/ 914400 w 3967074"/>
                  <a:gd name="connsiteY6" fmla="*/ 361834 h 599316"/>
                  <a:gd name="connsiteX7" fmla="*/ 1116353 w 3967074"/>
                  <a:gd name="connsiteY7" fmla="*/ 451591 h 599316"/>
                  <a:gd name="connsiteX8" fmla="*/ 1430503 w 3967074"/>
                  <a:gd name="connsiteY8" fmla="*/ 541348 h 599316"/>
                  <a:gd name="connsiteX9" fmla="*/ 1688554 w 3967074"/>
                  <a:gd name="connsiteY9" fmla="*/ 575007 h 599316"/>
                  <a:gd name="connsiteX10" fmla="*/ 1912947 w 3967074"/>
                  <a:gd name="connsiteY10" fmla="*/ 597446 h 599316"/>
                  <a:gd name="connsiteX11" fmla="*/ 2182218 w 3967074"/>
                  <a:gd name="connsiteY11" fmla="*/ 586226 h 599316"/>
                  <a:gd name="connsiteX12" fmla="*/ 2479538 w 3967074"/>
                  <a:gd name="connsiteY12" fmla="*/ 558177 h 599316"/>
                  <a:gd name="connsiteX13" fmla="*/ 2804908 w 3967074"/>
                  <a:gd name="connsiteY13" fmla="*/ 474030 h 599316"/>
                  <a:gd name="connsiteX14" fmla="*/ 3040520 w 3967074"/>
                  <a:gd name="connsiteY14" fmla="*/ 361834 h 599316"/>
                  <a:gd name="connsiteX15" fmla="*/ 3203205 w 3967074"/>
                  <a:gd name="connsiteY15" fmla="*/ 244027 h 599316"/>
                  <a:gd name="connsiteX16" fmla="*/ 3281742 w 3967074"/>
                  <a:gd name="connsiteY16" fmla="*/ 148661 h 599316"/>
                  <a:gd name="connsiteX17" fmla="*/ 3399548 w 3967074"/>
                  <a:gd name="connsiteY17" fmla="*/ 81343 h 599316"/>
                  <a:gd name="connsiteX18" fmla="*/ 3472476 w 3967074"/>
                  <a:gd name="connsiteY18" fmla="*/ 64513 h 599316"/>
                  <a:gd name="connsiteX19" fmla="*/ 3646380 w 3967074"/>
                  <a:gd name="connsiteY19" fmla="*/ 64513 h 599316"/>
                  <a:gd name="connsiteX20" fmla="*/ 3792235 w 3967074"/>
                  <a:gd name="connsiteY20" fmla="*/ 70123 h 599316"/>
                  <a:gd name="connsiteX21" fmla="*/ 3943700 w 3967074"/>
                  <a:gd name="connsiteY21" fmla="*/ 143051 h 599316"/>
                  <a:gd name="connsiteX22" fmla="*/ 3932481 w 3967074"/>
                  <a:gd name="connsiteY22" fmla="*/ 137441 h 5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7074" h="599316">
                    <a:moveTo>
                      <a:pt x="0" y="86953"/>
                    </a:moveTo>
                    <a:cubicBezTo>
                      <a:pt x="78070" y="51891"/>
                      <a:pt x="156140" y="16830"/>
                      <a:pt x="230002" y="8415"/>
                    </a:cubicBezTo>
                    <a:cubicBezTo>
                      <a:pt x="303864" y="0"/>
                      <a:pt x="384272" y="28049"/>
                      <a:pt x="443175" y="36464"/>
                    </a:cubicBezTo>
                    <a:cubicBezTo>
                      <a:pt x="502078" y="44879"/>
                      <a:pt x="537608" y="33659"/>
                      <a:pt x="583421" y="58903"/>
                    </a:cubicBezTo>
                    <a:cubicBezTo>
                      <a:pt x="629235" y="84147"/>
                      <a:pt x="686267" y="156140"/>
                      <a:pt x="718056" y="187929"/>
                    </a:cubicBezTo>
                    <a:cubicBezTo>
                      <a:pt x="749845" y="219718"/>
                      <a:pt x="741430" y="220653"/>
                      <a:pt x="774154" y="249637"/>
                    </a:cubicBezTo>
                    <a:cubicBezTo>
                      <a:pt x="806878" y="278621"/>
                      <a:pt x="857367" y="328175"/>
                      <a:pt x="914400" y="361834"/>
                    </a:cubicBezTo>
                    <a:cubicBezTo>
                      <a:pt x="971433" y="395493"/>
                      <a:pt x="1030336" y="421672"/>
                      <a:pt x="1116353" y="451591"/>
                    </a:cubicBezTo>
                    <a:cubicBezTo>
                      <a:pt x="1202370" y="481510"/>
                      <a:pt x="1335136" y="520779"/>
                      <a:pt x="1430503" y="541348"/>
                    </a:cubicBezTo>
                    <a:cubicBezTo>
                      <a:pt x="1525870" y="561917"/>
                      <a:pt x="1608147" y="565657"/>
                      <a:pt x="1688554" y="575007"/>
                    </a:cubicBezTo>
                    <a:cubicBezTo>
                      <a:pt x="1768961" y="584357"/>
                      <a:pt x="1830670" y="595576"/>
                      <a:pt x="1912947" y="597446"/>
                    </a:cubicBezTo>
                    <a:cubicBezTo>
                      <a:pt x="1995224" y="599316"/>
                      <a:pt x="2087786" y="592771"/>
                      <a:pt x="2182218" y="586226"/>
                    </a:cubicBezTo>
                    <a:cubicBezTo>
                      <a:pt x="2276650" y="579681"/>
                      <a:pt x="2375756" y="576876"/>
                      <a:pt x="2479538" y="558177"/>
                    </a:cubicBezTo>
                    <a:cubicBezTo>
                      <a:pt x="2583320" y="539478"/>
                      <a:pt x="2711411" y="506754"/>
                      <a:pt x="2804908" y="474030"/>
                    </a:cubicBezTo>
                    <a:cubicBezTo>
                      <a:pt x="2898405" y="441306"/>
                      <a:pt x="2974137" y="400168"/>
                      <a:pt x="3040520" y="361834"/>
                    </a:cubicBezTo>
                    <a:cubicBezTo>
                      <a:pt x="3106903" y="323500"/>
                      <a:pt x="3163001" y="279556"/>
                      <a:pt x="3203205" y="244027"/>
                    </a:cubicBezTo>
                    <a:cubicBezTo>
                      <a:pt x="3243409" y="208498"/>
                      <a:pt x="3249018" y="175775"/>
                      <a:pt x="3281742" y="148661"/>
                    </a:cubicBezTo>
                    <a:cubicBezTo>
                      <a:pt x="3314466" y="121547"/>
                      <a:pt x="3367759" y="95368"/>
                      <a:pt x="3399548" y="81343"/>
                    </a:cubicBezTo>
                    <a:cubicBezTo>
                      <a:pt x="3431337" y="67318"/>
                      <a:pt x="3431337" y="67318"/>
                      <a:pt x="3472476" y="64513"/>
                    </a:cubicBezTo>
                    <a:cubicBezTo>
                      <a:pt x="3513615" y="61708"/>
                      <a:pt x="3593087" y="63578"/>
                      <a:pt x="3646380" y="64513"/>
                    </a:cubicBezTo>
                    <a:cubicBezTo>
                      <a:pt x="3699673" y="65448"/>
                      <a:pt x="3742682" y="57033"/>
                      <a:pt x="3792235" y="70123"/>
                    </a:cubicBezTo>
                    <a:cubicBezTo>
                      <a:pt x="3841788" y="83213"/>
                      <a:pt x="3920326" y="131831"/>
                      <a:pt x="3943700" y="143051"/>
                    </a:cubicBezTo>
                    <a:cubicBezTo>
                      <a:pt x="3967074" y="154271"/>
                      <a:pt x="3949777" y="145856"/>
                      <a:pt x="3932481" y="137441"/>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1" name="Forme libre 17">
                <a:extLst>
                  <a:ext uri="{FF2B5EF4-FFF2-40B4-BE49-F238E27FC236}">
                    <a16:creationId xmlns:a16="http://schemas.microsoft.com/office/drawing/2014/main" id="{C1567E27-8C30-4862-B958-D8AC4C305BF6}"/>
                  </a:ext>
                </a:extLst>
              </p:cNvPr>
              <p:cNvSpPr/>
              <p:nvPr/>
            </p:nvSpPr>
            <p:spPr bwMode="auto">
              <a:xfrm>
                <a:off x="8481481" y="5965662"/>
                <a:ext cx="709612" cy="98425"/>
              </a:xfrm>
              <a:custGeom>
                <a:avLst/>
                <a:gdLst>
                  <a:gd name="connsiteX0" fmla="*/ 0 w 667910"/>
                  <a:gd name="connsiteY0" fmla="*/ 0 h 63945"/>
                  <a:gd name="connsiteX1" fmla="*/ 55659 w 667910"/>
                  <a:gd name="connsiteY1" fmla="*/ 7951 h 63945"/>
                  <a:gd name="connsiteX2" fmla="*/ 87464 w 667910"/>
                  <a:gd name="connsiteY2" fmla="*/ 15903 h 63945"/>
                  <a:gd name="connsiteX3" fmla="*/ 238539 w 667910"/>
                  <a:gd name="connsiteY3" fmla="*/ 23854 h 63945"/>
                  <a:gd name="connsiteX4" fmla="*/ 667910 w 667910"/>
                  <a:gd name="connsiteY4" fmla="*/ 31805 h 63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910" h="63945">
                    <a:moveTo>
                      <a:pt x="0" y="0"/>
                    </a:moveTo>
                    <a:cubicBezTo>
                      <a:pt x="18553" y="2650"/>
                      <a:pt x="37220" y="4598"/>
                      <a:pt x="55659" y="7951"/>
                    </a:cubicBezTo>
                    <a:cubicBezTo>
                      <a:pt x="66411" y="9906"/>
                      <a:pt x="76577" y="14956"/>
                      <a:pt x="87464" y="15903"/>
                    </a:cubicBezTo>
                    <a:cubicBezTo>
                      <a:pt x="137702" y="20272"/>
                      <a:pt x="188181" y="21204"/>
                      <a:pt x="238539" y="23854"/>
                    </a:cubicBezTo>
                    <a:cubicBezTo>
                      <a:pt x="398909" y="63945"/>
                      <a:pt x="259416" y="31805"/>
                      <a:pt x="667910" y="31805"/>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2" name="Forme libre 18">
                <a:extLst>
                  <a:ext uri="{FF2B5EF4-FFF2-40B4-BE49-F238E27FC236}">
                    <a16:creationId xmlns:a16="http://schemas.microsoft.com/office/drawing/2014/main" id="{DE3EBD80-A8B1-477E-9762-72254DADC7C4}"/>
                  </a:ext>
                </a:extLst>
              </p:cNvPr>
              <p:cNvSpPr/>
              <p:nvPr/>
            </p:nvSpPr>
            <p:spPr bwMode="auto">
              <a:xfrm>
                <a:off x="8491006" y="6087899"/>
                <a:ext cx="758825" cy="36513"/>
              </a:xfrm>
              <a:custGeom>
                <a:avLst/>
                <a:gdLst>
                  <a:gd name="connsiteX0" fmla="*/ 0 w 715618"/>
                  <a:gd name="connsiteY0" fmla="*/ 0 h 23854"/>
                  <a:gd name="connsiteX1" fmla="*/ 79513 w 715618"/>
                  <a:gd name="connsiteY1" fmla="*/ 7951 h 23854"/>
                  <a:gd name="connsiteX2" fmla="*/ 119270 w 715618"/>
                  <a:gd name="connsiteY2" fmla="*/ 15903 h 23854"/>
                  <a:gd name="connsiteX3" fmla="*/ 174929 w 715618"/>
                  <a:gd name="connsiteY3" fmla="*/ 23854 h 23854"/>
                  <a:gd name="connsiteX4" fmla="*/ 659959 w 715618"/>
                  <a:gd name="connsiteY4" fmla="*/ 15903 h 23854"/>
                  <a:gd name="connsiteX5" fmla="*/ 715618 w 715618"/>
                  <a:gd name="connsiteY5" fmla="*/ 7951 h 2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618" h="23854">
                    <a:moveTo>
                      <a:pt x="0" y="0"/>
                    </a:moveTo>
                    <a:cubicBezTo>
                      <a:pt x="26504" y="2650"/>
                      <a:pt x="53110" y="4431"/>
                      <a:pt x="79513" y="7951"/>
                    </a:cubicBezTo>
                    <a:cubicBezTo>
                      <a:pt x="92909" y="9737"/>
                      <a:pt x="105939" y="13681"/>
                      <a:pt x="119270" y="15903"/>
                    </a:cubicBezTo>
                    <a:cubicBezTo>
                      <a:pt x="137756" y="18984"/>
                      <a:pt x="156376" y="21204"/>
                      <a:pt x="174929" y="23854"/>
                    </a:cubicBezTo>
                    <a:lnTo>
                      <a:pt x="659959" y="15903"/>
                    </a:lnTo>
                    <a:cubicBezTo>
                      <a:pt x="678692" y="15352"/>
                      <a:pt x="715618" y="7951"/>
                      <a:pt x="715618" y="795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3" name="Forme libre 19">
                <a:extLst>
                  <a:ext uri="{FF2B5EF4-FFF2-40B4-BE49-F238E27FC236}">
                    <a16:creationId xmlns:a16="http://schemas.microsoft.com/office/drawing/2014/main" id="{79722C41-0904-4A21-8716-60AA6BC95AAA}"/>
                  </a:ext>
                </a:extLst>
              </p:cNvPr>
              <p:cNvSpPr/>
              <p:nvPr/>
            </p:nvSpPr>
            <p:spPr bwMode="auto">
              <a:xfrm>
                <a:off x="8481481" y="6013287"/>
                <a:ext cx="742950" cy="119062"/>
              </a:xfrm>
              <a:custGeom>
                <a:avLst/>
                <a:gdLst>
                  <a:gd name="connsiteX0" fmla="*/ 0 w 699715"/>
                  <a:gd name="connsiteY0" fmla="*/ 0 h 77278"/>
                  <a:gd name="connsiteX1" fmla="*/ 87464 w 699715"/>
                  <a:gd name="connsiteY1" fmla="*/ 7952 h 77278"/>
                  <a:gd name="connsiteX2" fmla="*/ 135172 w 699715"/>
                  <a:gd name="connsiteY2" fmla="*/ 15903 h 77278"/>
                  <a:gd name="connsiteX3" fmla="*/ 246490 w 699715"/>
                  <a:gd name="connsiteY3" fmla="*/ 23854 h 77278"/>
                  <a:gd name="connsiteX4" fmla="*/ 270344 w 699715"/>
                  <a:gd name="connsiteY4" fmla="*/ 31805 h 77278"/>
                  <a:gd name="connsiteX5" fmla="*/ 699715 w 699715"/>
                  <a:gd name="connsiteY5" fmla="*/ 47708 h 7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715" h="77278">
                    <a:moveTo>
                      <a:pt x="0" y="0"/>
                    </a:moveTo>
                    <a:cubicBezTo>
                      <a:pt x="29155" y="2651"/>
                      <a:pt x="58390" y="4531"/>
                      <a:pt x="87464" y="7952"/>
                    </a:cubicBezTo>
                    <a:cubicBezTo>
                      <a:pt x="103476" y="9836"/>
                      <a:pt x="119130" y="14299"/>
                      <a:pt x="135172" y="15903"/>
                    </a:cubicBezTo>
                    <a:cubicBezTo>
                      <a:pt x="172188" y="19604"/>
                      <a:pt x="209384" y="21204"/>
                      <a:pt x="246490" y="23854"/>
                    </a:cubicBezTo>
                    <a:cubicBezTo>
                      <a:pt x="254441" y="26504"/>
                      <a:pt x="262258" y="29600"/>
                      <a:pt x="270344" y="31805"/>
                    </a:cubicBezTo>
                    <a:cubicBezTo>
                      <a:pt x="437080" y="77278"/>
                      <a:pt x="396633" y="47708"/>
                      <a:pt x="699715" y="47708"/>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4" name="Forme libre 20">
                <a:extLst>
                  <a:ext uri="{FF2B5EF4-FFF2-40B4-BE49-F238E27FC236}">
                    <a16:creationId xmlns:a16="http://schemas.microsoft.com/office/drawing/2014/main" id="{4A597B33-8BA2-4154-B3C8-C3C054A57945}"/>
                  </a:ext>
                </a:extLst>
              </p:cNvPr>
              <p:cNvSpPr/>
              <p:nvPr/>
            </p:nvSpPr>
            <p:spPr bwMode="auto">
              <a:xfrm>
                <a:off x="8481481" y="6103774"/>
                <a:ext cx="725487" cy="106363"/>
              </a:xfrm>
              <a:custGeom>
                <a:avLst/>
                <a:gdLst>
                  <a:gd name="connsiteX0" fmla="*/ 0 w 683812"/>
                  <a:gd name="connsiteY0" fmla="*/ 69121 h 69121"/>
                  <a:gd name="connsiteX1" fmla="*/ 31805 w 683812"/>
                  <a:gd name="connsiteY1" fmla="*/ 53219 h 69121"/>
                  <a:gd name="connsiteX2" fmla="*/ 333955 w 683812"/>
                  <a:gd name="connsiteY2" fmla="*/ 29365 h 69121"/>
                  <a:gd name="connsiteX3" fmla="*/ 564543 w 683812"/>
                  <a:gd name="connsiteY3" fmla="*/ 13462 h 69121"/>
                  <a:gd name="connsiteX4" fmla="*/ 683812 w 683812"/>
                  <a:gd name="connsiteY4" fmla="*/ 13462 h 69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812" h="69121">
                    <a:moveTo>
                      <a:pt x="0" y="69121"/>
                    </a:moveTo>
                    <a:cubicBezTo>
                      <a:pt x="10602" y="63820"/>
                      <a:pt x="20800" y="57621"/>
                      <a:pt x="31805" y="53219"/>
                    </a:cubicBezTo>
                    <a:cubicBezTo>
                      <a:pt x="136838" y="11206"/>
                      <a:pt x="180076" y="34174"/>
                      <a:pt x="333955" y="29365"/>
                    </a:cubicBezTo>
                    <a:cubicBezTo>
                      <a:pt x="422041" y="0"/>
                      <a:pt x="359230" y="18469"/>
                      <a:pt x="564543" y="13462"/>
                    </a:cubicBezTo>
                    <a:cubicBezTo>
                      <a:pt x="604288" y="12493"/>
                      <a:pt x="644056" y="13462"/>
                      <a:pt x="683812" y="13462"/>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5" name="Forme libre 21">
                <a:extLst>
                  <a:ext uri="{FF2B5EF4-FFF2-40B4-BE49-F238E27FC236}">
                    <a16:creationId xmlns:a16="http://schemas.microsoft.com/office/drawing/2014/main" id="{018D5AE6-C01A-42B2-8D6B-FD3D7EDAA846}"/>
                  </a:ext>
                </a:extLst>
              </p:cNvPr>
              <p:cNvSpPr/>
              <p:nvPr/>
            </p:nvSpPr>
            <p:spPr bwMode="auto">
              <a:xfrm>
                <a:off x="8437031" y="5897399"/>
                <a:ext cx="815975" cy="114300"/>
              </a:xfrm>
              <a:custGeom>
                <a:avLst/>
                <a:gdLst>
                  <a:gd name="connsiteX0" fmla="*/ 0 w 768699"/>
                  <a:gd name="connsiteY0" fmla="*/ 1067 h 74963"/>
                  <a:gd name="connsiteX1" fmla="*/ 115556 w 768699"/>
                  <a:gd name="connsiteY1" fmla="*/ 6091 h 74963"/>
                  <a:gd name="connsiteX2" fmla="*/ 125604 w 768699"/>
                  <a:gd name="connsiteY2" fmla="*/ 21164 h 74963"/>
                  <a:gd name="connsiteX3" fmla="*/ 170822 w 768699"/>
                  <a:gd name="connsiteY3" fmla="*/ 46285 h 74963"/>
                  <a:gd name="connsiteX4" fmla="*/ 346668 w 768699"/>
                  <a:gd name="connsiteY4" fmla="*/ 51309 h 74963"/>
                  <a:gd name="connsiteX5" fmla="*/ 361741 w 768699"/>
                  <a:gd name="connsiteY5" fmla="*/ 56333 h 74963"/>
                  <a:gd name="connsiteX6" fmla="*/ 396910 w 768699"/>
                  <a:gd name="connsiteY6" fmla="*/ 71406 h 74963"/>
                  <a:gd name="connsiteX7" fmla="*/ 768699 w 768699"/>
                  <a:gd name="connsiteY7" fmla="*/ 66381 h 7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99" h="74963">
                    <a:moveTo>
                      <a:pt x="0" y="1067"/>
                    </a:moveTo>
                    <a:cubicBezTo>
                      <a:pt x="38519" y="2742"/>
                      <a:pt x="77485" y="0"/>
                      <a:pt x="115556" y="6091"/>
                    </a:cubicBezTo>
                    <a:cubicBezTo>
                      <a:pt x="121519" y="7045"/>
                      <a:pt x="121060" y="17188"/>
                      <a:pt x="125604" y="21164"/>
                    </a:cubicBezTo>
                    <a:cubicBezTo>
                      <a:pt x="130750" y="25667"/>
                      <a:pt x="157188" y="45567"/>
                      <a:pt x="170822" y="46285"/>
                    </a:cubicBezTo>
                    <a:cubicBezTo>
                      <a:pt x="229380" y="49367"/>
                      <a:pt x="288053" y="49634"/>
                      <a:pt x="346668" y="51309"/>
                    </a:cubicBezTo>
                    <a:cubicBezTo>
                      <a:pt x="351692" y="52984"/>
                      <a:pt x="356873" y="54247"/>
                      <a:pt x="361741" y="56333"/>
                    </a:cubicBezTo>
                    <a:cubicBezTo>
                      <a:pt x="405213" y="74963"/>
                      <a:pt x="361551" y="59618"/>
                      <a:pt x="396910" y="71406"/>
                    </a:cubicBezTo>
                    <a:lnTo>
                      <a:pt x="768699" y="66381"/>
                    </a:ln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6" name="Forme libre 22">
                <a:extLst>
                  <a:ext uri="{FF2B5EF4-FFF2-40B4-BE49-F238E27FC236}">
                    <a16:creationId xmlns:a16="http://schemas.microsoft.com/office/drawing/2014/main" id="{D915BAB3-A732-4A0E-AF05-AA30994EDA93}"/>
                  </a:ext>
                </a:extLst>
              </p:cNvPr>
              <p:cNvSpPr/>
              <p:nvPr/>
            </p:nvSpPr>
            <p:spPr bwMode="auto">
              <a:xfrm>
                <a:off x="8464018" y="6035512"/>
                <a:ext cx="741363" cy="46037"/>
              </a:xfrm>
              <a:custGeom>
                <a:avLst/>
                <a:gdLst>
                  <a:gd name="connsiteX0" fmla="*/ 0 w 698360"/>
                  <a:gd name="connsiteY0" fmla="*/ 16662 h 30789"/>
                  <a:gd name="connsiteX1" fmla="*/ 20097 w 698360"/>
                  <a:gd name="connsiteY1" fmla="*/ 21686 h 30789"/>
                  <a:gd name="connsiteX2" fmla="*/ 597877 w 698360"/>
                  <a:gd name="connsiteY2" fmla="*/ 21686 h 30789"/>
                  <a:gd name="connsiteX3" fmla="*/ 617973 w 698360"/>
                  <a:gd name="connsiteY3" fmla="*/ 16662 h 30789"/>
                  <a:gd name="connsiteX4" fmla="*/ 668215 w 698360"/>
                  <a:gd name="connsiteY4" fmla="*/ 6613 h 30789"/>
                  <a:gd name="connsiteX5" fmla="*/ 698360 w 698360"/>
                  <a:gd name="connsiteY5" fmla="*/ 1589 h 3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360" h="30789">
                    <a:moveTo>
                      <a:pt x="0" y="16662"/>
                    </a:moveTo>
                    <a:cubicBezTo>
                      <a:pt x="6699" y="18337"/>
                      <a:pt x="13197" y="21421"/>
                      <a:pt x="20097" y="21686"/>
                    </a:cubicBezTo>
                    <a:cubicBezTo>
                      <a:pt x="256775" y="30789"/>
                      <a:pt x="343706" y="25479"/>
                      <a:pt x="597877" y="21686"/>
                    </a:cubicBezTo>
                    <a:cubicBezTo>
                      <a:pt x="604576" y="20011"/>
                      <a:pt x="611221" y="18109"/>
                      <a:pt x="617973" y="16662"/>
                    </a:cubicBezTo>
                    <a:cubicBezTo>
                      <a:pt x="634673" y="13083"/>
                      <a:pt x="652012" y="12014"/>
                      <a:pt x="668215" y="6613"/>
                    </a:cubicBezTo>
                    <a:cubicBezTo>
                      <a:pt x="688054" y="0"/>
                      <a:pt x="677992" y="1589"/>
                      <a:pt x="698360" y="1589"/>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7" name="Forme libre 23">
                <a:extLst>
                  <a:ext uri="{FF2B5EF4-FFF2-40B4-BE49-F238E27FC236}">
                    <a16:creationId xmlns:a16="http://schemas.microsoft.com/office/drawing/2014/main" id="{2DAD8EEE-B018-4011-AC86-EBBB4F442945}"/>
                  </a:ext>
                </a:extLst>
              </p:cNvPr>
              <p:cNvSpPr/>
              <p:nvPr/>
            </p:nvSpPr>
            <p:spPr bwMode="auto">
              <a:xfrm>
                <a:off x="8437031" y="6029162"/>
                <a:ext cx="788987" cy="193675"/>
              </a:xfrm>
              <a:custGeom>
                <a:avLst/>
                <a:gdLst>
                  <a:gd name="connsiteX0" fmla="*/ 0 w 743578"/>
                  <a:gd name="connsiteY0" fmla="*/ 126438 h 126438"/>
                  <a:gd name="connsiteX1" fmla="*/ 15072 w 743578"/>
                  <a:gd name="connsiteY1" fmla="*/ 121414 h 126438"/>
                  <a:gd name="connsiteX2" fmla="*/ 65314 w 743578"/>
                  <a:gd name="connsiteY2" fmla="*/ 111366 h 126438"/>
                  <a:gd name="connsiteX3" fmla="*/ 80387 w 743578"/>
                  <a:gd name="connsiteY3" fmla="*/ 106342 h 126438"/>
                  <a:gd name="connsiteX4" fmla="*/ 120580 w 743578"/>
                  <a:gd name="connsiteY4" fmla="*/ 76197 h 126438"/>
                  <a:gd name="connsiteX5" fmla="*/ 135653 w 743578"/>
                  <a:gd name="connsiteY5" fmla="*/ 66148 h 126438"/>
                  <a:gd name="connsiteX6" fmla="*/ 311499 w 743578"/>
                  <a:gd name="connsiteY6" fmla="*/ 56100 h 126438"/>
                  <a:gd name="connsiteX7" fmla="*/ 341644 w 743578"/>
                  <a:gd name="connsiteY7" fmla="*/ 51076 h 126438"/>
                  <a:gd name="connsiteX8" fmla="*/ 356716 w 743578"/>
                  <a:gd name="connsiteY8" fmla="*/ 46052 h 126438"/>
                  <a:gd name="connsiteX9" fmla="*/ 462224 w 743578"/>
                  <a:gd name="connsiteY9" fmla="*/ 36003 h 126438"/>
                  <a:gd name="connsiteX10" fmla="*/ 482321 w 743578"/>
                  <a:gd name="connsiteY10" fmla="*/ 30979 h 126438"/>
                  <a:gd name="connsiteX11" fmla="*/ 512466 w 743578"/>
                  <a:gd name="connsiteY11" fmla="*/ 20931 h 126438"/>
                  <a:gd name="connsiteX12" fmla="*/ 653143 w 743578"/>
                  <a:gd name="connsiteY12" fmla="*/ 15907 h 126438"/>
                  <a:gd name="connsiteX13" fmla="*/ 713433 w 743578"/>
                  <a:gd name="connsiteY13" fmla="*/ 834 h 126438"/>
                  <a:gd name="connsiteX14" fmla="*/ 743578 w 743578"/>
                  <a:gd name="connsiteY14" fmla="*/ 834 h 12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578" h="126438">
                    <a:moveTo>
                      <a:pt x="0" y="126438"/>
                    </a:moveTo>
                    <a:cubicBezTo>
                      <a:pt x="5024" y="124763"/>
                      <a:pt x="9912" y="122605"/>
                      <a:pt x="15072" y="121414"/>
                    </a:cubicBezTo>
                    <a:cubicBezTo>
                      <a:pt x="31714" y="117574"/>
                      <a:pt x="49111" y="116767"/>
                      <a:pt x="65314" y="111366"/>
                    </a:cubicBezTo>
                    <a:lnTo>
                      <a:pt x="80387" y="106342"/>
                    </a:lnTo>
                    <a:cubicBezTo>
                      <a:pt x="98975" y="87753"/>
                      <a:pt x="86492" y="98922"/>
                      <a:pt x="120580" y="76197"/>
                    </a:cubicBezTo>
                    <a:cubicBezTo>
                      <a:pt x="125604" y="72847"/>
                      <a:pt x="129924" y="68058"/>
                      <a:pt x="135653" y="66148"/>
                    </a:cubicBezTo>
                    <a:cubicBezTo>
                      <a:pt x="201591" y="44169"/>
                      <a:pt x="145432" y="61289"/>
                      <a:pt x="311499" y="56100"/>
                    </a:cubicBezTo>
                    <a:cubicBezTo>
                      <a:pt x="321547" y="54425"/>
                      <a:pt x="331700" y="53286"/>
                      <a:pt x="341644" y="51076"/>
                    </a:cubicBezTo>
                    <a:cubicBezTo>
                      <a:pt x="346814" y="49927"/>
                      <a:pt x="351457" y="46671"/>
                      <a:pt x="356716" y="46052"/>
                    </a:cubicBezTo>
                    <a:cubicBezTo>
                      <a:pt x="427604" y="37712"/>
                      <a:pt x="409459" y="45596"/>
                      <a:pt x="462224" y="36003"/>
                    </a:cubicBezTo>
                    <a:cubicBezTo>
                      <a:pt x="469018" y="34768"/>
                      <a:pt x="475707" y="32963"/>
                      <a:pt x="482321" y="30979"/>
                    </a:cubicBezTo>
                    <a:cubicBezTo>
                      <a:pt x="492466" y="27936"/>
                      <a:pt x="501881" y="21309"/>
                      <a:pt x="512466" y="20931"/>
                    </a:cubicBezTo>
                    <a:lnTo>
                      <a:pt x="653143" y="15907"/>
                    </a:lnTo>
                    <a:cubicBezTo>
                      <a:pt x="678885" y="7326"/>
                      <a:pt x="686369" y="3089"/>
                      <a:pt x="713433" y="834"/>
                    </a:cubicBezTo>
                    <a:cubicBezTo>
                      <a:pt x="723447" y="0"/>
                      <a:pt x="733530" y="834"/>
                      <a:pt x="743578" y="834"/>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8" name="Forme libre 24">
                <a:extLst>
                  <a:ext uri="{FF2B5EF4-FFF2-40B4-BE49-F238E27FC236}">
                    <a16:creationId xmlns:a16="http://schemas.microsoft.com/office/drawing/2014/main" id="{2D0727DC-3EFD-4E6F-AF03-12D44EECE809}"/>
                  </a:ext>
                </a:extLst>
              </p:cNvPr>
              <p:cNvSpPr/>
              <p:nvPr/>
            </p:nvSpPr>
            <p:spPr bwMode="auto">
              <a:xfrm flipH="1">
                <a:off x="5011206" y="5919624"/>
                <a:ext cx="709612" cy="98425"/>
              </a:xfrm>
              <a:custGeom>
                <a:avLst/>
                <a:gdLst>
                  <a:gd name="connsiteX0" fmla="*/ 0 w 667910"/>
                  <a:gd name="connsiteY0" fmla="*/ 0 h 63945"/>
                  <a:gd name="connsiteX1" fmla="*/ 55659 w 667910"/>
                  <a:gd name="connsiteY1" fmla="*/ 7951 h 63945"/>
                  <a:gd name="connsiteX2" fmla="*/ 87464 w 667910"/>
                  <a:gd name="connsiteY2" fmla="*/ 15903 h 63945"/>
                  <a:gd name="connsiteX3" fmla="*/ 238539 w 667910"/>
                  <a:gd name="connsiteY3" fmla="*/ 23854 h 63945"/>
                  <a:gd name="connsiteX4" fmla="*/ 667910 w 667910"/>
                  <a:gd name="connsiteY4" fmla="*/ 31805 h 63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910" h="63945">
                    <a:moveTo>
                      <a:pt x="0" y="0"/>
                    </a:moveTo>
                    <a:cubicBezTo>
                      <a:pt x="18553" y="2650"/>
                      <a:pt x="37220" y="4598"/>
                      <a:pt x="55659" y="7951"/>
                    </a:cubicBezTo>
                    <a:cubicBezTo>
                      <a:pt x="66411" y="9906"/>
                      <a:pt x="76577" y="14956"/>
                      <a:pt x="87464" y="15903"/>
                    </a:cubicBezTo>
                    <a:cubicBezTo>
                      <a:pt x="137702" y="20272"/>
                      <a:pt x="188181" y="21204"/>
                      <a:pt x="238539" y="23854"/>
                    </a:cubicBezTo>
                    <a:cubicBezTo>
                      <a:pt x="398909" y="63945"/>
                      <a:pt x="259416" y="31805"/>
                      <a:pt x="667910" y="31805"/>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9" name="Forme libre 25">
                <a:extLst>
                  <a:ext uri="{FF2B5EF4-FFF2-40B4-BE49-F238E27FC236}">
                    <a16:creationId xmlns:a16="http://schemas.microsoft.com/office/drawing/2014/main" id="{F7E51449-C835-499E-B400-9EC01D725438}"/>
                  </a:ext>
                </a:extLst>
              </p:cNvPr>
              <p:cNvSpPr/>
              <p:nvPr/>
            </p:nvSpPr>
            <p:spPr bwMode="auto">
              <a:xfrm flipH="1">
                <a:off x="5020731" y="6041862"/>
                <a:ext cx="758825" cy="36512"/>
              </a:xfrm>
              <a:custGeom>
                <a:avLst/>
                <a:gdLst>
                  <a:gd name="connsiteX0" fmla="*/ 0 w 715618"/>
                  <a:gd name="connsiteY0" fmla="*/ 0 h 23854"/>
                  <a:gd name="connsiteX1" fmla="*/ 79513 w 715618"/>
                  <a:gd name="connsiteY1" fmla="*/ 7951 h 23854"/>
                  <a:gd name="connsiteX2" fmla="*/ 119270 w 715618"/>
                  <a:gd name="connsiteY2" fmla="*/ 15903 h 23854"/>
                  <a:gd name="connsiteX3" fmla="*/ 174929 w 715618"/>
                  <a:gd name="connsiteY3" fmla="*/ 23854 h 23854"/>
                  <a:gd name="connsiteX4" fmla="*/ 659959 w 715618"/>
                  <a:gd name="connsiteY4" fmla="*/ 15903 h 23854"/>
                  <a:gd name="connsiteX5" fmla="*/ 715618 w 715618"/>
                  <a:gd name="connsiteY5" fmla="*/ 7951 h 2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618" h="23854">
                    <a:moveTo>
                      <a:pt x="0" y="0"/>
                    </a:moveTo>
                    <a:cubicBezTo>
                      <a:pt x="26504" y="2650"/>
                      <a:pt x="53110" y="4431"/>
                      <a:pt x="79513" y="7951"/>
                    </a:cubicBezTo>
                    <a:cubicBezTo>
                      <a:pt x="92909" y="9737"/>
                      <a:pt x="105939" y="13681"/>
                      <a:pt x="119270" y="15903"/>
                    </a:cubicBezTo>
                    <a:cubicBezTo>
                      <a:pt x="137756" y="18984"/>
                      <a:pt x="156376" y="21204"/>
                      <a:pt x="174929" y="23854"/>
                    </a:cubicBezTo>
                    <a:lnTo>
                      <a:pt x="659959" y="15903"/>
                    </a:lnTo>
                    <a:cubicBezTo>
                      <a:pt x="678692" y="15352"/>
                      <a:pt x="715618" y="7951"/>
                      <a:pt x="715618" y="795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0" name="Forme libre 26">
                <a:extLst>
                  <a:ext uri="{FF2B5EF4-FFF2-40B4-BE49-F238E27FC236}">
                    <a16:creationId xmlns:a16="http://schemas.microsoft.com/office/drawing/2014/main" id="{FA880BCC-F47C-4B3D-9767-9CE1BCEC7173}"/>
                  </a:ext>
                </a:extLst>
              </p:cNvPr>
              <p:cNvSpPr/>
              <p:nvPr/>
            </p:nvSpPr>
            <p:spPr bwMode="auto">
              <a:xfrm flipH="1">
                <a:off x="5011206" y="5968837"/>
                <a:ext cx="742950" cy="119062"/>
              </a:xfrm>
              <a:custGeom>
                <a:avLst/>
                <a:gdLst>
                  <a:gd name="connsiteX0" fmla="*/ 0 w 699715"/>
                  <a:gd name="connsiteY0" fmla="*/ 0 h 77278"/>
                  <a:gd name="connsiteX1" fmla="*/ 87464 w 699715"/>
                  <a:gd name="connsiteY1" fmla="*/ 7952 h 77278"/>
                  <a:gd name="connsiteX2" fmla="*/ 135172 w 699715"/>
                  <a:gd name="connsiteY2" fmla="*/ 15903 h 77278"/>
                  <a:gd name="connsiteX3" fmla="*/ 246490 w 699715"/>
                  <a:gd name="connsiteY3" fmla="*/ 23854 h 77278"/>
                  <a:gd name="connsiteX4" fmla="*/ 270344 w 699715"/>
                  <a:gd name="connsiteY4" fmla="*/ 31805 h 77278"/>
                  <a:gd name="connsiteX5" fmla="*/ 699715 w 699715"/>
                  <a:gd name="connsiteY5" fmla="*/ 47708 h 7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715" h="77278">
                    <a:moveTo>
                      <a:pt x="0" y="0"/>
                    </a:moveTo>
                    <a:cubicBezTo>
                      <a:pt x="29155" y="2651"/>
                      <a:pt x="58390" y="4531"/>
                      <a:pt x="87464" y="7952"/>
                    </a:cubicBezTo>
                    <a:cubicBezTo>
                      <a:pt x="103476" y="9836"/>
                      <a:pt x="119130" y="14299"/>
                      <a:pt x="135172" y="15903"/>
                    </a:cubicBezTo>
                    <a:cubicBezTo>
                      <a:pt x="172188" y="19604"/>
                      <a:pt x="209384" y="21204"/>
                      <a:pt x="246490" y="23854"/>
                    </a:cubicBezTo>
                    <a:cubicBezTo>
                      <a:pt x="254441" y="26504"/>
                      <a:pt x="262258" y="29600"/>
                      <a:pt x="270344" y="31805"/>
                    </a:cubicBezTo>
                    <a:cubicBezTo>
                      <a:pt x="437080" y="77278"/>
                      <a:pt x="396633" y="47708"/>
                      <a:pt x="699715" y="47708"/>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1" name="Forme libre 27">
                <a:extLst>
                  <a:ext uri="{FF2B5EF4-FFF2-40B4-BE49-F238E27FC236}">
                    <a16:creationId xmlns:a16="http://schemas.microsoft.com/office/drawing/2014/main" id="{8E9F9C6E-7FF0-4E8A-A68C-5A2C73B723C7}"/>
                  </a:ext>
                </a:extLst>
              </p:cNvPr>
              <p:cNvSpPr/>
              <p:nvPr/>
            </p:nvSpPr>
            <p:spPr bwMode="auto">
              <a:xfrm flipH="1">
                <a:off x="5011206" y="6057737"/>
                <a:ext cx="725487" cy="106362"/>
              </a:xfrm>
              <a:custGeom>
                <a:avLst/>
                <a:gdLst>
                  <a:gd name="connsiteX0" fmla="*/ 0 w 683812"/>
                  <a:gd name="connsiteY0" fmla="*/ 69121 h 69121"/>
                  <a:gd name="connsiteX1" fmla="*/ 31805 w 683812"/>
                  <a:gd name="connsiteY1" fmla="*/ 53219 h 69121"/>
                  <a:gd name="connsiteX2" fmla="*/ 333955 w 683812"/>
                  <a:gd name="connsiteY2" fmla="*/ 29365 h 69121"/>
                  <a:gd name="connsiteX3" fmla="*/ 564543 w 683812"/>
                  <a:gd name="connsiteY3" fmla="*/ 13462 h 69121"/>
                  <a:gd name="connsiteX4" fmla="*/ 683812 w 683812"/>
                  <a:gd name="connsiteY4" fmla="*/ 13462 h 69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812" h="69121">
                    <a:moveTo>
                      <a:pt x="0" y="69121"/>
                    </a:moveTo>
                    <a:cubicBezTo>
                      <a:pt x="10602" y="63820"/>
                      <a:pt x="20800" y="57621"/>
                      <a:pt x="31805" y="53219"/>
                    </a:cubicBezTo>
                    <a:cubicBezTo>
                      <a:pt x="136838" y="11206"/>
                      <a:pt x="180076" y="34174"/>
                      <a:pt x="333955" y="29365"/>
                    </a:cubicBezTo>
                    <a:cubicBezTo>
                      <a:pt x="422041" y="0"/>
                      <a:pt x="359230" y="18469"/>
                      <a:pt x="564543" y="13462"/>
                    </a:cubicBezTo>
                    <a:cubicBezTo>
                      <a:pt x="604288" y="12493"/>
                      <a:pt x="644056" y="13462"/>
                      <a:pt x="683812" y="13462"/>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2" name="Forme libre 28">
                <a:extLst>
                  <a:ext uri="{FF2B5EF4-FFF2-40B4-BE49-F238E27FC236}">
                    <a16:creationId xmlns:a16="http://schemas.microsoft.com/office/drawing/2014/main" id="{A97FE737-809D-4CAD-A52E-EB044139CB0E}"/>
                  </a:ext>
                </a:extLst>
              </p:cNvPr>
              <p:cNvSpPr/>
              <p:nvPr/>
            </p:nvSpPr>
            <p:spPr bwMode="auto">
              <a:xfrm flipH="1">
                <a:off x="4966756" y="5851362"/>
                <a:ext cx="815975" cy="115887"/>
              </a:xfrm>
              <a:custGeom>
                <a:avLst/>
                <a:gdLst>
                  <a:gd name="connsiteX0" fmla="*/ 0 w 768699"/>
                  <a:gd name="connsiteY0" fmla="*/ 1067 h 74963"/>
                  <a:gd name="connsiteX1" fmla="*/ 115556 w 768699"/>
                  <a:gd name="connsiteY1" fmla="*/ 6091 h 74963"/>
                  <a:gd name="connsiteX2" fmla="*/ 125604 w 768699"/>
                  <a:gd name="connsiteY2" fmla="*/ 21164 h 74963"/>
                  <a:gd name="connsiteX3" fmla="*/ 170822 w 768699"/>
                  <a:gd name="connsiteY3" fmla="*/ 46285 h 74963"/>
                  <a:gd name="connsiteX4" fmla="*/ 346668 w 768699"/>
                  <a:gd name="connsiteY4" fmla="*/ 51309 h 74963"/>
                  <a:gd name="connsiteX5" fmla="*/ 361741 w 768699"/>
                  <a:gd name="connsiteY5" fmla="*/ 56333 h 74963"/>
                  <a:gd name="connsiteX6" fmla="*/ 396910 w 768699"/>
                  <a:gd name="connsiteY6" fmla="*/ 71406 h 74963"/>
                  <a:gd name="connsiteX7" fmla="*/ 768699 w 768699"/>
                  <a:gd name="connsiteY7" fmla="*/ 66381 h 7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99" h="74963">
                    <a:moveTo>
                      <a:pt x="0" y="1067"/>
                    </a:moveTo>
                    <a:cubicBezTo>
                      <a:pt x="38519" y="2742"/>
                      <a:pt x="77485" y="0"/>
                      <a:pt x="115556" y="6091"/>
                    </a:cubicBezTo>
                    <a:cubicBezTo>
                      <a:pt x="121519" y="7045"/>
                      <a:pt x="121060" y="17188"/>
                      <a:pt x="125604" y="21164"/>
                    </a:cubicBezTo>
                    <a:cubicBezTo>
                      <a:pt x="130750" y="25667"/>
                      <a:pt x="157188" y="45567"/>
                      <a:pt x="170822" y="46285"/>
                    </a:cubicBezTo>
                    <a:cubicBezTo>
                      <a:pt x="229380" y="49367"/>
                      <a:pt x="288053" y="49634"/>
                      <a:pt x="346668" y="51309"/>
                    </a:cubicBezTo>
                    <a:cubicBezTo>
                      <a:pt x="351692" y="52984"/>
                      <a:pt x="356873" y="54247"/>
                      <a:pt x="361741" y="56333"/>
                    </a:cubicBezTo>
                    <a:cubicBezTo>
                      <a:pt x="405213" y="74963"/>
                      <a:pt x="361551" y="59618"/>
                      <a:pt x="396910" y="71406"/>
                    </a:cubicBezTo>
                    <a:lnTo>
                      <a:pt x="768699" y="66381"/>
                    </a:ln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3" name="Forme libre 29">
                <a:extLst>
                  <a:ext uri="{FF2B5EF4-FFF2-40B4-BE49-F238E27FC236}">
                    <a16:creationId xmlns:a16="http://schemas.microsoft.com/office/drawing/2014/main" id="{9ADB68D5-27DA-43A9-B406-151BB59FB633}"/>
                  </a:ext>
                </a:extLst>
              </p:cNvPr>
              <p:cNvSpPr/>
              <p:nvPr/>
            </p:nvSpPr>
            <p:spPr bwMode="auto">
              <a:xfrm flipH="1">
                <a:off x="4993743" y="5989474"/>
                <a:ext cx="741363" cy="47625"/>
              </a:xfrm>
              <a:custGeom>
                <a:avLst/>
                <a:gdLst>
                  <a:gd name="connsiteX0" fmla="*/ 0 w 698360"/>
                  <a:gd name="connsiteY0" fmla="*/ 16662 h 30789"/>
                  <a:gd name="connsiteX1" fmla="*/ 20097 w 698360"/>
                  <a:gd name="connsiteY1" fmla="*/ 21686 h 30789"/>
                  <a:gd name="connsiteX2" fmla="*/ 597877 w 698360"/>
                  <a:gd name="connsiteY2" fmla="*/ 21686 h 30789"/>
                  <a:gd name="connsiteX3" fmla="*/ 617973 w 698360"/>
                  <a:gd name="connsiteY3" fmla="*/ 16662 h 30789"/>
                  <a:gd name="connsiteX4" fmla="*/ 668215 w 698360"/>
                  <a:gd name="connsiteY4" fmla="*/ 6613 h 30789"/>
                  <a:gd name="connsiteX5" fmla="*/ 698360 w 698360"/>
                  <a:gd name="connsiteY5" fmla="*/ 1589 h 3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360" h="30789">
                    <a:moveTo>
                      <a:pt x="0" y="16662"/>
                    </a:moveTo>
                    <a:cubicBezTo>
                      <a:pt x="6699" y="18337"/>
                      <a:pt x="13197" y="21421"/>
                      <a:pt x="20097" y="21686"/>
                    </a:cubicBezTo>
                    <a:cubicBezTo>
                      <a:pt x="256775" y="30789"/>
                      <a:pt x="343706" y="25479"/>
                      <a:pt x="597877" y="21686"/>
                    </a:cubicBezTo>
                    <a:cubicBezTo>
                      <a:pt x="604576" y="20011"/>
                      <a:pt x="611221" y="18109"/>
                      <a:pt x="617973" y="16662"/>
                    </a:cubicBezTo>
                    <a:cubicBezTo>
                      <a:pt x="634673" y="13083"/>
                      <a:pt x="652012" y="12014"/>
                      <a:pt x="668215" y="6613"/>
                    </a:cubicBezTo>
                    <a:cubicBezTo>
                      <a:pt x="688054" y="0"/>
                      <a:pt x="677992" y="1589"/>
                      <a:pt x="698360" y="1589"/>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4" name="Forme libre 30">
                <a:extLst>
                  <a:ext uri="{FF2B5EF4-FFF2-40B4-BE49-F238E27FC236}">
                    <a16:creationId xmlns:a16="http://schemas.microsoft.com/office/drawing/2014/main" id="{B153D8F0-7B1D-4161-A9A3-1EF80AE6BE0A}"/>
                  </a:ext>
                </a:extLst>
              </p:cNvPr>
              <p:cNvSpPr/>
              <p:nvPr/>
            </p:nvSpPr>
            <p:spPr bwMode="auto">
              <a:xfrm flipH="1">
                <a:off x="4966756" y="5983124"/>
                <a:ext cx="788987" cy="193675"/>
              </a:xfrm>
              <a:custGeom>
                <a:avLst/>
                <a:gdLst>
                  <a:gd name="connsiteX0" fmla="*/ 0 w 743578"/>
                  <a:gd name="connsiteY0" fmla="*/ 126438 h 126438"/>
                  <a:gd name="connsiteX1" fmla="*/ 15072 w 743578"/>
                  <a:gd name="connsiteY1" fmla="*/ 121414 h 126438"/>
                  <a:gd name="connsiteX2" fmla="*/ 65314 w 743578"/>
                  <a:gd name="connsiteY2" fmla="*/ 111366 h 126438"/>
                  <a:gd name="connsiteX3" fmla="*/ 80387 w 743578"/>
                  <a:gd name="connsiteY3" fmla="*/ 106342 h 126438"/>
                  <a:gd name="connsiteX4" fmla="*/ 120580 w 743578"/>
                  <a:gd name="connsiteY4" fmla="*/ 76197 h 126438"/>
                  <a:gd name="connsiteX5" fmla="*/ 135653 w 743578"/>
                  <a:gd name="connsiteY5" fmla="*/ 66148 h 126438"/>
                  <a:gd name="connsiteX6" fmla="*/ 311499 w 743578"/>
                  <a:gd name="connsiteY6" fmla="*/ 56100 h 126438"/>
                  <a:gd name="connsiteX7" fmla="*/ 341644 w 743578"/>
                  <a:gd name="connsiteY7" fmla="*/ 51076 h 126438"/>
                  <a:gd name="connsiteX8" fmla="*/ 356716 w 743578"/>
                  <a:gd name="connsiteY8" fmla="*/ 46052 h 126438"/>
                  <a:gd name="connsiteX9" fmla="*/ 462224 w 743578"/>
                  <a:gd name="connsiteY9" fmla="*/ 36003 h 126438"/>
                  <a:gd name="connsiteX10" fmla="*/ 482321 w 743578"/>
                  <a:gd name="connsiteY10" fmla="*/ 30979 h 126438"/>
                  <a:gd name="connsiteX11" fmla="*/ 512466 w 743578"/>
                  <a:gd name="connsiteY11" fmla="*/ 20931 h 126438"/>
                  <a:gd name="connsiteX12" fmla="*/ 653143 w 743578"/>
                  <a:gd name="connsiteY12" fmla="*/ 15907 h 126438"/>
                  <a:gd name="connsiteX13" fmla="*/ 713433 w 743578"/>
                  <a:gd name="connsiteY13" fmla="*/ 834 h 126438"/>
                  <a:gd name="connsiteX14" fmla="*/ 743578 w 743578"/>
                  <a:gd name="connsiteY14" fmla="*/ 834 h 12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578" h="126438">
                    <a:moveTo>
                      <a:pt x="0" y="126438"/>
                    </a:moveTo>
                    <a:cubicBezTo>
                      <a:pt x="5024" y="124763"/>
                      <a:pt x="9912" y="122605"/>
                      <a:pt x="15072" y="121414"/>
                    </a:cubicBezTo>
                    <a:cubicBezTo>
                      <a:pt x="31714" y="117574"/>
                      <a:pt x="49111" y="116767"/>
                      <a:pt x="65314" y="111366"/>
                    </a:cubicBezTo>
                    <a:lnTo>
                      <a:pt x="80387" y="106342"/>
                    </a:lnTo>
                    <a:cubicBezTo>
                      <a:pt x="98975" y="87753"/>
                      <a:pt x="86492" y="98922"/>
                      <a:pt x="120580" y="76197"/>
                    </a:cubicBezTo>
                    <a:cubicBezTo>
                      <a:pt x="125604" y="72847"/>
                      <a:pt x="129924" y="68058"/>
                      <a:pt x="135653" y="66148"/>
                    </a:cubicBezTo>
                    <a:cubicBezTo>
                      <a:pt x="201591" y="44169"/>
                      <a:pt x="145432" y="61289"/>
                      <a:pt x="311499" y="56100"/>
                    </a:cubicBezTo>
                    <a:cubicBezTo>
                      <a:pt x="321547" y="54425"/>
                      <a:pt x="331700" y="53286"/>
                      <a:pt x="341644" y="51076"/>
                    </a:cubicBezTo>
                    <a:cubicBezTo>
                      <a:pt x="346814" y="49927"/>
                      <a:pt x="351457" y="46671"/>
                      <a:pt x="356716" y="46052"/>
                    </a:cubicBezTo>
                    <a:cubicBezTo>
                      <a:pt x="427604" y="37712"/>
                      <a:pt x="409459" y="45596"/>
                      <a:pt x="462224" y="36003"/>
                    </a:cubicBezTo>
                    <a:cubicBezTo>
                      <a:pt x="469018" y="34768"/>
                      <a:pt x="475707" y="32963"/>
                      <a:pt x="482321" y="30979"/>
                    </a:cubicBezTo>
                    <a:cubicBezTo>
                      <a:pt x="492466" y="27936"/>
                      <a:pt x="501881" y="21309"/>
                      <a:pt x="512466" y="20931"/>
                    </a:cubicBezTo>
                    <a:lnTo>
                      <a:pt x="653143" y="15907"/>
                    </a:lnTo>
                    <a:cubicBezTo>
                      <a:pt x="678885" y="7326"/>
                      <a:pt x="686369" y="3089"/>
                      <a:pt x="713433" y="834"/>
                    </a:cubicBezTo>
                    <a:cubicBezTo>
                      <a:pt x="723447" y="0"/>
                      <a:pt x="733530" y="834"/>
                      <a:pt x="743578" y="834"/>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5" name="Forme libre 59">
                <a:extLst>
                  <a:ext uri="{FF2B5EF4-FFF2-40B4-BE49-F238E27FC236}">
                    <a16:creationId xmlns:a16="http://schemas.microsoft.com/office/drawing/2014/main" id="{BCE91941-26DE-4AEF-87B5-3C2822DFA988}"/>
                  </a:ext>
                </a:extLst>
              </p:cNvPr>
              <p:cNvSpPr/>
              <p:nvPr/>
            </p:nvSpPr>
            <p:spPr bwMode="auto">
              <a:xfrm flipV="1">
                <a:off x="4966756" y="5432262"/>
                <a:ext cx="4210050" cy="573087"/>
              </a:xfrm>
              <a:custGeom>
                <a:avLst/>
                <a:gdLst>
                  <a:gd name="connsiteX0" fmla="*/ 0 w 3967074"/>
                  <a:gd name="connsiteY0" fmla="*/ 86953 h 599316"/>
                  <a:gd name="connsiteX1" fmla="*/ 230002 w 3967074"/>
                  <a:gd name="connsiteY1" fmla="*/ 8415 h 599316"/>
                  <a:gd name="connsiteX2" fmla="*/ 443175 w 3967074"/>
                  <a:gd name="connsiteY2" fmla="*/ 36464 h 599316"/>
                  <a:gd name="connsiteX3" fmla="*/ 583421 w 3967074"/>
                  <a:gd name="connsiteY3" fmla="*/ 58903 h 599316"/>
                  <a:gd name="connsiteX4" fmla="*/ 718056 w 3967074"/>
                  <a:gd name="connsiteY4" fmla="*/ 187929 h 599316"/>
                  <a:gd name="connsiteX5" fmla="*/ 774154 w 3967074"/>
                  <a:gd name="connsiteY5" fmla="*/ 249637 h 599316"/>
                  <a:gd name="connsiteX6" fmla="*/ 914400 w 3967074"/>
                  <a:gd name="connsiteY6" fmla="*/ 361834 h 599316"/>
                  <a:gd name="connsiteX7" fmla="*/ 1116353 w 3967074"/>
                  <a:gd name="connsiteY7" fmla="*/ 451591 h 599316"/>
                  <a:gd name="connsiteX8" fmla="*/ 1430503 w 3967074"/>
                  <a:gd name="connsiteY8" fmla="*/ 541348 h 599316"/>
                  <a:gd name="connsiteX9" fmla="*/ 1688554 w 3967074"/>
                  <a:gd name="connsiteY9" fmla="*/ 575007 h 599316"/>
                  <a:gd name="connsiteX10" fmla="*/ 1912947 w 3967074"/>
                  <a:gd name="connsiteY10" fmla="*/ 597446 h 599316"/>
                  <a:gd name="connsiteX11" fmla="*/ 2182218 w 3967074"/>
                  <a:gd name="connsiteY11" fmla="*/ 586226 h 599316"/>
                  <a:gd name="connsiteX12" fmla="*/ 2479538 w 3967074"/>
                  <a:gd name="connsiteY12" fmla="*/ 558177 h 599316"/>
                  <a:gd name="connsiteX13" fmla="*/ 2804908 w 3967074"/>
                  <a:gd name="connsiteY13" fmla="*/ 474030 h 599316"/>
                  <a:gd name="connsiteX14" fmla="*/ 3040520 w 3967074"/>
                  <a:gd name="connsiteY14" fmla="*/ 361834 h 599316"/>
                  <a:gd name="connsiteX15" fmla="*/ 3203205 w 3967074"/>
                  <a:gd name="connsiteY15" fmla="*/ 244027 h 599316"/>
                  <a:gd name="connsiteX16" fmla="*/ 3281742 w 3967074"/>
                  <a:gd name="connsiteY16" fmla="*/ 148661 h 599316"/>
                  <a:gd name="connsiteX17" fmla="*/ 3399548 w 3967074"/>
                  <a:gd name="connsiteY17" fmla="*/ 81343 h 599316"/>
                  <a:gd name="connsiteX18" fmla="*/ 3472476 w 3967074"/>
                  <a:gd name="connsiteY18" fmla="*/ 64513 h 599316"/>
                  <a:gd name="connsiteX19" fmla="*/ 3646380 w 3967074"/>
                  <a:gd name="connsiteY19" fmla="*/ 64513 h 599316"/>
                  <a:gd name="connsiteX20" fmla="*/ 3792235 w 3967074"/>
                  <a:gd name="connsiteY20" fmla="*/ 70123 h 599316"/>
                  <a:gd name="connsiteX21" fmla="*/ 3943700 w 3967074"/>
                  <a:gd name="connsiteY21" fmla="*/ 143051 h 599316"/>
                  <a:gd name="connsiteX22" fmla="*/ 3932481 w 3967074"/>
                  <a:gd name="connsiteY22" fmla="*/ 137441 h 5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7074" h="599316">
                    <a:moveTo>
                      <a:pt x="0" y="86953"/>
                    </a:moveTo>
                    <a:cubicBezTo>
                      <a:pt x="78070" y="51891"/>
                      <a:pt x="156140" y="16830"/>
                      <a:pt x="230002" y="8415"/>
                    </a:cubicBezTo>
                    <a:cubicBezTo>
                      <a:pt x="303864" y="0"/>
                      <a:pt x="384272" y="28049"/>
                      <a:pt x="443175" y="36464"/>
                    </a:cubicBezTo>
                    <a:cubicBezTo>
                      <a:pt x="502078" y="44879"/>
                      <a:pt x="537608" y="33659"/>
                      <a:pt x="583421" y="58903"/>
                    </a:cubicBezTo>
                    <a:cubicBezTo>
                      <a:pt x="629235" y="84147"/>
                      <a:pt x="686267" y="156140"/>
                      <a:pt x="718056" y="187929"/>
                    </a:cubicBezTo>
                    <a:cubicBezTo>
                      <a:pt x="749845" y="219718"/>
                      <a:pt x="741430" y="220653"/>
                      <a:pt x="774154" y="249637"/>
                    </a:cubicBezTo>
                    <a:cubicBezTo>
                      <a:pt x="806878" y="278621"/>
                      <a:pt x="857367" y="328175"/>
                      <a:pt x="914400" y="361834"/>
                    </a:cubicBezTo>
                    <a:cubicBezTo>
                      <a:pt x="971433" y="395493"/>
                      <a:pt x="1030336" y="421672"/>
                      <a:pt x="1116353" y="451591"/>
                    </a:cubicBezTo>
                    <a:cubicBezTo>
                      <a:pt x="1202370" y="481510"/>
                      <a:pt x="1335136" y="520779"/>
                      <a:pt x="1430503" y="541348"/>
                    </a:cubicBezTo>
                    <a:cubicBezTo>
                      <a:pt x="1525870" y="561917"/>
                      <a:pt x="1608147" y="565657"/>
                      <a:pt x="1688554" y="575007"/>
                    </a:cubicBezTo>
                    <a:cubicBezTo>
                      <a:pt x="1768961" y="584357"/>
                      <a:pt x="1830670" y="595576"/>
                      <a:pt x="1912947" y="597446"/>
                    </a:cubicBezTo>
                    <a:cubicBezTo>
                      <a:pt x="1995224" y="599316"/>
                      <a:pt x="2087786" y="592771"/>
                      <a:pt x="2182218" y="586226"/>
                    </a:cubicBezTo>
                    <a:cubicBezTo>
                      <a:pt x="2276650" y="579681"/>
                      <a:pt x="2375756" y="576876"/>
                      <a:pt x="2479538" y="558177"/>
                    </a:cubicBezTo>
                    <a:cubicBezTo>
                      <a:pt x="2583320" y="539478"/>
                      <a:pt x="2711411" y="506754"/>
                      <a:pt x="2804908" y="474030"/>
                    </a:cubicBezTo>
                    <a:cubicBezTo>
                      <a:pt x="2898405" y="441306"/>
                      <a:pt x="2974137" y="400168"/>
                      <a:pt x="3040520" y="361834"/>
                    </a:cubicBezTo>
                    <a:cubicBezTo>
                      <a:pt x="3106903" y="323500"/>
                      <a:pt x="3163001" y="279556"/>
                      <a:pt x="3203205" y="244027"/>
                    </a:cubicBezTo>
                    <a:cubicBezTo>
                      <a:pt x="3243409" y="208498"/>
                      <a:pt x="3249018" y="175775"/>
                      <a:pt x="3281742" y="148661"/>
                    </a:cubicBezTo>
                    <a:cubicBezTo>
                      <a:pt x="3314466" y="121547"/>
                      <a:pt x="3367759" y="95368"/>
                      <a:pt x="3399548" y="81343"/>
                    </a:cubicBezTo>
                    <a:cubicBezTo>
                      <a:pt x="3431337" y="67318"/>
                      <a:pt x="3431337" y="67318"/>
                      <a:pt x="3472476" y="64513"/>
                    </a:cubicBezTo>
                    <a:cubicBezTo>
                      <a:pt x="3513615" y="61708"/>
                      <a:pt x="3593087" y="63578"/>
                      <a:pt x="3646380" y="64513"/>
                    </a:cubicBezTo>
                    <a:cubicBezTo>
                      <a:pt x="3699673" y="65448"/>
                      <a:pt x="3742682" y="57033"/>
                      <a:pt x="3792235" y="70123"/>
                    </a:cubicBezTo>
                    <a:cubicBezTo>
                      <a:pt x="3841788" y="83213"/>
                      <a:pt x="3920326" y="131831"/>
                      <a:pt x="3943700" y="143051"/>
                    </a:cubicBezTo>
                    <a:cubicBezTo>
                      <a:pt x="3967074" y="154271"/>
                      <a:pt x="3949777" y="145856"/>
                      <a:pt x="3932481" y="137441"/>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grpSp>
        <p:grpSp>
          <p:nvGrpSpPr>
            <p:cNvPr id="7" name="Groupe 131">
              <a:extLst>
                <a:ext uri="{FF2B5EF4-FFF2-40B4-BE49-F238E27FC236}">
                  <a16:creationId xmlns:a16="http://schemas.microsoft.com/office/drawing/2014/main" id="{866E771A-370F-40DF-9D03-AAF676C69D3C}"/>
                </a:ext>
              </a:extLst>
            </p:cNvPr>
            <p:cNvGrpSpPr>
              <a:grpSpLocks/>
            </p:cNvGrpSpPr>
            <p:nvPr/>
          </p:nvGrpSpPr>
          <p:grpSpPr bwMode="auto">
            <a:xfrm rot="16200000">
              <a:off x="3564811" y="3031286"/>
              <a:ext cx="1339458" cy="1601025"/>
              <a:chOff x="5866806" y="1143581"/>
              <a:chExt cx="570657" cy="856659"/>
            </a:xfrm>
            <a:solidFill>
              <a:schemeClr val="accent1">
                <a:lumMod val="60000"/>
                <a:lumOff val="40000"/>
              </a:schemeClr>
            </a:solidFill>
          </p:grpSpPr>
          <p:sp>
            <p:nvSpPr>
              <p:cNvPr id="17" name="Rectangle à coins arrondis 65">
                <a:extLst>
                  <a:ext uri="{FF2B5EF4-FFF2-40B4-BE49-F238E27FC236}">
                    <a16:creationId xmlns:a16="http://schemas.microsoft.com/office/drawing/2014/main" id="{B36408F1-51C9-4AE0-8FC0-3E8F3698BD38}"/>
                  </a:ext>
                </a:extLst>
              </p:cNvPr>
              <p:cNvSpPr/>
              <p:nvPr/>
            </p:nvSpPr>
            <p:spPr>
              <a:xfrm>
                <a:off x="5866806" y="1143581"/>
                <a:ext cx="570657" cy="856659"/>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cxnSp>
            <p:nvCxnSpPr>
              <p:cNvPr id="18" name="Connecteur droit 17">
                <a:extLst>
                  <a:ext uri="{FF2B5EF4-FFF2-40B4-BE49-F238E27FC236}">
                    <a16:creationId xmlns:a16="http://schemas.microsoft.com/office/drawing/2014/main" id="{62C33C7A-CA70-4DCC-B1E6-5B8DDF9D81F8}"/>
                  </a:ext>
                </a:extLst>
              </p:cNvPr>
              <p:cNvCxnSpPr/>
              <p:nvPr/>
            </p:nvCxnSpPr>
            <p:spPr>
              <a:xfrm rot="5400000">
                <a:off x="5787815" y="1357740"/>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D602885E-2566-4E6F-A3AE-D87D96E2CCA9}"/>
                  </a:ext>
                </a:extLst>
              </p:cNvPr>
              <p:cNvCxnSpPr/>
              <p:nvPr/>
            </p:nvCxnSpPr>
            <p:spPr>
              <a:xfrm rot="5400000">
                <a:off x="5928362"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93D174DB-80E5-43B0-BC2B-330374445278}"/>
                  </a:ext>
                </a:extLst>
              </p:cNvPr>
              <p:cNvCxnSpPr/>
              <p:nvPr/>
            </p:nvCxnSpPr>
            <p:spPr>
              <a:xfrm rot="5400000">
                <a:off x="6080763"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C873657A-12BB-47C8-812E-F1598D5CEDD4}"/>
                  </a:ext>
                </a:extLst>
              </p:cNvPr>
              <p:cNvCxnSpPr/>
              <p:nvPr/>
            </p:nvCxnSpPr>
            <p:spPr>
              <a:xfrm rot="5400000">
                <a:off x="6233164"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72C42DF9-54EB-4283-9728-DB1D12B70302}"/>
                  </a:ext>
                </a:extLst>
              </p:cNvPr>
              <p:cNvCxnSpPr/>
              <p:nvPr/>
            </p:nvCxnSpPr>
            <p:spPr>
              <a:xfrm rot="5400000">
                <a:off x="5787815"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8C701729-8AC1-4861-92B2-02C302175CFC}"/>
                  </a:ext>
                </a:extLst>
              </p:cNvPr>
              <p:cNvCxnSpPr/>
              <p:nvPr/>
            </p:nvCxnSpPr>
            <p:spPr>
              <a:xfrm rot="5400000">
                <a:off x="5930056"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8E11C9CF-7BA0-4A14-8452-0C3B67DB6354}"/>
                  </a:ext>
                </a:extLst>
              </p:cNvPr>
              <p:cNvCxnSpPr/>
              <p:nvPr/>
            </p:nvCxnSpPr>
            <p:spPr>
              <a:xfrm rot="5400000">
                <a:off x="6082457"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28EF320A-B706-4610-8D99-033C993ECA4D}"/>
                  </a:ext>
                </a:extLst>
              </p:cNvPr>
              <p:cNvCxnSpPr/>
              <p:nvPr/>
            </p:nvCxnSpPr>
            <p:spPr>
              <a:xfrm rot="5400000">
                <a:off x="6234858"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D741BA2B-AB20-4EF6-AE79-C655ED357F8B}"/>
                  </a:ext>
                </a:extLst>
              </p:cNvPr>
              <p:cNvCxnSpPr/>
              <p:nvPr/>
            </p:nvCxnSpPr>
            <p:spPr>
              <a:xfrm rot="5400000">
                <a:off x="5715312"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9DC96F43-2AF3-4475-8DFA-803A053694CE}"/>
                  </a:ext>
                </a:extLst>
              </p:cNvPr>
              <p:cNvCxnSpPr/>
              <p:nvPr/>
            </p:nvCxnSpPr>
            <p:spPr>
              <a:xfrm rot="5400000">
                <a:off x="5867713"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9F51A12C-C696-48D4-9651-8982AECA182B}"/>
                  </a:ext>
                </a:extLst>
              </p:cNvPr>
              <p:cNvCxnSpPr/>
              <p:nvPr/>
            </p:nvCxnSpPr>
            <p:spPr>
              <a:xfrm rot="5400000">
                <a:off x="6020115"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8" name="Groupe 134">
              <a:extLst>
                <a:ext uri="{FF2B5EF4-FFF2-40B4-BE49-F238E27FC236}">
                  <a16:creationId xmlns:a16="http://schemas.microsoft.com/office/drawing/2014/main" id="{840678FC-F65B-418A-A2EB-0C3E819485C3}"/>
                </a:ext>
              </a:extLst>
            </p:cNvPr>
            <p:cNvGrpSpPr>
              <a:grpSpLocks/>
            </p:cNvGrpSpPr>
            <p:nvPr/>
          </p:nvGrpSpPr>
          <p:grpSpPr bwMode="auto">
            <a:xfrm>
              <a:off x="7134776" y="3079034"/>
              <a:ext cx="2055800" cy="1529330"/>
              <a:chOff x="5500800" y="4919942"/>
              <a:chExt cx="1000768" cy="713884"/>
            </a:xfrm>
            <a:solidFill>
              <a:schemeClr val="accent1">
                <a:lumMod val="60000"/>
                <a:lumOff val="40000"/>
              </a:schemeClr>
            </a:solidFill>
          </p:grpSpPr>
          <p:sp>
            <p:nvSpPr>
              <p:cNvPr id="15" name="Ellipse 14">
                <a:extLst>
                  <a:ext uri="{FF2B5EF4-FFF2-40B4-BE49-F238E27FC236}">
                    <a16:creationId xmlns:a16="http://schemas.microsoft.com/office/drawing/2014/main" id="{5FE09BD9-565E-4D48-9370-D2064CEBE9E0}"/>
                  </a:ext>
                </a:extLst>
              </p:cNvPr>
              <p:cNvSpPr/>
              <p:nvPr/>
            </p:nvSpPr>
            <p:spPr>
              <a:xfrm>
                <a:off x="5500800" y="4919942"/>
                <a:ext cx="1000768" cy="713884"/>
              </a:xfrm>
              <a:prstGeom prst="ellipse">
                <a:avLst/>
              </a:pr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16" name="Forme libre 64">
                <a:extLst>
                  <a:ext uri="{FF2B5EF4-FFF2-40B4-BE49-F238E27FC236}">
                    <a16:creationId xmlns:a16="http://schemas.microsoft.com/office/drawing/2014/main" id="{FB6445D0-7690-4E5B-BBD9-9C7B5929DAC2}"/>
                  </a:ext>
                </a:extLst>
              </p:cNvPr>
              <p:cNvSpPr/>
              <p:nvPr/>
            </p:nvSpPr>
            <p:spPr>
              <a:xfrm>
                <a:off x="5595627" y="4978733"/>
                <a:ext cx="706126" cy="557669"/>
              </a:xfrm>
              <a:custGeom>
                <a:avLst/>
                <a:gdLst>
                  <a:gd name="connsiteX0" fmla="*/ 140837 w 706143"/>
                  <a:gd name="connsiteY0" fmla="*/ 118754 h 558141"/>
                  <a:gd name="connsiteX1" fmla="*/ 51772 w 706143"/>
                  <a:gd name="connsiteY1" fmla="*/ 136567 h 558141"/>
                  <a:gd name="connsiteX2" fmla="*/ 22084 w 706143"/>
                  <a:gd name="connsiteY2" fmla="*/ 172193 h 558141"/>
                  <a:gd name="connsiteX3" fmla="*/ 16146 w 706143"/>
                  <a:gd name="connsiteY3" fmla="*/ 201881 h 558141"/>
                  <a:gd name="connsiteX4" fmla="*/ 4271 w 706143"/>
                  <a:gd name="connsiteY4" fmla="*/ 249382 h 558141"/>
                  <a:gd name="connsiteX5" fmla="*/ 16146 w 706143"/>
                  <a:gd name="connsiteY5" fmla="*/ 374073 h 558141"/>
                  <a:gd name="connsiteX6" fmla="*/ 28021 w 706143"/>
                  <a:gd name="connsiteY6" fmla="*/ 391886 h 558141"/>
                  <a:gd name="connsiteX7" fmla="*/ 123024 w 706143"/>
                  <a:gd name="connsiteY7" fmla="*/ 385948 h 558141"/>
                  <a:gd name="connsiteX8" fmla="*/ 176463 w 706143"/>
                  <a:gd name="connsiteY8" fmla="*/ 368135 h 558141"/>
                  <a:gd name="connsiteX9" fmla="*/ 194276 w 706143"/>
                  <a:gd name="connsiteY9" fmla="*/ 362198 h 558141"/>
                  <a:gd name="connsiteX10" fmla="*/ 313029 w 706143"/>
                  <a:gd name="connsiteY10" fmla="*/ 380011 h 558141"/>
                  <a:gd name="connsiteX11" fmla="*/ 324904 w 706143"/>
                  <a:gd name="connsiteY11" fmla="*/ 397824 h 558141"/>
                  <a:gd name="connsiteX12" fmla="*/ 313029 w 706143"/>
                  <a:gd name="connsiteY12" fmla="*/ 421574 h 558141"/>
                  <a:gd name="connsiteX13" fmla="*/ 218026 w 706143"/>
                  <a:gd name="connsiteY13" fmla="*/ 439387 h 558141"/>
                  <a:gd name="connsiteX14" fmla="*/ 200213 w 706143"/>
                  <a:gd name="connsiteY14" fmla="*/ 445325 h 558141"/>
                  <a:gd name="connsiteX15" fmla="*/ 182400 w 706143"/>
                  <a:gd name="connsiteY15" fmla="*/ 480951 h 558141"/>
                  <a:gd name="connsiteX16" fmla="*/ 188338 w 706143"/>
                  <a:gd name="connsiteY16" fmla="*/ 510639 h 558141"/>
                  <a:gd name="connsiteX17" fmla="*/ 206151 w 706143"/>
                  <a:gd name="connsiteY17" fmla="*/ 522515 h 558141"/>
                  <a:gd name="connsiteX18" fmla="*/ 241777 w 706143"/>
                  <a:gd name="connsiteY18" fmla="*/ 552203 h 558141"/>
                  <a:gd name="connsiteX19" fmla="*/ 265528 w 706143"/>
                  <a:gd name="connsiteY19" fmla="*/ 558141 h 558141"/>
                  <a:gd name="connsiteX20" fmla="*/ 556473 w 706143"/>
                  <a:gd name="connsiteY20" fmla="*/ 552203 h 558141"/>
                  <a:gd name="connsiteX21" fmla="*/ 580224 w 706143"/>
                  <a:gd name="connsiteY21" fmla="*/ 540328 h 558141"/>
                  <a:gd name="connsiteX22" fmla="*/ 603974 w 706143"/>
                  <a:gd name="connsiteY22" fmla="*/ 534390 h 558141"/>
                  <a:gd name="connsiteX23" fmla="*/ 651476 w 706143"/>
                  <a:gd name="connsiteY23" fmla="*/ 498764 h 558141"/>
                  <a:gd name="connsiteX24" fmla="*/ 669289 w 706143"/>
                  <a:gd name="connsiteY24" fmla="*/ 486889 h 558141"/>
                  <a:gd name="connsiteX25" fmla="*/ 698977 w 706143"/>
                  <a:gd name="connsiteY25" fmla="*/ 463138 h 558141"/>
                  <a:gd name="connsiteX26" fmla="*/ 704915 w 706143"/>
                  <a:gd name="connsiteY26" fmla="*/ 445325 h 558141"/>
                  <a:gd name="connsiteX27" fmla="*/ 693039 w 706143"/>
                  <a:gd name="connsiteY27" fmla="*/ 433450 h 558141"/>
                  <a:gd name="connsiteX28" fmla="*/ 669289 w 706143"/>
                  <a:gd name="connsiteY28" fmla="*/ 403761 h 558141"/>
                  <a:gd name="connsiteX29" fmla="*/ 663351 w 706143"/>
                  <a:gd name="connsiteY29" fmla="*/ 385948 h 558141"/>
                  <a:gd name="connsiteX30" fmla="*/ 603974 w 706143"/>
                  <a:gd name="connsiteY30" fmla="*/ 356260 h 558141"/>
                  <a:gd name="connsiteX31" fmla="*/ 586161 w 706143"/>
                  <a:gd name="connsiteY31" fmla="*/ 344385 h 558141"/>
                  <a:gd name="connsiteX32" fmla="*/ 408032 w 706143"/>
                  <a:gd name="connsiteY32" fmla="*/ 326572 h 558141"/>
                  <a:gd name="connsiteX33" fmla="*/ 378343 w 706143"/>
                  <a:gd name="connsiteY33" fmla="*/ 296883 h 558141"/>
                  <a:gd name="connsiteX34" fmla="*/ 360530 w 706143"/>
                  <a:gd name="connsiteY34" fmla="*/ 285008 h 558141"/>
                  <a:gd name="connsiteX35" fmla="*/ 354593 w 706143"/>
                  <a:gd name="connsiteY35" fmla="*/ 267195 h 558141"/>
                  <a:gd name="connsiteX36" fmla="*/ 384281 w 706143"/>
                  <a:gd name="connsiteY36" fmla="*/ 243445 h 558141"/>
                  <a:gd name="connsiteX37" fmla="*/ 544598 w 706143"/>
                  <a:gd name="connsiteY37" fmla="*/ 237507 h 558141"/>
                  <a:gd name="connsiteX38" fmla="*/ 568349 w 706143"/>
                  <a:gd name="connsiteY38" fmla="*/ 231569 h 558141"/>
                  <a:gd name="connsiteX39" fmla="*/ 586161 w 706143"/>
                  <a:gd name="connsiteY39" fmla="*/ 225632 h 558141"/>
                  <a:gd name="connsiteX40" fmla="*/ 639600 w 706143"/>
                  <a:gd name="connsiteY40" fmla="*/ 219694 h 558141"/>
                  <a:gd name="connsiteX41" fmla="*/ 704915 w 706143"/>
                  <a:gd name="connsiteY41" fmla="*/ 195943 h 558141"/>
                  <a:gd name="connsiteX42" fmla="*/ 693039 w 706143"/>
                  <a:gd name="connsiteY42" fmla="*/ 95003 h 558141"/>
                  <a:gd name="connsiteX43" fmla="*/ 669289 w 706143"/>
                  <a:gd name="connsiteY43" fmla="*/ 65315 h 558141"/>
                  <a:gd name="connsiteX44" fmla="*/ 657413 w 706143"/>
                  <a:gd name="connsiteY44" fmla="*/ 53439 h 558141"/>
                  <a:gd name="connsiteX45" fmla="*/ 645538 w 706143"/>
                  <a:gd name="connsiteY45" fmla="*/ 35626 h 558141"/>
                  <a:gd name="connsiteX46" fmla="*/ 609912 w 706143"/>
                  <a:gd name="connsiteY46" fmla="*/ 23751 h 558141"/>
                  <a:gd name="connsiteX47" fmla="*/ 485221 w 706143"/>
                  <a:gd name="connsiteY47" fmla="*/ 11876 h 558141"/>
                  <a:gd name="connsiteX48" fmla="*/ 425845 w 706143"/>
                  <a:gd name="connsiteY48" fmla="*/ 0 h 558141"/>
                  <a:gd name="connsiteX49" fmla="*/ 396156 w 706143"/>
                  <a:gd name="connsiteY49" fmla="*/ 5938 h 558141"/>
                  <a:gd name="connsiteX50" fmla="*/ 348655 w 706143"/>
                  <a:gd name="connsiteY50" fmla="*/ 11876 h 558141"/>
                  <a:gd name="connsiteX51" fmla="*/ 354593 w 706143"/>
                  <a:gd name="connsiteY51" fmla="*/ 53439 h 558141"/>
                  <a:gd name="connsiteX52" fmla="*/ 372406 w 706143"/>
                  <a:gd name="connsiteY52" fmla="*/ 65315 h 558141"/>
                  <a:gd name="connsiteX53" fmla="*/ 485221 w 706143"/>
                  <a:gd name="connsiteY53" fmla="*/ 71252 h 558141"/>
                  <a:gd name="connsiteX54" fmla="*/ 497097 w 706143"/>
                  <a:gd name="connsiteY54" fmla="*/ 83128 h 558141"/>
                  <a:gd name="connsiteX55" fmla="*/ 497097 w 706143"/>
                  <a:gd name="connsiteY55" fmla="*/ 160317 h 558141"/>
                  <a:gd name="connsiteX56" fmla="*/ 318967 w 706143"/>
                  <a:gd name="connsiteY56" fmla="*/ 154380 h 558141"/>
                  <a:gd name="connsiteX57" fmla="*/ 301154 w 706143"/>
                  <a:gd name="connsiteY57" fmla="*/ 148442 h 558141"/>
                  <a:gd name="connsiteX58" fmla="*/ 253652 w 706143"/>
                  <a:gd name="connsiteY58" fmla="*/ 136567 h 558141"/>
                  <a:gd name="connsiteX59" fmla="*/ 212089 w 706143"/>
                  <a:gd name="connsiteY59" fmla="*/ 118754 h 558141"/>
                  <a:gd name="connsiteX60" fmla="*/ 140837 w 706143"/>
                  <a:gd name="connsiteY60" fmla="*/ 118754 h 558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706143" h="558141">
                    <a:moveTo>
                      <a:pt x="140837" y="118754"/>
                    </a:moveTo>
                    <a:cubicBezTo>
                      <a:pt x="114118" y="121723"/>
                      <a:pt x="92428" y="123014"/>
                      <a:pt x="51772" y="136567"/>
                    </a:cubicBezTo>
                    <a:cubicBezTo>
                      <a:pt x="42530" y="145809"/>
                      <a:pt x="27044" y="158966"/>
                      <a:pt x="22084" y="172193"/>
                    </a:cubicBezTo>
                    <a:cubicBezTo>
                      <a:pt x="18540" y="181642"/>
                      <a:pt x="18415" y="192047"/>
                      <a:pt x="16146" y="201881"/>
                    </a:cubicBezTo>
                    <a:cubicBezTo>
                      <a:pt x="12476" y="217784"/>
                      <a:pt x="4271" y="249382"/>
                      <a:pt x="4271" y="249382"/>
                    </a:cubicBezTo>
                    <a:cubicBezTo>
                      <a:pt x="4421" y="252078"/>
                      <a:pt x="0" y="341781"/>
                      <a:pt x="16146" y="374073"/>
                    </a:cubicBezTo>
                    <a:cubicBezTo>
                      <a:pt x="19337" y="380456"/>
                      <a:pt x="24063" y="385948"/>
                      <a:pt x="28021" y="391886"/>
                    </a:cubicBezTo>
                    <a:cubicBezTo>
                      <a:pt x="59689" y="389907"/>
                      <a:pt x="91585" y="390235"/>
                      <a:pt x="123024" y="385948"/>
                    </a:cubicBezTo>
                    <a:cubicBezTo>
                      <a:pt x="123032" y="385947"/>
                      <a:pt x="167553" y="371105"/>
                      <a:pt x="176463" y="368135"/>
                    </a:cubicBezTo>
                    <a:lnTo>
                      <a:pt x="194276" y="362198"/>
                    </a:lnTo>
                    <a:cubicBezTo>
                      <a:pt x="225638" y="364043"/>
                      <a:pt x="283412" y="350393"/>
                      <a:pt x="313029" y="380011"/>
                    </a:cubicBezTo>
                    <a:cubicBezTo>
                      <a:pt x="318075" y="385057"/>
                      <a:pt x="320946" y="391886"/>
                      <a:pt x="324904" y="397824"/>
                    </a:cubicBezTo>
                    <a:cubicBezTo>
                      <a:pt x="320946" y="405741"/>
                      <a:pt x="317939" y="414209"/>
                      <a:pt x="313029" y="421574"/>
                    </a:cubicBezTo>
                    <a:cubicBezTo>
                      <a:pt x="292541" y="452306"/>
                      <a:pt x="252004" y="436960"/>
                      <a:pt x="218026" y="439387"/>
                    </a:cubicBezTo>
                    <a:cubicBezTo>
                      <a:pt x="212088" y="441366"/>
                      <a:pt x="205100" y="441415"/>
                      <a:pt x="200213" y="445325"/>
                    </a:cubicBezTo>
                    <a:cubicBezTo>
                      <a:pt x="189750" y="453696"/>
                      <a:pt x="186311" y="469217"/>
                      <a:pt x="182400" y="480951"/>
                    </a:cubicBezTo>
                    <a:cubicBezTo>
                      <a:pt x="184379" y="490847"/>
                      <a:pt x="183331" y="501877"/>
                      <a:pt x="188338" y="510639"/>
                    </a:cubicBezTo>
                    <a:cubicBezTo>
                      <a:pt x="191879" y="516835"/>
                      <a:pt x="200669" y="517946"/>
                      <a:pt x="206151" y="522515"/>
                    </a:cubicBezTo>
                    <a:cubicBezTo>
                      <a:pt x="221257" y="535104"/>
                      <a:pt x="223566" y="544398"/>
                      <a:pt x="241777" y="552203"/>
                    </a:cubicBezTo>
                    <a:cubicBezTo>
                      <a:pt x="249278" y="555418"/>
                      <a:pt x="257611" y="556162"/>
                      <a:pt x="265528" y="558141"/>
                    </a:cubicBezTo>
                    <a:cubicBezTo>
                      <a:pt x="362510" y="556162"/>
                      <a:pt x="459626" y="557685"/>
                      <a:pt x="556473" y="552203"/>
                    </a:cubicBezTo>
                    <a:cubicBezTo>
                      <a:pt x="565310" y="551703"/>
                      <a:pt x="571936" y="543436"/>
                      <a:pt x="580224" y="540328"/>
                    </a:cubicBezTo>
                    <a:cubicBezTo>
                      <a:pt x="587865" y="537463"/>
                      <a:pt x="596057" y="536369"/>
                      <a:pt x="603974" y="534390"/>
                    </a:cubicBezTo>
                    <a:cubicBezTo>
                      <a:pt x="625942" y="512424"/>
                      <a:pt x="611193" y="525619"/>
                      <a:pt x="651476" y="498764"/>
                    </a:cubicBezTo>
                    <a:cubicBezTo>
                      <a:pt x="657414" y="494806"/>
                      <a:pt x="664243" y="491935"/>
                      <a:pt x="669289" y="486889"/>
                    </a:cubicBezTo>
                    <a:cubicBezTo>
                      <a:pt x="686210" y="469967"/>
                      <a:pt x="676506" y="478118"/>
                      <a:pt x="698977" y="463138"/>
                    </a:cubicBezTo>
                    <a:cubicBezTo>
                      <a:pt x="700956" y="457200"/>
                      <a:pt x="706143" y="451462"/>
                      <a:pt x="704915" y="445325"/>
                    </a:cubicBezTo>
                    <a:cubicBezTo>
                      <a:pt x="703817" y="439836"/>
                      <a:pt x="696536" y="437821"/>
                      <a:pt x="693039" y="433450"/>
                    </a:cubicBezTo>
                    <a:cubicBezTo>
                      <a:pt x="663067" y="395986"/>
                      <a:pt x="697970" y="432445"/>
                      <a:pt x="669289" y="403761"/>
                    </a:cubicBezTo>
                    <a:cubicBezTo>
                      <a:pt x="667310" y="397823"/>
                      <a:pt x="667777" y="390374"/>
                      <a:pt x="663351" y="385948"/>
                    </a:cubicBezTo>
                    <a:cubicBezTo>
                      <a:pt x="639787" y="362385"/>
                      <a:pt x="630792" y="362965"/>
                      <a:pt x="603974" y="356260"/>
                    </a:cubicBezTo>
                    <a:cubicBezTo>
                      <a:pt x="598036" y="352302"/>
                      <a:pt x="592682" y="347283"/>
                      <a:pt x="586161" y="344385"/>
                    </a:cubicBezTo>
                    <a:cubicBezTo>
                      <a:pt x="527699" y="318401"/>
                      <a:pt x="478475" y="329507"/>
                      <a:pt x="408032" y="326572"/>
                    </a:cubicBezTo>
                    <a:cubicBezTo>
                      <a:pt x="360527" y="294900"/>
                      <a:pt x="417932" y="336471"/>
                      <a:pt x="378343" y="296883"/>
                    </a:cubicBezTo>
                    <a:cubicBezTo>
                      <a:pt x="373297" y="291837"/>
                      <a:pt x="366468" y="288966"/>
                      <a:pt x="360530" y="285008"/>
                    </a:cubicBezTo>
                    <a:cubicBezTo>
                      <a:pt x="358551" y="279070"/>
                      <a:pt x="353564" y="273369"/>
                      <a:pt x="354593" y="267195"/>
                    </a:cubicBezTo>
                    <a:cubicBezTo>
                      <a:pt x="357041" y="252508"/>
                      <a:pt x="371011" y="244330"/>
                      <a:pt x="384281" y="243445"/>
                    </a:cubicBezTo>
                    <a:cubicBezTo>
                      <a:pt x="437638" y="239888"/>
                      <a:pt x="491159" y="239486"/>
                      <a:pt x="544598" y="237507"/>
                    </a:cubicBezTo>
                    <a:cubicBezTo>
                      <a:pt x="552515" y="235528"/>
                      <a:pt x="560502" y="233811"/>
                      <a:pt x="568349" y="231569"/>
                    </a:cubicBezTo>
                    <a:cubicBezTo>
                      <a:pt x="574367" y="229850"/>
                      <a:pt x="579988" y="226661"/>
                      <a:pt x="586161" y="225632"/>
                    </a:cubicBezTo>
                    <a:cubicBezTo>
                      <a:pt x="603840" y="222686"/>
                      <a:pt x="621787" y="221673"/>
                      <a:pt x="639600" y="219694"/>
                    </a:cubicBezTo>
                    <a:cubicBezTo>
                      <a:pt x="694025" y="206088"/>
                      <a:pt x="673522" y="216873"/>
                      <a:pt x="704915" y="195943"/>
                    </a:cubicBezTo>
                    <a:cubicBezTo>
                      <a:pt x="700956" y="162296"/>
                      <a:pt x="698065" y="128507"/>
                      <a:pt x="693039" y="95003"/>
                    </a:cubicBezTo>
                    <a:cubicBezTo>
                      <a:pt x="689507" y="71457"/>
                      <a:pt x="686995" y="79479"/>
                      <a:pt x="669289" y="65315"/>
                    </a:cubicBezTo>
                    <a:cubicBezTo>
                      <a:pt x="664917" y="61818"/>
                      <a:pt x="660910" y="57811"/>
                      <a:pt x="657413" y="53439"/>
                    </a:cubicBezTo>
                    <a:cubicBezTo>
                      <a:pt x="652955" y="47867"/>
                      <a:pt x="651589" y="39408"/>
                      <a:pt x="645538" y="35626"/>
                    </a:cubicBezTo>
                    <a:cubicBezTo>
                      <a:pt x="634923" y="28992"/>
                      <a:pt x="621787" y="27709"/>
                      <a:pt x="609912" y="23751"/>
                    </a:cubicBezTo>
                    <a:cubicBezTo>
                      <a:pt x="558246" y="6529"/>
                      <a:pt x="598368" y="18161"/>
                      <a:pt x="485221" y="11876"/>
                    </a:cubicBezTo>
                    <a:cubicBezTo>
                      <a:pt x="463285" y="4564"/>
                      <a:pt x="453136" y="0"/>
                      <a:pt x="425845" y="0"/>
                    </a:cubicBezTo>
                    <a:cubicBezTo>
                      <a:pt x="415753" y="0"/>
                      <a:pt x="406131" y="4403"/>
                      <a:pt x="396156" y="5938"/>
                    </a:cubicBezTo>
                    <a:cubicBezTo>
                      <a:pt x="380385" y="8364"/>
                      <a:pt x="364489" y="9897"/>
                      <a:pt x="348655" y="11876"/>
                    </a:cubicBezTo>
                    <a:cubicBezTo>
                      <a:pt x="350634" y="25730"/>
                      <a:pt x="348909" y="40650"/>
                      <a:pt x="354593" y="53439"/>
                    </a:cubicBezTo>
                    <a:cubicBezTo>
                      <a:pt x="357491" y="59960"/>
                      <a:pt x="365335" y="64351"/>
                      <a:pt x="372406" y="65315"/>
                    </a:cubicBezTo>
                    <a:cubicBezTo>
                      <a:pt x="409718" y="70403"/>
                      <a:pt x="447616" y="69273"/>
                      <a:pt x="485221" y="71252"/>
                    </a:cubicBezTo>
                    <a:cubicBezTo>
                      <a:pt x="489180" y="75211"/>
                      <a:pt x="494217" y="78327"/>
                      <a:pt x="497097" y="83128"/>
                    </a:cubicBezTo>
                    <a:cubicBezTo>
                      <a:pt x="510721" y="105835"/>
                      <a:pt x="499215" y="139131"/>
                      <a:pt x="497097" y="160317"/>
                    </a:cubicBezTo>
                    <a:cubicBezTo>
                      <a:pt x="437720" y="158338"/>
                      <a:pt x="378268" y="157974"/>
                      <a:pt x="318967" y="154380"/>
                    </a:cubicBezTo>
                    <a:cubicBezTo>
                      <a:pt x="312720" y="154001"/>
                      <a:pt x="307226" y="149960"/>
                      <a:pt x="301154" y="148442"/>
                    </a:cubicBezTo>
                    <a:cubicBezTo>
                      <a:pt x="278860" y="142868"/>
                      <a:pt x="272647" y="144708"/>
                      <a:pt x="253652" y="136567"/>
                    </a:cubicBezTo>
                    <a:cubicBezTo>
                      <a:pt x="240882" y="131094"/>
                      <a:pt x="226577" y="120983"/>
                      <a:pt x="212089" y="118754"/>
                    </a:cubicBezTo>
                    <a:cubicBezTo>
                      <a:pt x="168370" y="112028"/>
                      <a:pt x="167556" y="115785"/>
                      <a:pt x="140837" y="118754"/>
                    </a:cubicBezTo>
                    <a:close/>
                  </a:path>
                </a:pathLst>
              </a:custGeom>
              <a:solidFill>
                <a:schemeClr val="tx2">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grpSp>
        <p:grpSp>
          <p:nvGrpSpPr>
            <p:cNvPr id="9" name="Groupe 8">
              <a:extLst>
                <a:ext uri="{FF2B5EF4-FFF2-40B4-BE49-F238E27FC236}">
                  <a16:creationId xmlns:a16="http://schemas.microsoft.com/office/drawing/2014/main" id="{17DE5E28-70C4-4FEF-B141-AA5B2081E280}"/>
                </a:ext>
              </a:extLst>
            </p:cNvPr>
            <p:cNvGrpSpPr/>
            <p:nvPr/>
          </p:nvGrpSpPr>
          <p:grpSpPr>
            <a:xfrm>
              <a:off x="4941885" y="3151392"/>
              <a:ext cx="2369211" cy="1772149"/>
              <a:chOff x="6115629" y="2959948"/>
              <a:chExt cx="936625" cy="1023476"/>
            </a:xfrm>
          </p:grpSpPr>
          <p:sp>
            <p:nvSpPr>
              <p:cNvPr id="10" name="Flèche courbée vers la droite 36">
                <a:extLst>
                  <a:ext uri="{FF2B5EF4-FFF2-40B4-BE49-F238E27FC236}">
                    <a16:creationId xmlns:a16="http://schemas.microsoft.com/office/drawing/2014/main" id="{847CE6DB-8296-410B-9FB3-F48210292114}"/>
                  </a:ext>
                </a:extLst>
              </p:cNvPr>
              <p:cNvSpPr/>
              <p:nvPr/>
            </p:nvSpPr>
            <p:spPr bwMode="auto">
              <a:xfrm>
                <a:off x="6115629" y="3215502"/>
                <a:ext cx="266700" cy="404812"/>
              </a:xfrm>
              <a:prstGeom prst="curv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solidFill>
                    <a:schemeClr val="tx1"/>
                  </a:solidFill>
                  <a:latin typeface="Comic Sans MS" pitchFamily="66" charset="0"/>
                </a:endParaRPr>
              </a:p>
            </p:txBody>
          </p:sp>
          <p:sp>
            <p:nvSpPr>
              <p:cNvPr id="11" name="Flèche courbée vers la droite 37">
                <a:extLst>
                  <a:ext uri="{FF2B5EF4-FFF2-40B4-BE49-F238E27FC236}">
                    <a16:creationId xmlns:a16="http://schemas.microsoft.com/office/drawing/2014/main" id="{95B844B9-A487-4122-92E3-BAE7989A85AB}"/>
                  </a:ext>
                </a:extLst>
              </p:cNvPr>
              <p:cNvSpPr/>
              <p:nvPr/>
            </p:nvSpPr>
            <p:spPr bwMode="auto">
              <a:xfrm flipH="1" flipV="1">
                <a:off x="6785554" y="3215503"/>
                <a:ext cx="266700" cy="404812"/>
              </a:xfrm>
              <a:prstGeom prst="curv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solidFill>
                    <a:schemeClr val="tx1"/>
                  </a:solidFill>
                  <a:latin typeface="Comic Sans MS" pitchFamily="66" charset="0"/>
                </a:endParaRPr>
              </a:p>
            </p:txBody>
          </p:sp>
          <p:sp>
            <p:nvSpPr>
              <p:cNvPr id="12" name="ZoneTexte 11">
                <a:extLst>
                  <a:ext uri="{FF2B5EF4-FFF2-40B4-BE49-F238E27FC236}">
                    <a16:creationId xmlns:a16="http://schemas.microsoft.com/office/drawing/2014/main" id="{400C4134-C261-4A55-A7C1-484079AAB58F}"/>
                  </a:ext>
                </a:extLst>
              </p:cNvPr>
              <p:cNvSpPr txBox="1">
                <a:spLocks noChangeArrowheads="1"/>
              </p:cNvSpPr>
              <p:nvPr/>
            </p:nvSpPr>
            <p:spPr bwMode="auto">
              <a:xfrm>
                <a:off x="6377508" y="3432396"/>
                <a:ext cx="394933" cy="55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3200" dirty="0">
                    <a:solidFill>
                      <a:srgbClr val="7030A0"/>
                    </a:solidFill>
                  </a:rPr>
                  <a:t>ADP</a:t>
                </a:r>
              </a:p>
              <a:p>
                <a:pPr eaLnBrk="1" hangingPunct="1"/>
                <a:r>
                  <a:rPr lang="fr-FR" altLang="fr-FR" sz="2400" dirty="0">
                    <a:solidFill>
                      <a:srgbClr val="7030A0"/>
                    </a:solidFill>
                  </a:rPr>
                  <a:t>+ Pi</a:t>
                </a:r>
              </a:p>
            </p:txBody>
          </p:sp>
          <p:sp>
            <p:nvSpPr>
              <p:cNvPr id="13" name="Explosion 1 39">
                <a:extLst>
                  <a:ext uri="{FF2B5EF4-FFF2-40B4-BE49-F238E27FC236}">
                    <a16:creationId xmlns:a16="http://schemas.microsoft.com/office/drawing/2014/main" id="{89FE8056-658A-4AF1-8FC6-41D8CDBBB339}"/>
                  </a:ext>
                </a:extLst>
              </p:cNvPr>
              <p:cNvSpPr/>
              <p:nvPr/>
            </p:nvSpPr>
            <p:spPr bwMode="auto">
              <a:xfrm>
                <a:off x="6248979" y="2959948"/>
                <a:ext cx="669925" cy="536521"/>
              </a:xfrm>
              <a:prstGeom prst="irregularSeal1">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14" name="ZoneTexte 13">
                <a:extLst>
                  <a:ext uri="{FF2B5EF4-FFF2-40B4-BE49-F238E27FC236}">
                    <a16:creationId xmlns:a16="http://schemas.microsoft.com/office/drawing/2014/main" id="{DC6542C5-5D32-4877-AAD0-8B7868DE8FE2}"/>
                  </a:ext>
                </a:extLst>
              </p:cNvPr>
              <p:cNvSpPr txBox="1">
                <a:spLocks noChangeArrowheads="1"/>
              </p:cNvSpPr>
              <p:nvPr/>
            </p:nvSpPr>
            <p:spPr bwMode="auto">
              <a:xfrm>
                <a:off x="6340944" y="3006570"/>
                <a:ext cx="636703" cy="25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4000" dirty="0">
                    <a:solidFill>
                      <a:srgbClr val="7030A0"/>
                    </a:solidFill>
                  </a:rPr>
                  <a:t>ATP</a:t>
                </a:r>
              </a:p>
            </p:txBody>
          </p:sp>
        </p:grpSp>
      </p:grpSp>
      <p:grpSp>
        <p:nvGrpSpPr>
          <p:cNvPr id="50" name="Groupe 49">
            <a:extLst>
              <a:ext uri="{FF2B5EF4-FFF2-40B4-BE49-F238E27FC236}">
                <a16:creationId xmlns:a16="http://schemas.microsoft.com/office/drawing/2014/main" id="{1A474E4F-9D02-4DC7-8974-7CABAB3F315A}"/>
              </a:ext>
            </a:extLst>
          </p:cNvPr>
          <p:cNvGrpSpPr/>
          <p:nvPr/>
        </p:nvGrpSpPr>
        <p:grpSpPr>
          <a:xfrm>
            <a:off x="1931813" y="5468838"/>
            <a:ext cx="7861740" cy="775993"/>
            <a:chOff x="536010" y="5637594"/>
            <a:chExt cx="10557440" cy="1279336"/>
          </a:xfrm>
        </p:grpSpPr>
        <p:sp>
          <p:nvSpPr>
            <p:cNvPr id="47" name="Organigramme : Opération manuelle 46">
              <a:extLst>
                <a:ext uri="{FF2B5EF4-FFF2-40B4-BE49-F238E27FC236}">
                  <a16:creationId xmlns:a16="http://schemas.microsoft.com/office/drawing/2014/main" id="{56F8F07D-1965-49B1-B688-A7E4B5ADE8F0}"/>
                </a:ext>
              </a:extLst>
            </p:cNvPr>
            <p:cNvSpPr/>
            <p:nvPr/>
          </p:nvSpPr>
          <p:spPr bwMode="auto">
            <a:xfrm>
              <a:off x="536010" y="5637594"/>
              <a:ext cx="5349053" cy="923330"/>
            </a:xfrm>
            <a:prstGeom prst="flowChartManualOper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accent1">
                      <a:lumMod val="75000"/>
                    </a:schemeClr>
                  </a:solidFill>
                  <a:latin typeface="Alef"/>
                  <a:cs typeface="Alef"/>
                </a:rPr>
                <a:t>CONSOMMATION</a:t>
              </a:r>
              <a:endParaRPr lang="fr-FR" sz="2000" dirty="0"/>
            </a:p>
          </p:txBody>
        </p:sp>
        <p:sp>
          <p:nvSpPr>
            <p:cNvPr id="48" name="Organigramme : Opération manuelle 47">
              <a:extLst>
                <a:ext uri="{FF2B5EF4-FFF2-40B4-BE49-F238E27FC236}">
                  <a16:creationId xmlns:a16="http://schemas.microsoft.com/office/drawing/2014/main" id="{83AA9C54-5E3C-4D27-AF54-BA9E5ABC3DFB}"/>
                </a:ext>
              </a:extLst>
            </p:cNvPr>
            <p:cNvSpPr/>
            <p:nvPr/>
          </p:nvSpPr>
          <p:spPr bwMode="auto">
            <a:xfrm>
              <a:off x="6419850" y="5637594"/>
              <a:ext cx="4673600" cy="923330"/>
            </a:xfrm>
            <a:prstGeom prst="flowChartManualOper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accent1">
                      <a:lumMod val="75000"/>
                    </a:schemeClr>
                  </a:solidFill>
                  <a:latin typeface="Alef"/>
                  <a:cs typeface="Alef"/>
                </a:rPr>
                <a:t>PRODUCTION</a:t>
              </a:r>
              <a:endParaRPr lang="fr-FR" sz="2000" dirty="0"/>
            </a:p>
          </p:txBody>
        </p:sp>
        <p:sp>
          <p:nvSpPr>
            <p:cNvPr id="49" name="Flèche : trois pointes 48">
              <a:extLst>
                <a:ext uri="{FF2B5EF4-FFF2-40B4-BE49-F238E27FC236}">
                  <a16:creationId xmlns:a16="http://schemas.microsoft.com/office/drawing/2014/main" id="{8F0F3AA4-0CCB-4871-8EEF-59EB51B8639F}"/>
                </a:ext>
              </a:extLst>
            </p:cNvPr>
            <p:cNvSpPr/>
            <p:nvPr/>
          </p:nvSpPr>
          <p:spPr bwMode="auto">
            <a:xfrm>
              <a:off x="3103879" y="5850130"/>
              <a:ext cx="5984242" cy="1066800"/>
            </a:xfrm>
            <a:prstGeom prst="leftRightUpArrow">
              <a:avLst>
                <a:gd name="adj1" fmla="val 1785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grpSp>
      <p:sp>
        <p:nvSpPr>
          <p:cNvPr id="51" name="ZoneTexte 50">
            <a:extLst>
              <a:ext uri="{FF2B5EF4-FFF2-40B4-BE49-F238E27FC236}">
                <a16:creationId xmlns:a16="http://schemas.microsoft.com/office/drawing/2014/main" id="{71E0681E-5415-41B4-8F33-B9AC41635A72}"/>
              </a:ext>
            </a:extLst>
          </p:cNvPr>
          <p:cNvSpPr txBox="1"/>
          <p:nvPr/>
        </p:nvSpPr>
        <p:spPr>
          <a:xfrm>
            <a:off x="3081941" y="6140355"/>
            <a:ext cx="5980386" cy="646331"/>
          </a:xfrm>
          <a:prstGeom prst="rect">
            <a:avLst/>
          </a:prstGeom>
          <a:noFill/>
        </p:spPr>
        <p:txBody>
          <a:bodyPr wrap="square" rtlCol="0">
            <a:spAutoFit/>
          </a:bodyPr>
          <a:lstStyle/>
          <a:p>
            <a:r>
              <a:rPr lang="fr-FR" sz="3600" b="1" dirty="0">
                <a:solidFill>
                  <a:srgbClr val="FF0000"/>
                </a:solidFill>
                <a:latin typeface="Century Gothic" panose="020B0502020202020204" pitchFamily="34" charset="0"/>
              </a:rPr>
              <a:t>Homéostasie Energétique</a:t>
            </a:r>
          </a:p>
        </p:txBody>
      </p:sp>
      <p:sp>
        <p:nvSpPr>
          <p:cNvPr id="53" name="Rectangle 52">
            <a:extLst>
              <a:ext uri="{FF2B5EF4-FFF2-40B4-BE49-F238E27FC236}">
                <a16:creationId xmlns:a16="http://schemas.microsoft.com/office/drawing/2014/main" id="{3A723C06-70E6-4EB5-A730-69CC134824A1}"/>
              </a:ext>
            </a:extLst>
          </p:cNvPr>
          <p:cNvSpPr/>
          <p:nvPr/>
        </p:nvSpPr>
        <p:spPr>
          <a:xfrm rot="20484647">
            <a:off x="884798" y="2272558"/>
            <a:ext cx="9837019" cy="29161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latin typeface="Century Gothic" panose="020B0502020202020204" pitchFamily="34" charset="0"/>
              </a:rPr>
              <a:t>La cellule doit toujours produire autant d’énergie qu’elle en consomme (= ATP) </a:t>
            </a:r>
            <a:r>
              <a:rPr lang="fr-FR" sz="4400" b="1" dirty="0">
                <a:solidFill>
                  <a:srgbClr val="FF0000"/>
                </a:solidFill>
                <a:latin typeface="Century Gothic" panose="020B0502020202020204" pitchFamily="34" charset="0"/>
                <a:sym typeface="Wingdings" panose="05000000000000000000" pitchFamily="2" charset="2"/>
              </a:rPr>
              <a:t></a:t>
            </a:r>
            <a:r>
              <a:rPr lang="fr-FR" sz="4400" b="1" dirty="0">
                <a:solidFill>
                  <a:srgbClr val="FF0000"/>
                </a:solidFill>
                <a:latin typeface="Century Gothic" panose="020B0502020202020204" pitchFamily="34" charset="0"/>
              </a:rPr>
              <a:t> régulation de l’homéostasie énergétique</a:t>
            </a:r>
          </a:p>
        </p:txBody>
      </p:sp>
    </p:spTree>
    <p:extLst>
      <p:ext uri="{BB962C8B-B14F-4D97-AF65-F5344CB8AC3E}">
        <p14:creationId xmlns:p14="http://schemas.microsoft.com/office/powerpoint/2010/main" val="273607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barn(inVertical)">
                                      <p:cBhvr>
                                        <p:cTn id="33" dur="500"/>
                                        <p:tgtEl>
                                          <p:spTgt spid="50"/>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barn(inVertical)">
                                      <p:cBhvr>
                                        <p:cTn id="36" dur="500"/>
                                        <p:tgtEl>
                                          <p:spTgt spid="5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1" grpId="0"/>
      <p:bldP spid="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126430C6-415E-4130-A207-3A55181DC37F}"/>
              </a:ext>
            </a:extLst>
          </p:cNvPr>
          <p:cNvSpPr txBox="1"/>
          <p:nvPr/>
        </p:nvSpPr>
        <p:spPr>
          <a:xfrm>
            <a:off x="-38503" y="-31530"/>
            <a:ext cx="12297877" cy="6955750"/>
          </a:xfrm>
          <a:prstGeom prst="rect">
            <a:avLst/>
          </a:prstGeom>
          <a:noFill/>
        </p:spPr>
        <p:txBody>
          <a:bodyPr wrap="square" rtlCol="0">
            <a:spAutoFit/>
          </a:bodyPr>
          <a:lstStyle/>
          <a:p>
            <a:r>
              <a:rPr lang="fr-FR" sz="4000" dirty="0">
                <a:solidFill>
                  <a:schemeClr val="accent5">
                    <a:lumMod val="50000"/>
                  </a:schemeClr>
                </a:solidFill>
                <a:latin typeface="Century Gothic" panose="020B0502020202020204" pitchFamily="34" charset="0"/>
              </a:rPr>
              <a:t>Quelques mots sur la production (transformation) de l’énergie dans les cellules musculaires : l’</a:t>
            </a:r>
            <a:r>
              <a:rPr lang="fr-FR" sz="4000" b="1" dirty="0">
                <a:solidFill>
                  <a:srgbClr val="FF0000"/>
                </a:solidFill>
                <a:latin typeface="Century Gothic" panose="020B0502020202020204" pitchFamily="34" charset="0"/>
              </a:rPr>
              <a:t>ATP</a:t>
            </a:r>
          </a:p>
          <a:p>
            <a:endParaRPr lang="fr-FR" sz="1400" b="1" dirty="0">
              <a:solidFill>
                <a:srgbClr val="FF0000"/>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L’ATP est la </a:t>
            </a:r>
            <a:r>
              <a:rPr lang="fr-FR" sz="3600" b="1" dirty="0">
                <a:solidFill>
                  <a:schemeClr val="accent5">
                    <a:lumMod val="50000"/>
                  </a:schemeClr>
                </a:solidFill>
                <a:latin typeface="Century Gothic" panose="020B0502020202020204" pitchFamily="34" charset="0"/>
              </a:rPr>
              <a:t>seule source d’énergie utilisable </a:t>
            </a:r>
            <a:r>
              <a:rPr lang="fr-FR" sz="3600" dirty="0">
                <a:solidFill>
                  <a:schemeClr val="accent5">
                    <a:lumMod val="50000"/>
                  </a:schemeClr>
                </a:solidFill>
                <a:latin typeface="Century Gothic" panose="020B0502020202020204" pitchFamily="34" charset="0"/>
              </a:rPr>
              <a:t>par les cellules vivantes</a:t>
            </a:r>
          </a:p>
          <a:p>
            <a:endParaRPr lang="fr-FR" sz="14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C’est une molécule que </a:t>
            </a:r>
            <a:r>
              <a:rPr lang="fr-FR" sz="3600" b="1" dirty="0">
                <a:solidFill>
                  <a:schemeClr val="accent5">
                    <a:lumMod val="50000"/>
                  </a:schemeClr>
                </a:solidFill>
                <a:latin typeface="Century Gothic" panose="020B0502020202020204" pitchFamily="34" charset="0"/>
              </a:rPr>
              <a:t>l’on ne peut pas mettre en réserve</a:t>
            </a:r>
            <a:r>
              <a:rPr lang="fr-FR" sz="3600" dirty="0">
                <a:solidFill>
                  <a:schemeClr val="accent5">
                    <a:lumMod val="50000"/>
                  </a:schemeClr>
                </a:solidFill>
                <a:latin typeface="Century Gothic" panose="020B0502020202020204" pitchFamily="34" charset="0"/>
              </a:rPr>
              <a:t> (car forme trop peu compacte d’énergie = notion de Densité énergétique). On n’en a qu’un tout petit stock…</a:t>
            </a:r>
          </a:p>
          <a:p>
            <a:endParaRPr lang="fr-FR" sz="14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Il faut donc </a:t>
            </a:r>
            <a:r>
              <a:rPr lang="fr-FR" sz="3600" b="1" dirty="0">
                <a:solidFill>
                  <a:schemeClr val="accent5">
                    <a:lumMod val="50000"/>
                  </a:schemeClr>
                </a:solidFill>
                <a:latin typeface="Century Gothic" panose="020B0502020202020204" pitchFamily="34" charset="0"/>
              </a:rPr>
              <a:t>reconstituer le stock en permanence</a:t>
            </a:r>
            <a:r>
              <a:rPr lang="fr-FR" sz="3600" dirty="0">
                <a:solidFill>
                  <a:schemeClr val="accent5">
                    <a:lumMod val="50000"/>
                  </a:schemeClr>
                </a:solidFill>
                <a:latin typeface="Century Gothic" panose="020B0502020202020204" pitchFamily="34" charset="0"/>
              </a:rPr>
              <a:t>, sinon la cellule meurt </a:t>
            </a:r>
          </a:p>
          <a:p>
            <a:r>
              <a:rPr lang="fr-FR" sz="3600" dirty="0">
                <a:solidFill>
                  <a:schemeClr val="accent5">
                    <a:lumMod val="50000"/>
                  </a:schemeClr>
                </a:solidFill>
                <a:latin typeface="Century Gothic" panose="020B0502020202020204" pitchFamily="34" charset="0"/>
              </a:rPr>
              <a:t>		=&gt; Notion de « </a:t>
            </a:r>
            <a:r>
              <a:rPr lang="fr-FR" sz="3600" b="1" dirty="0">
                <a:solidFill>
                  <a:srgbClr val="FF0000"/>
                </a:solidFill>
                <a:latin typeface="Century Gothic" panose="020B0502020202020204" pitchFamily="34" charset="0"/>
              </a:rPr>
              <a:t>Turnover de l’ATP </a:t>
            </a:r>
            <a:r>
              <a:rPr lang="fr-FR" sz="3600" dirty="0">
                <a:solidFill>
                  <a:schemeClr val="accent5">
                    <a:lumMod val="50000"/>
                  </a:schemeClr>
                </a:solidFill>
                <a:latin typeface="Century Gothic" panose="020B0502020202020204" pitchFamily="34" charset="0"/>
              </a:rPr>
              <a:t>» </a:t>
            </a:r>
          </a:p>
        </p:txBody>
      </p:sp>
    </p:spTree>
    <p:extLst>
      <p:ext uri="{BB962C8B-B14F-4D97-AF65-F5344CB8AC3E}">
        <p14:creationId xmlns:p14="http://schemas.microsoft.com/office/powerpoint/2010/main" val="240590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1362"/>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a:extLst>
              <a:ext uri="{FF2B5EF4-FFF2-40B4-BE49-F238E27FC236}">
                <a16:creationId xmlns:a16="http://schemas.microsoft.com/office/drawing/2014/main" id="{FF5354F5-BA68-416B-8D2D-416095EE7F58}"/>
              </a:ext>
            </a:extLst>
          </p:cNvPr>
          <p:cNvSpPr txBox="1"/>
          <p:nvPr/>
        </p:nvSpPr>
        <p:spPr>
          <a:xfrm>
            <a:off x="93577" y="0"/>
            <a:ext cx="12192000" cy="769441"/>
          </a:xfrm>
          <a:prstGeom prst="rect">
            <a:avLst/>
          </a:prstGeom>
          <a:noFill/>
        </p:spPr>
        <p:txBody>
          <a:bodyPr wrap="square" rtlCol="0">
            <a:spAutoFit/>
          </a:bodyPr>
          <a:lstStyle/>
          <a:p>
            <a:r>
              <a:rPr lang="fr-FR" sz="4400" b="1" dirty="0">
                <a:solidFill>
                  <a:schemeClr val="accent5">
                    <a:lumMod val="50000"/>
                  </a:schemeClr>
                </a:solidFill>
                <a:latin typeface="Century Gothic" panose="020B0502020202020204" pitchFamily="34" charset="0"/>
              </a:rPr>
              <a:t>Le Turnover de l’ATP</a:t>
            </a:r>
            <a:r>
              <a:rPr lang="fr-FR" sz="3600" dirty="0">
                <a:solidFill>
                  <a:schemeClr val="accent5">
                    <a:lumMod val="50000"/>
                  </a:schemeClr>
                </a:solidFill>
                <a:latin typeface="Century Gothic" panose="020B0502020202020204" pitchFamily="34" charset="0"/>
              </a:rPr>
              <a:t> (= cycle de renouvèlement) :</a:t>
            </a:r>
          </a:p>
        </p:txBody>
      </p:sp>
      <p:grpSp>
        <p:nvGrpSpPr>
          <p:cNvPr id="46" name="Groupe 45">
            <a:extLst>
              <a:ext uri="{FF2B5EF4-FFF2-40B4-BE49-F238E27FC236}">
                <a16:creationId xmlns:a16="http://schemas.microsoft.com/office/drawing/2014/main" id="{50607DE8-7063-41E8-9920-DC957EA3ABB7}"/>
              </a:ext>
            </a:extLst>
          </p:cNvPr>
          <p:cNvGrpSpPr/>
          <p:nvPr/>
        </p:nvGrpSpPr>
        <p:grpSpPr>
          <a:xfrm>
            <a:off x="608957" y="865560"/>
            <a:ext cx="11161240" cy="1900682"/>
            <a:chOff x="515380" y="2713360"/>
            <a:chExt cx="11161240" cy="2278270"/>
          </a:xfrm>
        </p:grpSpPr>
        <p:grpSp>
          <p:nvGrpSpPr>
            <p:cNvPr id="47" name="Groupe 46">
              <a:extLst>
                <a:ext uri="{FF2B5EF4-FFF2-40B4-BE49-F238E27FC236}">
                  <a16:creationId xmlns:a16="http://schemas.microsoft.com/office/drawing/2014/main" id="{FEA63901-4798-4A07-A88A-8955A3726163}"/>
                </a:ext>
              </a:extLst>
            </p:cNvPr>
            <p:cNvGrpSpPr/>
            <p:nvPr/>
          </p:nvGrpSpPr>
          <p:grpSpPr>
            <a:xfrm>
              <a:off x="515380" y="2713360"/>
              <a:ext cx="11161240" cy="2278270"/>
              <a:chOff x="4966756" y="5413212"/>
              <a:chExt cx="4286250" cy="1343025"/>
            </a:xfrm>
          </p:grpSpPr>
          <p:sp>
            <p:nvSpPr>
              <p:cNvPr id="70" name="Ellipse 69">
                <a:extLst>
                  <a:ext uri="{FF2B5EF4-FFF2-40B4-BE49-F238E27FC236}">
                    <a16:creationId xmlns:a16="http://schemas.microsoft.com/office/drawing/2014/main" id="{EADB3DB5-9A68-49FD-970B-FE1D9538D697}"/>
                  </a:ext>
                </a:extLst>
              </p:cNvPr>
              <p:cNvSpPr/>
              <p:nvPr/>
            </p:nvSpPr>
            <p:spPr bwMode="auto">
              <a:xfrm>
                <a:off x="5649381" y="5413212"/>
                <a:ext cx="2880471" cy="1343025"/>
              </a:xfrm>
              <a:prstGeom prst="ellipse">
                <a:avLst/>
              </a:prstGeom>
              <a:gradFill flip="none" rotWithShape="1">
                <a:gsLst>
                  <a:gs pos="0">
                    <a:srgbClr val="FF9999">
                      <a:shade val="30000"/>
                      <a:satMod val="115000"/>
                    </a:srgbClr>
                  </a:gs>
                  <a:gs pos="50000">
                    <a:srgbClr val="FF9999">
                      <a:shade val="67500"/>
                      <a:satMod val="115000"/>
                    </a:srgbClr>
                  </a:gs>
                  <a:gs pos="100000">
                    <a:srgbClr val="FF9999">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71" name="Forme libre 10">
                <a:extLst>
                  <a:ext uri="{FF2B5EF4-FFF2-40B4-BE49-F238E27FC236}">
                    <a16:creationId xmlns:a16="http://schemas.microsoft.com/office/drawing/2014/main" id="{0B50277D-E164-47D8-A448-EE64DB1ED278}"/>
                  </a:ext>
                </a:extLst>
              </p:cNvPr>
              <p:cNvSpPr/>
              <p:nvPr/>
            </p:nvSpPr>
            <p:spPr bwMode="auto">
              <a:xfrm>
                <a:off x="4976281" y="6106949"/>
                <a:ext cx="4251325" cy="649288"/>
              </a:xfrm>
              <a:custGeom>
                <a:avLst/>
                <a:gdLst>
                  <a:gd name="connsiteX0" fmla="*/ 0 w 3967074"/>
                  <a:gd name="connsiteY0" fmla="*/ 86953 h 599316"/>
                  <a:gd name="connsiteX1" fmla="*/ 230002 w 3967074"/>
                  <a:gd name="connsiteY1" fmla="*/ 8415 h 599316"/>
                  <a:gd name="connsiteX2" fmla="*/ 443175 w 3967074"/>
                  <a:gd name="connsiteY2" fmla="*/ 36464 h 599316"/>
                  <a:gd name="connsiteX3" fmla="*/ 583421 w 3967074"/>
                  <a:gd name="connsiteY3" fmla="*/ 58903 h 599316"/>
                  <a:gd name="connsiteX4" fmla="*/ 718056 w 3967074"/>
                  <a:gd name="connsiteY4" fmla="*/ 187929 h 599316"/>
                  <a:gd name="connsiteX5" fmla="*/ 774154 w 3967074"/>
                  <a:gd name="connsiteY5" fmla="*/ 249637 h 599316"/>
                  <a:gd name="connsiteX6" fmla="*/ 914400 w 3967074"/>
                  <a:gd name="connsiteY6" fmla="*/ 361834 h 599316"/>
                  <a:gd name="connsiteX7" fmla="*/ 1116353 w 3967074"/>
                  <a:gd name="connsiteY7" fmla="*/ 451591 h 599316"/>
                  <a:gd name="connsiteX8" fmla="*/ 1430503 w 3967074"/>
                  <a:gd name="connsiteY8" fmla="*/ 541348 h 599316"/>
                  <a:gd name="connsiteX9" fmla="*/ 1688554 w 3967074"/>
                  <a:gd name="connsiteY9" fmla="*/ 575007 h 599316"/>
                  <a:gd name="connsiteX10" fmla="*/ 1912947 w 3967074"/>
                  <a:gd name="connsiteY10" fmla="*/ 597446 h 599316"/>
                  <a:gd name="connsiteX11" fmla="*/ 2182218 w 3967074"/>
                  <a:gd name="connsiteY11" fmla="*/ 586226 h 599316"/>
                  <a:gd name="connsiteX12" fmla="*/ 2479538 w 3967074"/>
                  <a:gd name="connsiteY12" fmla="*/ 558177 h 599316"/>
                  <a:gd name="connsiteX13" fmla="*/ 2804908 w 3967074"/>
                  <a:gd name="connsiteY13" fmla="*/ 474030 h 599316"/>
                  <a:gd name="connsiteX14" fmla="*/ 3040520 w 3967074"/>
                  <a:gd name="connsiteY14" fmla="*/ 361834 h 599316"/>
                  <a:gd name="connsiteX15" fmla="*/ 3203205 w 3967074"/>
                  <a:gd name="connsiteY15" fmla="*/ 244027 h 599316"/>
                  <a:gd name="connsiteX16" fmla="*/ 3281742 w 3967074"/>
                  <a:gd name="connsiteY16" fmla="*/ 148661 h 599316"/>
                  <a:gd name="connsiteX17" fmla="*/ 3399548 w 3967074"/>
                  <a:gd name="connsiteY17" fmla="*/ 81343 h 599316"/>
                  <a:gd name="connsiteX18" fmla="*/ 3472476 w 3967074"/>
                  <a:gd name="connsiteY18" fmla="*/ 64513 h 599316"/>
                  <a:gd name="connsiteX19" fmla="*/ 3646380 w 3967074"/>
                  <a:gd name="connsiteY19" fmla="*/ 64513 h 599316"/>
                  <a:gd name="connsiteX20" fmla="*/ 3792235 w 3967074"/>
                  <a:gd name="connsiteY20" fmla="*/ 70123 h 599316"/>
                  <a:gd name="connsiteX21" fmla="*/ 3943700 w 3967074"/>
                  <a:gd name="connsiteY21" fmla="*/ 143051 h 599316"/>
                  <a:gd name="connsiteX22" fmla="*/ 3932481 w 3967074"/>
                  <a:gd name="connsiteY22" fmla="*/ 137441 h 5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7074" h="599316">
                    <a:moveTo>
                      <a:pt x="0" y="86953"/>
                    </a:moveTo>
                    <a:cubicBezTo>
                      <a:pt x="78070" y="51891"/>
                      <a:pt x="156140" y="16830"/>
                      <a:pt x="230002" y="8415"/>
                    </a:cubicBezTo>
                    <a:cubicBezTo>
                      <a:pt x="303864" y="0"/>
                      <a:pt x="384272" y="28049"/>
                      <a:pt x="443175" y="36464"/>
                    </a:cubicBezTo>
                    <a:cubicBezTo>
                      <a:pt x="502078" y="44879"/>
                      <a:pt x="537608" y="33659"/>
                      <a:pt x="583421" y="58903"/>
                    </a:cubicBezTo>
                    <a:cubicBezTo>
                      <a:pt x="629235" y="84147"/>
                      <a:pt x="686267" y="156140"/>
                      <a:pt x="718056" y="187929"/>
                    </a:cubicBezTo>
                    <a:cubicBezTo>
                      <a:pt x="749845" y="219718"/>
                      <a:pt x="741430" y="220653"/>
                      <a:pt x="774154" y="249637"/>
                    </a:cubicBezTo>
                    <a:cubicBezTo>
                      <a:pt x="806878" y="278621"/>
                      <a:pt x="857367" y="328175"/>
                      <a:pt x="914400" y="361834"/>
                    </a:cubicBezTo>
                    <a:cubicBezTo>
                      <a:pt x="971433" y="395493"/>
                      <a:pt x="1030336" y="421672"/>
                      <a:pt x="1116353" y="451591"/>
                    </a:cubicBezTo>
                    <a:cubicBezTo>
                      <a:pt x="1202370" y="481510"/>
                      <a:pt x="1335136" y="520779"/>
                      <a:pt x="1430503" y="541348"/>
                    </a:cubicBezTo>
                    <a:cubicBezTo>
                      <a:pt x="1525870" y="561917"/>
                      <a:pt x="1608147" y="565657"/>
                      <a:pt x="1688554" y="575007"/>
                    </a:cubicBezTo>
                    <a:cubicBezTo>
                      <a:pt x="1768961" y="584357"/>
                      <a:pt x="1830670" y="595576"/>
                      <a:pt x="1912947" y="597446"/>
                    </a:cubicBezTo>
                    <a:cubicBezTo>
                      <a:pt x="1995224" y="599316"/>
                      <a:pt x="2087786" y="592771"/>
                      <a:pt x="2182218" y="586226"/>
                    </a:cubicBezTo>
                    <a:cubicBezTo>
                      <a:pt x="2276650" y="579681"/>
                      <a:pt x="2375756" y="576876"/>
                      <a:pt x="2479538" y="558177"/>
                    </a:cubicBezTo>
                    <a:cubicBezTo>
                      <a:pt x="2583320" y="539478"/>
                      <a:pt x="2711411" y="506754"/>
                      <a:pt x="2804908" y="474030"/>
                    </a:cubicBezTo>
                    <a:cubicBezTo>
                      <a:pt x="2898405" y="441306"/>
                      <a:pt x="2974137" y="400168"/>
                      <a:pt x="3040520" y="361834"/>
                    </a:cubicBezTo>
                    <a:cubicBezTo>
                      <a:pt x="3106903" y="323500"/>
                      <a:pt x="3163001" y="279556"/>
                      <a:pt x="3203205" y="244027"/>
                    </a:cubicBezTo>
                    <a:cubicBezTo>
                      <a:pt x="3243409" y="208498"/>
                      <a:pt x="3249018" y="175775"/>
                      <a:pt x="3281742" y="148661"/>
                    </a:cubicBezTo>
                    <a:cubicBezTo>
                      <a:pt x="3314466" y="121547"/>
                      <a:pt x="3367759" y="95368"/>
                      <a:pt x="3399548" y="81343"/>
                    </a:cubicBezTo>
                    <a:cubicBezTo>
                      <a:pt x="3431337" y="67318"/>
                      <a:pt x="3431337" y="67318"/>
                      <a:pt x="3472476" y="64513"/>
                    </a:cubicBezTo>
                    <a:cubicBezTo>
                      <a:pt x="3513615" y="61708"/>
                      <a:pt x="3593087" y="63578"/>
                      <a:pt x="3646380" y="64513"/>
                    </a:cubicBezTo>
                    <a:cubicBezTo>
                      <a:pt x="3699673" y="65448"/>
                      <a:pt x="3742682" y="57033"/>
                      <a:pt x="3792235" y="70123"/>
                    </a:cubicBezTo>
                    <a:cubicBezTo>
                      <a:pt x="3841788" y="83213"/>
                      <a:pt x="3920326" y="131831"/>
                      <a:pt x="3943700" y="143051"/>
                    </a:cubicBezTo>
                    <a:cubicBezTo>
                      <a:pt x="3967074" y="154271"/>
                      <a:pt x="3949777" y="145856"/>
                      <a:pt x="3932481" y="137441"/>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2" name="Forme libre 17">
                <a:extLst>
                  <a:ext uri="{FF2B5EF4-FFF2-40B4-BE49-F238E27FC236}">
                    <a16:creationId xmlns:a16="http://schemas.microsoft.com/office/drawing/2014/main" id="{59070B54-36BF-4FEB-BF29-A3412DEC0A30}"/>
                  </a:ext>
                </a:extLst>
              </p:cNvPr>
              <p:cNvSpPr/>
              <p:nvPr/>
            </p:nvSpPr>
            <p:spPr bwMode="auto">
              <a:xfrm>
                <a:off x="8481481" y="5965662"/>
                <a:ext cx="709612" cy="98425"/>
              </a:xfrm>
              <a:custGeom>
                <a:avLst/>
                <a:gdLst>
                  <a:gd name="connsiteX0" fmla="*/ 0 w 667910"/>
                  <a:gd name="connsiteY0" fmla="*/ 0 h 63945"/>
                  <a:gd name="connsiteX1" fmla="*/ 55659 w 667910"/>
                  <a:gd name="connsiteY1" fmla="*/ 7951 h 63945"/>
                  <a:gd name="connsiteX2" fmla="*/ 87464 w 667910"/>
                  <a:gd name="connsiteY2" fmla="*/ 15903 h 63945"/>
                  <a:gd name="connsiteX3" fmla="*/ 238539 w 667910"/>
                  <a:gd name="connsiteY3" fmla="*/ 23854 h 63945"/>
                  <a:gd name="connsiteX4" fmla="*/ 667910 w 667910"/>
                  <a:gd name="connsiteY4" fmla="*/ 31805 h 63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910" h="63945">
                    <a:moveTo>
                      <a:pt x="0" y="0"/>
                    </a:moveTo>
                    <a:cubicBezTo>
                      <a:pt x="18553" y="2650"/>
                      <a:pt x="37220" y="4598"/>
                      <a:pt x="55659" y="7951"/>
                    </a:cubicBezTo>
                    <a:cubicBezTo>
                      <a:pt x="66411" y="9906"/>
                      <a:pt x="76577" y="14956"/>
                      <a:pt x="87464" y="15903"/>
                    </a:cubicBezTo>
                    <a:cubicBezTo>
                      <a:pt x="137702" y="20272"/>
                      <a:pt x="188181" y="21204"/>
                      <a:pt x="238539" y="23854"/>
                    </a:cubicBezTo>
                    <a:cubicBezTo>
                      <a:pt x="398909" y="63945"/>
                      <a:pt x="259416" y="31805"/>
                      <a:pt x="667910" y="31805"/>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3" name="Forme libre 18">
                <a:extLst>
                  <a:ext uri="{FF2B5EF4-FFF2-40B4-BE49-F238E27FC236}">
                    <a16:creationId xmlns:a16="http://schemas.microsoft.com/office/drawing/2014/main" id="{13364CDB-8053-4F70-A4CB-1BBA27BDAF4B}"/>
                  </a:ext>
                </a:extLst>
              </p:cNvPr>
              <p:cNvSpPr/>
              <p:nvPr/>
            </p:nvSpPr>
            <p:spPr bwMode="auto">
              <a:xfrm>
                <a:off x="8491006" y="6087899"/>
                <a:ext cx="758825" cy="36513"/>
              </a:xfrm>
              <a:custGeom>
                <a:avLst/>
                <a:gdLst>
                  <a:gd name="connsiteX0" fmla="*/ 0 w 715618"/>
                  <a:gd name="connsiteY0" fmla="*/ 0 h 23854"/>
                  <a:gd name="connsiteX1" fmla="*/ 79513 w 715618"/>
                  <a:gd name="connsiteY1" fmla="*/ 7951 h 23854"/>
                  <a:gd name="connsiteX2" fmla="*/ 119270 w 715618"/>
                  <a:gd name="connsiteY2" fmla="*/ 15903 h 23854"/>
                  <a:gd name="connsiteX3" fmla="*/ 174929 w 715618"/>
                  <a:gd name="connsiteY3" fmla="*/ 23854 h 23854"/>
                  <a:gd name="connsiteX4" fmla="*/ 659959 w 715618"/>
                  <a:gd name="connsiteY4" fmla="*/ 15903 h 23854"/>
                  <a:gd name="connsiteX5" fmla="*/ 715618 w 715618"/>
                  <a:gd name="connsiteY5" fmla="*/ 7951 h 2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618" h="23854">
                    <a:moveTo>
                      <a:pt x="0" y="0"/>
                    </a:moveTo>
                    <a:cubicBezTo>
                      <a:pt x="26504" y="2650"/>
                      <a:pt x="53110" y="4431"/>
                      <a:pt x="79513" y="7951"/>
                    </a:cubicBezTo>
                    <a:cubicBezTo>
                      <a:pt x="92909" y="9737"/>
                      <a:pt x="105939" y="13681"/>
                      <a:pt x="119270" y="15903"/>
                    </a:cubicBezTo>
                    <a:cubicBezTo>
                      <a:pt x="137756" y="18984"/>
                      <a:pt x="156376" y="21204"/>
                      <a:pt x="174929" y="23854"/>
                    </a:cubicBezTo>
                    <a:lnTo>
                      <a:pt x="659959" y="15903"/>
                    </a:lnTo>
                    <a:cubicBezTo>
                      <a:pt x="678692" y="15352"/>
                      <a:pt x="715618" y="7951"/>
                      <a:pt x="715618" y="795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4" name="Forme libre 19">
                <a:extLst>
                  <a:ext uri="{FF2B5EF4-FFF2-40B4-BE49-F238E27FC236}">
                    <a16:creationId xmlns:a16="http://schemas.microsoft.com/office/drawing/2014/main" id="{ED526684-A4D4-4D61-81F1-0C9C50F72E24}"/>
                  </a:ext>
                </a:extLst>
              </p:cNvPr>
              <p:cNvSpPr/>
              <p:nvPr/>
            </p:nvSpPr>
            <p:spPr bwMode="auto">
              <a:xfrm>
                <a:off x="8481481" y="6013287"/>
                <a:ext cx="742950" cy="119062"/>
              </a:xfrm>
              <a:custGeom>
                <a:avLst/>
                <a:gdLst>
                  <a:gd name="connsiteX0" fmla="*/ 0 w 699715"/>
                  <a:gd name="connsiteY0" fmla="*/ 0 h 77278"/>
                  <a:gd name="connsiteX1" fmla="*/ 87464 w 699715"/>
                  <a:gd name="connsiteY1" fmla="*/ 7952 h 77278"/>
                  <a:gd name="connsiteX2" fmla="*/ 135172 w 699715"/>
                  <a:gd name="connsiteY2" fmla="*/ 15903 h 77278"/>
                  <a:gd name="connsiteX3" fmla="*/ 246490 w 699715"/>
                  <a:gd name="connsiteY3" fmla="*/ 23854 h 77278"/>
                  <a:gd name="connsiteX4" fmla="*/ 270344 w 699715"/>
                  <a:gd name="connsiteY4" fmla="*/ 31805 h 77278"/>
                  <a:gd name="connsiteX5" fmla="*/ 699715 w 699715"/>
                  <a:gd name="connsiteY5" fmla="*/ 47708 h 7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715" h="77278">
                    <a:moveTo>
                      <a:pt x="0" y="0"/>
                    </a:moveTo>
                    <a:cubicBezTo>
                      <a:pt x="29155" y="2651"/>
                      <a:pt x="58390" y="4531"/>
                      <a:pt x="87464" y="7952"/>
                    </a:cubicBezTo>
                    <a:cubicBezTo>
                      <a:pt x="103476" y="9836"/>
                      <a:pt x="119130" y="14299"/>
                      <a:pt x="135172" y="15903"/>
                    </a:cubicBezTo>
                    <a:cubicBezTo>
                      <a:pt x="172188" y="19604"/>
                      <a:pt x="209384" y="21204"/>
                      <a:pt x="246490" y="23854"/>
                    </a:cubicBezTo>
                    <a:cubicBezTo>
                      <a:pt x="254441" y="26504"/>
                      <a:pt x="262258" y="29600"/>
                      <a:pt x="270344" y="31805"/>
                    </a:cubicBezTo>
                    <a:cubicBezTo>
                      <a:pt x="437080" y="77278"/>
                      <a:pt x="396633" y="47708"/>
                      <a:pt x="699715" y="47708"/>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5" name="Forme libre 20">
                <a:extLst>
                  <a:ext uri="{FF2B5EF4-FFF2-40B4-BE49-F238E27FC236}">
                    <a16:creationId xmlns:a16="http://schemas.microsoft.com/office/drawing/2014/main" id="{A02EED5C-38B4-492E-93FD-34D12428D02B}"/>
                  </a:ext>
                </a:extLst>
              </p:cNvPr>
              <p:cNvSpPr/>
              <p:nvPr/>
            </p:nvSpPr>
            <p:spPr bwMode="auto">
              <a:xfrm>
                <a:off x="8481481" y="6103774"/>
                <a:ext cx="725487" cy="106363"/>
              </a:xfrm>
              <a:custGeom>
                <a:avLst/>
                <a:gdLst>
                  <a:gd name="connsiteX0" fmla="*/ 0 w 683812"/>
                  <a:gd name="connsiteY0" fmla="*/ 69121 h 69121"/>
                  <a:gd name="connsiteX1" fmla="*/ 31805 w 683812"/>
                  <a:gd name="connsiteY1" fmla="*/ 53219 h 69121"/>
                  <a:gd name="connsiteX2" fmla="*/ 333955 w 683812"/>
                  <a:gd name="connsiteY2" fmla="*/ 29365 h 69121"/>
                  <a:gd name="connsiteX3" fmla="*/ 564543 w 683812"/>
                  <a:gd name="connsiteY3" fmla="*/ 13462 h 69121"/>
                  <a:gd name="connsiteX4" fmla="*/ 683812 w 683812"/>
                  <a:gd name="connsiteY4" fmla="*/ 13462 h 69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812" h="69121">
                    <a:moveTo>
                      <a:pt x="0" y="69121"/>
                    </a:moveTo>
                    <a:cubicBezTo>
                      <a:pt x="10602" y="63820"/>
                      <a:pt x="20800" y="57621"/>
                      <a:pt x="31805" y="53219"/>
                    </a:cubicBezTo>
                    <a:cubicBezTo>
                      <a:pt x="136838" y="11206"/>
                      <a:pt x="180076" y="34174"/>
                      <a:pt x="333955" y="29365"/>
                    </a:cubicBezTo>
                    <a:cubicBezTo>
                      <a:pt x="422041" y="0"/>
                      <a:pt x="359230" y="18469"/>
                      <a:pt x="564543" y="13462"/>
                    </a:cubicBezTo>
                    <a:cubicBezTo>
                      <a:pt x="604288" y="12493"/>
                      <a:pt x="644056" y="13462"/>
                      <a:pt x="683812" y="13462"/>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6" name="Forme libre 21">
                <a:extLst>
                  <a:ext uri="{FF2B5EF4-FFF2-40B4-BE49-F238E27FC236}">
                    <a16:creationId xmlns:a16="http://schemas.microsoft.com/office/drawing/2014/main" id="{44AC00FF-C255-4FCE-B1A0-1287DF25BE44}"/>
                  </a:ext>
                </a:extLst>
              </p:cNvPr>
              <p:cNvSpPr/>
              <p:nvPr/>
            </p:nvSpPr>
            <p:spPr bwMode="auto">
              <a:xfrm>
                <a:off x="8437031" y="5897399"/>
                <a:ext cx="815975" cy="114300"/>
              </a:xfrm>
              <a:custGeom>
                <a:avLst/>
                <a:gdLst>
                  <a:gd name="connsiteX0" fmla="*/ 0 w 768699"/>
                  <a:gd name="connsiteY0" fmla="*/ 1067 h 74963"/>
                  <a:gd name="connsiteX1" fmla="*/ 115556 w 768699"/>
                  <a:gd name="connsiteY1" fmla="*/ 6091 h 74963"/>
                  <a:gd name="connsiteX2" fmla="*/ 125604 w 768699"/>
                  <a:gd name="connsiteY2" fmla="*/ 21164 h 74963"/>
                  <a:gd name="connsiteX3" fmla="*/ 170822 w 768699"/>
                  <a:gd name="connsiteY3" fmla="*/ 46285 h 74963"/>
                  <a:gd name="connsiteX4" fmla="*/ 346668 w 768699"/>
                  <a:gd name="connsiteY4" fmla="*/ 51309 h 74963"/>
                  <a:gd name="connsiteX5" fmla="*/ 361741 w 768699"/>
                  <a:gd name="connsiteY5" fmla="*/ 56333 h 74963"/>
                  <a:gd name="connsiteX6" fmla="*/ 396910 w 768699"/>
                  <a:gd name="connsiteY6" fmla="*/ 71406 h 74963"/>
                  <a:gd name="connsiteX7" fmla="*/ 768699 w 768699"/>
                  <a:gd name="connsiteY7" fmla="*/ 66381 h 7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99" h="74963">
                    <a:moveTo>
                      <a:pt x="0" y="1067"/>
                    </a:moveTo>
                    <a:cubicBezTo>
                      <a:pt x="38519" y="2742"/>
                      <a:pt x="77485" y="0"/>
                      <a:pt x="115556" y="6091"/>
                    </a:cubicBezTo>
                    <a:cubicBezTo>
                      <a:pt x="121519" y="7045"/>
                      <a:pt x="121060" y="17188"/>
                      <a:pt x="125604" y="21164"/>
                    </a:cubicBezTo>
                    <a:cubicBezTo>
                      <a:pt x="130750" y="25667"/>
                      <a:pt x="157188" y="45567"/>
                      <a:pt x="170822" y="46285"/>
                    </a:cubicBezTo>
                    <a:cubicBezTo>
                      <a:pt x="229380" y="49367"/>
                      <a:pt x="288053" y="49634"/>
                      <a:pt x="346668" y="51309"/>
                    </a:cubicBezTo>
                    <a:cubicBezTo>
                      <a:pt x="351692" y="52984"/>
                      <a:pt x="356873" y="54247"/>
                      <a:pt x="361741" y="56333"/>
                    </a:cubicBezTo>
                    <a:cubicBezTo>
                      <a:pt x="405213" y="74963"/>
                      <a:pt x="361551" y="59618"/>
                      <a:pt x="396910" y="71406"/>
                    </a:cubicBezTo>
                    <a:lnTo>
                      <a:pt x="768699" y="66381"/>
                    </a:ln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7" name="Forme libre 22">
                <a:extLst>
                  <a:ext uri="{FF2B5EF4-FFF2-40B4-BE49-F238E27FC236}">
                    <a16:creationId xmlns:a16="http://schemas.microsoft.com/office/drawing/2014/main" id="{139A4EA9-27D6-46F8-95B1-E6E2048B8075}"/>
                  </a:ext>
                </a:extLst>
              </p:cNvPr>
              <p:cNvSpPr/>
              <p:nvPr/>
            </p:nvSpPr>
            <p:spPr bwMode="auto">
              <a:xfrm>
                <a:off x="8464018" y="6035512"/>
                <a:ext cx="741363" cy="46037"/>
              </a:xfrm>
              <a:custGeom>
                <a:avLst/>
                <a:gdLst>
                  <a:gd name="connsiteX0" fmla="*/ 0 w 698360"/>
                  <a:gd name="connsiteY0" fmla="*/ 16662 h 30789"/>
                  <a:gd name="connsiteX1" fmla="*/ 20097 w 698360"/>
                  <a:gd name="connsiteY1" fmla="*/ 21686 h 30789"/>
                  <a:gd name="connsiteX2" fmla="*/ 597877 w 698360"/>
                  <a:gd name="connsiteY2" fmla="*/ 21686 h 30789"/>
                  <a:gd name="connsiteX3" fmla="*/ 617973 w 698360"/>
                  <a:gd name="connsiteY3" fmla="*/ 16662 h 30789"/>
                  <a:gd name="connsiteX4" fmla="*/ 668215 w 698360"/>
                  <a:gd name="connsiteY4" fmla="*/ 6613 h 30789"/>
                  <a:gd name="connsiteX5" fmla="*/ 698360 w 698360"/>
                  <a:gd name="connsiteY5" fmla="*/ 1589 h 3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360" h="30789">
                    <a:moveTo>
                      <a:pt x="0" y="16662"/>
                    </a:moveTo>
                    <a:cubicBezTo>
                      <a:pt x="6699" y="18337"/>
                      <a:pt x="13197" y="21421"/>
                      <a:pt x="20097" y="21686"/>
                    </a:cubicBezTo>
                    <a:cubicBezTo>
                      <a:pt x="256775" y="30789"/>
                      <a:pt x="343706" y="25479"/>
                      <a:pt x="597877" y="21686"/>
                    </a:cubicBezTo>
                    <a:cubicBezTo>
                      <a:pt x="604576" y="20011"/>
                      <a:pt x="611221" y="18109"/>
                      <a:pt x="617973" y="16662"/>
                    </a:cubicBezTo>
                    <a:cubicBezTo>
                      <a:pt x="634673" y="13083"/>
                      <a:pt x="652012" y="12014"/>
                      <a:pt x="668215" y="6613"/>
                    </a:cubicBezTo>
                    <a:cubicBezTo>
                      <a:pt x="688054" y="0"/>
                      <a:pt x="677992" y="1589"/>
                      <a:pt x="698360" y="1589"/>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8" name="Forme libre 23">
                <a:extLst>
                  <a:ext uri="{FF2B5EF4-FFF2-40B4-BE49-F238E27FC236}">
                    <a16:creationId xmlns:a16="http://schemas.microsoft.com/office/drawing/2014/main" id="{B5A23A21-987E-4C94-B187-BC9DDF1CBE40}"/>
                  </a:ext>
                </a:extLst>
              </p:cNvPr>
              <p:cNvSpPr/>
              <p:nvPr/>
            </p:nvSpPr>
            <p:spPr bwMode="auto">
              <a:xfrm>
                <a:off x="8437031" y="6029162"/>
                <a:ext cx="788987" cy="193675"/>
              </a:xfrm>
              <a:custGeom>
                <a:avLst/>
                <a:gdLst>
                  <a:gd name="connsiteX0" fmla="*/ 0 w 743578"/>
                  <a:gd name="connsiteY0" fmla="*/ 126438 h 126438"/>
                  <a:gd name="connsiteX1" fmla="*/ 15072 w 743578"/>
                  <a:gd name="connsiteY1" fmla="*/ 121414 h 126438"/>
                  <a:gd name="connsiteX2" fmla="*/ 65314 w 743578"/>
                  <a:gd name="connsiteY2" fmla="*/ 111366 h 126438"/>
                  <a:gd name="connsiteX3" fmla="*/ 80387 w 743578"/>
                  <a:gd name="connsiteY3" fmla="*/ 106342 h 126438"/>
                  <a:gd name="connsiteX4" fmla="*/ 120580 w 743578"/>
                  <a:gd name="connsiteY4" fmla="*/ 76197 h 126438"/>
                  <a:gd name="connsiteX5" fmla="*/ 135653 w 743578"/>
                  <a:gd name="connsiteY5" fmla="*/ 66148 h 126438"/>
                  <a:gd name="connsiteX6" fmla="*/ 311499 w 743578"/>
                  <a:gd name="connsiteY6" fmla="*/ 56100 h 126438"/>
                  <a:gd name="connsiteX7" fmla="*/ 341644 w 743578"/>
                  <a:gd name="connsiteY7" fmla="*/ 51076 h 126438"/>
                  <a:gd name="connsiteX8" fmla="*/ 356716 w 743578"/>
                  <a:gd name="connsiteY8" fmla="*/ 46052 h 126438"/>
                  <a:gd name="connsiteX9" fmla="*/ 462224 w 743578"/>
                  <a:gd name="connsiteY9" fmla="*/ 36003 h 126438"/>
                  <a:gd name="connsiteX10" fmla="*/ 482321 w 743578"/>
                  <a:gd name="connsiteY10" fmla="*/ 30979 h 126438"/>
                  <a:gd name="connsiteX11" fmla="*/ 512466 w 743578"/>
                  <a:gd name="connsiteY11" fmla="*/ 20931 h 126438"/>
                  <a:gd name="connsiteX12" fmla="*/ 653143 w 743578"/>
                  <a:gd name="connsiteY12" fmla="*/ 15907 h 126438"/>
                  <a:gd name="connsiteX13" fmla="*/ 713433 w 743578"/>
                  <a:gd name="connsiteY13" fmla="*/ 834 h 126438"/>
                  <a:gd name="connsiteX14" fmla="*/ 743578 w 743578"/>
                  <a:gd name="connsiteY14" fmla="*/ 834 h 12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578" h="126438">
                    <a:moveTo>
                      <a:pt x="0" y="126438"/>
                    </a:moveTo>
                    <a:cubicBezTo>
                      <a:pt x="5024" y="124763"/>
                      <a:pt x="9912" y="122605"/>
                      <a:pt x="15072" y="121414"/>
                    </a:cubicBezTo>
                    <a:cubicBezTo>
                      <a:pt x="31714" y="117574"/>
                      <a:pt x="49111" y="116767"/>
                      <a:pt x="65314" y="111366"/>
                    </a:cubicBezTo>
                    <a:lnTo>
                      <a:pt x="80387" y="106342"/>
                    </a:lnTo>
                    <a:cubicBezTo>
                      <a:pt x="98975" y="87753"/>
                      <a:pt x="86492" y="98922"/>
                      <a:pt x="120580" y="76197"/>
                    </a:cubicBezTo>
                    <a:cubicBezTo>
                      <a:pt x="125604" y="72847"/>
                      <a:pt x="129924" y="68058"/>
                      <a:pt x="135653" y="66148"/>
                    </a:cubicBezTo>
                    <a:cubicBezTo>
                      <a:pt x="201591" y="44169"/>
                      <a:pt x="145432" y="61289"/>
                      <a:pt x="311499" y="56100"/>
                    </a:cubicBezTo>
                    <a:cubicBezTo>
                      <a:pt x="321547" y="54425"/>
                      <a:pt x="331700" y="53286"/>
                      <a:pt x="341644" y="51076"/>
                    </a:cubicBezTo>
                    <a:cubicBezTo>
                      <a:pt x="346814" y="49927"/>
                      <a:pt x="351457" y="46671"/>
                      <a:pt x="356716" y="46052"/>
                    </a:cubicBezTo>
                    <a:cubicBezTo>
                      <a:pt x="427604" y="37712"/>
                      <a:pt x="409459" y="45596"/>
                      <a:pt x="462224" y="36003"/>
                    </a:cubicBezTo>
                    <a:cubicBezTo>
                      <a:pt x="469018" y="34768"/>
                      <a:pt x="475707" y="32963"/>
                      <a:pt x="482321" y="30979"/>
                    </a:cubicBezTo>
                    <a:cubicBezTo>
                      <a:pt x="492466" y="27936"/>
                      <a:pt x="501881" y="21309"/>
                      <a:pt x="512466" y="20931"/>
                    </a:cubicBezTo>
                    <a:lnTo>
                      <a:pt x="653143" y="15907"/>
                    </a:lnTo>
                    <a:cubicBezTo>
                      <a:pt x="678885" y="7326"/>
                      <a:pt x="686369" y="3089"/>
                      <a:pt x="713433" y="834"/>
                    </a:cubicBezTo>
                    <a:cubicBezTo>
                      <a:pt x="723447" y="0"/>
                      <a:pt x="733530" y="834"/>
                      <a:pt x="743578" y="834"/>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9" name="Forme libre 24">
                <a:extLst>
                  <a:ext uri="{FF2B5EF4-FFF2-40B4-BE49-F238E27FC236}">
                    <a16:creationId xmlns:a16="http://schemas.microsoft.com/office/drawing/2014/main" id="{687910F1-061D-4DC6-8CDE-DEB8ED711487}"/>
                  </a:ext>
                </a:extLst>
              </p:cNvPr>
              <p:cNvSpPr/>
              <p:nvPr/>
            </p:nvSpPr>
            <p:spPr bwMode="auto">
              <a:xfrm flipH="1">
                <a:off x="5011206" y="5919624"/>
                <a:ext cx="709612" cy="98425"/>
              </a:xfrm>
              <a:custGeom>
                <a:avLst/>
                <a:gdLst>
                  <a:gd name="connsiteX0" fmla="*/ 0 w 667910"/>
                  <a:gd name="connsiteY0" fmla="*/ 0 h 63945"/>
                  <a:gd name="connsiteX1" fmla="*/ 55659 w 667910"/>
                  <a:gd name="connsiteY1" fmla="*/ 7951 h 63945"/>
                  <a:gd name="connsiteX2" fmla="*/ 87464 w 667910"/>
                  <a:gd name="connsiteY2" fmla="*/ 15903 h 63945"/>
                  <a:gd name="connsiteX3" fmla="*/ 238539 w 667910"/>
                  <a:gd name="connsiteY3" fmla="*/ 23854 h 63945"/>
                  <a:gd name="connsiteX4" fmla="*/ 667910 w 667910"/>
                  <a:gd name="connsiteY4" fmla="*/ 31805 h 63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910" h="63945">
                    <a:moveTo>
                      <a:pt x="0" y="0"/>
                    </a:moveTo>
                    <a:cubicBezTo>
                      <a:pt x="18553" y="2650"/>
                      <a:pt x="37220" y="4598"/>
                      <a:pt x="55659" y="7951"/>
                    </a:cubicBezTo>
                    <a:cubicBezTo>
                      <a:pt x="66411" y="9906"/>
                      <a:pt x="76577" y="14956"/>
                      <a:pt x="87464" y="15903"/>
                    </a:cubicBezTo>
                    <a:cubicBezTo>
                      <a:pt x="137702" y="20272"/>
                      <a:pt x="188181" y="21204"/>
                      <a:pt x="238539" y="23854"/>
                    </a:cubicBezTo>
                    <a:cubicBezTo>
                      <a:pt x="398909" y="63945"/>
                      <a:pt x="259416" y="31805"/>
                      <a:pt x="667910" y="31805"/>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0" name="Forme libre 25">
                <a:extLst>
                  <a:ext uri="{FF2B5EF4-FFF2-40B4-BE49-F238E27FC236}">
                    <a16:creationId xmlns:a16="http://schemas.microsoft.com/office/drawing/2014/main" id="{426DB1B3-B077-4E19-8681-34F77A9FEED6}"/>
                  </a:ext>
                </a:extLst>
              </p:cNvPr>
              <p:cNvSpPr/>
              <p:nvPr/>
            </p:nvSpPr>
            <p:spPr bwMode="auto">
              <a:xfrm flipH="1">
                <a:off x="5020731" y="6041862"/>
                <a:ext cx="758825" cy="36512"/>
              </a:xfrm>
              <a:custGeom>
                <a:avLst/>
                <a:gdLst>
                  <a:gd name="connsiteX0" fmla="*/ 0 w 715618"/>
                  <a:gd name="connsiteY0" fmla="*/ 0 h 23854"/>
                  <a:gd name="connsiteX1" fmla="*/ 79513 w 715618"/>
                  <a:gd name="connsiteY1" fmla="*/ 7951 h 23854"/>
                  <a:gd name="connsiteX2" fmla="*/ 119270 w 715618"/>
                  <a:gd name="connsiteY2" fmla="*/ 15903 h 23854"/>
                  <a:gd name="connsiteX3" fmla="*/ 174929 w 715618"/>
                  <a:gd name="connsiteY3" fmla="*/ 23854 h 23854"/>
                  <a:gd name="connsiteX4" fmla="*/ 659959 w 715618"/>
                  <a:gd name="connsiteY4" fmla="*/ 15903 h 23854"/>
                  <a:gd name="connsiteX5" fmla="*/ 715618 w 715618"/>
                  <a:gd name="connsiteY5" fmla="*/ 7951 h 2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618" h="23854">
                    <a:moveTo>
                      <a:pt x="0" y="0"/>
                    </a:moveTo>
                    <a:cubicBezTo>
                      <a:pt x="26504" y="2650"/>
                      <a:pt x="53110" y="4431"/>
                      <a:pt x="79513" y="7951"/>
                    </a:cubicBezTo>
                    <a:cubicBezTo>
                      <a:pt x="92909" y="9737"/>
                      <a:pt x="105939" y="13681"/>
                      <a:pt x="119270" y="15903"/>
                    </a:cubicBezTo>
                    <a:cubicBezTo>
                      <a:pt x="137756" y="18984"/>
                      <a:pt x="156376" y="21204"/>
                      <a:pt x="174929" y="23854"/>
                    </a:cubicBezTo>
                    <a:lnTo>
                      <a:pt x="659959" y="15903"/>
                    </a:lnTo>
                    <a:cubicBezTo>
                      <a:pt x="678692" y="15352"/>
                      <a:pt x="715618" y="7951"/>
                      <a:pt x="715618" y="795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1" name="Forme libre 26">
                <a:extLst>
                  <a:ext uri="{FF2B5EF4-FFF2-40B4-BE49-F238E27FC236}">
                    <a16:creationId xmlns:a16="http://schemas.microsoft.com/office/drawing/2014/main" id="{9873B634-253F-43E5-AB63-489AE0F24479}"/>
                  </a:ext>
                </a:extLst>
              </p:cNvPr>
              <p:cNvSpPr/>
              <p:nvPr/>
            </p:nvSpPr>
            <p:spPr bwMode="auto">
              <a:xfrm flipH="1">
                <a:off x="5011206" y="5968837"/>
                <a:ext cx="742950" cy="119062"/>
              </a:xfrm>
              <a:custGeom>
                <a:avLst/>
                <a:gdLst>
                  <a:gd name="connsiteX0" fmla="*/ 0 w 699715"/>
                  <a:gd name="connsiteY0" fmla="*/ 0 h 77278"/>
                  <a:gd name="connsiteX1" fmla="*/ 87464 w 699715"/>
                  <a:gd name="connsiteY1" fmla="*/ 7952 h 77278"/>
                  <a:gd name="connsiteX2" fmla="*/ 135172 w 699715"/>
                  <a:gd name="connsiteY2" fmla="*/ 15903 h 77278"/>
                  <a:gd name="connsiteX3" fmla="*/ 246490 w 699715"/>
                  <a:gd name="connsiteY3" fmla="*/ 23854 h 77278"/>
                  <a:gd name="connsiteX4" fmla="*/ 270344 w 699715"/>
                  <a:gd name="connsiteY4" fmla="*/ 31805 h 77278"/>
                  <a:gd name="connsiteX5" fmla="*/ 699715 w 699715"/>
                  <a:gd name="connsiteY5" fmla="*/ 47708 h 7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715" h="77278">
                    <a:moveTo>
                      <a:pt x="0" y="0"/>
                    </a:moveTo>
                    <a:cubicBezTo>
                      <a:pt x="29155" y="2651"/>
                      <a:pt x="58390" y="4531"/>
                      <a:pt x="87464" y="7952"/>
                    </a:cubicBezTo>
                    <a:cubicBezTo>
                      <a:pt x="103476" y="9836"/>
                      <a:pt x="119130" y="14299"/>
                      <a:pt x="135172" y="15903"/>
                    </a:cubicBezTo>
                    <a:cubicBezTo>
                      <a:pt x="172188" y="19604"/>
                      <a:pt x="209384" y="21204"/>
                      <a:pt x="246490" y="23854"/>
                    </a:cubicBezTo>
                    <a:cubicBezTo>
                      <a:pt x="254441" y="26504"/>
                      <a:pt x="262258" y="29600"/>
                      <a:pt x="270344" y="31805"/>
                    </a:cubicBezTo>
                    <a:cubicBezTo>
                      <a:pt x="437080" y="77278"/>
                      <a:pt x="396633" y="47708"/>
                      <a:pt x="699715" y="47708"/>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2" name="Forme libre 27">
                <a:extLst>
                  <a:ext uri="{FF2B5EF4-FFF2-40B4-BE49-F238E27FC236}">
                    <a16:creationId xmlns:a16="http://schemas.microsoft.com/office/drawing/2014/main" id="{3C4AF874-5B34-4CCC-BDDE-1FC30698EE4B}"/>
                  </a:ext>
                </a:extLst>
              </p:cNvPr>
              <p:cNvSpPr/>
              <p:nvPr/>
            </p:nvSpPr>
            <p:spPr bwMode="auto">
              <a:xfrm flipH="1">
                <a:off x="5011206" y="6057737"/>
                <a:ext cx="725487" cy="106362"/>
              </a:xfrm>
              <a:custGeom>
                <a:avLst/>
                <a:gdLst>
                  <a:gd name="connsiteX0" fmla="*/ 0 w 683812"/>
                  <a:gd name="connsiteY0" fmla="*/ 69121 h 69121"/>
                  <a:gd name="connsiteX1" fmla="*/ 31805 w 683812"/>
                  <a:gd name="connsiteY1" fmla="*/ 53219 h 69121"/>
                  <a:gd name="connsiteX2" fmla="*/ 333955 w 683812"/>
                  <a:gd name="connsiteY2" fmla="*/ 29365 h 69121"/>
                  <a:gd name="connsiteX3" fmla="*/ 564543 w 683812"/>
                  <a:gd name="connsiteY3" fmla="*/ 13462 h 69121"/>
                  <a:gd name="connsiteX4" fmla="*/ 683812 w 683812"/>
                  <a:gd name="connsiteY4" fmla="*/ 13462 h 69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812" h="69121">
                    <a:moveTo>
                      <a:pt x="0" y="69121"/>
                    </a:moveTo>
                    <a:cubicBezTo>
                      <a:pt x="10602" y="63820"/>
                      <a:pt x="20800" y="57621"/>
                      <a:pt x="31805" y="53219"/>
                    </a:cubicBezTo>
                    <a:cubicBezTo>
                      <a:pt x="136838" y="11206"/>
                      <a:pt x="180076" y="34174"/>
                      <a:pt x="333955" y="29365"/>
                    </a:cubicBezTo>
                    <a:cubicBezTo>
                      <a:pt x="422041" y="0"/>
                      <a:pt x="359230" y="18469"/>
                      <a:pt x="564543" y="13462"/>
                    </a:cubicBezTo>
                    <a:cubicBezTo>
                      <a:pt x="604288" y="12493"/>
                      <a:pt x="644056" y="13462"/>
                      <a:pt x="683812" y="13462"/>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3" name="Forme libre 28">
                <a:extLst>
                  <a:ext uri="{FF2B5EF4-FFF2-40B4-BE49-F238E27FC236}">
                    <a16:creationId xmlns:a16="http://schemas.microsoft.com/office/drawing/2014/main" id="{31D39510-5D13-4309-ACA9-C7F6C2FC83CF}"/>
                  </a:ext>
                </a:extLst>
              </p:cNvPr>
              <p:cNvSpPr/>
              <p:nvPr/>
            </p:nvSpPr>
            <p:spPr bwMode="auto">
              <a:xfrm flipH="1">
                <a:off x="4966756" y="5851362"/>
                <a:ext cx="815975" cy="115887"/>
              </a:xfrm>
              <a:custGeom>
                <a:avLst/>
                <a:gdLst>
                  <a:gd name="connsiteX0" fmla="*/ 0 w 768699"/>
                  <a:gd name="connsiteY0" fmla="*/ 1067 h 74963"/>
                  <a:gd name="connsiteX1" fmla="*/ 115556 w 768699"/>
                  <a:gd name="connsiteY1" fmla="*/ 6091 h 74963"/>
                  <a:gd name="connsiteX2" fmla="*/ 125604 w 768699"/>
                  <a:gd name="connsiteY2" fmla="*/ 21164 h 74963"/>
                  <a:gd name="connsiteX3" fmla="*/ 170822 w 768699"/>
                  <a:gd name="connsiteY3" fmla="*/ 46285 h 74963"/>
                  <a:gd name="connsiteX4" fmla="*/ 346668 w 768699"/>
                  <a:gd name="connsiteY4" fmla="*/ 51309 h 74963"/>
                  <a:gd name="connsiteX5" fmla="*/ 361741 w 768699"/>
                  <a:gd name="connsiteY5" fmla="*/ 56333 h 74963"/>
                  <a:gd name="connsiteX6" fmla="*/ 396910 w 768699"/>
                  <a:gd name="connsiteY6" fmla="*/ 71406 h 74963"/>
                  <a:gd name="connsiteX7" fmla="*/ 768699 w 768699"/>
                  <a:gd name="connsiteY7" fmla="*/ 66381 h 7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99" h="74963">
                    <a:moveTo>
                      <a:pt x="0" y="1067"/>
                    </a:moveTo>
                    <a:cubicBezTo>
                      <a:pt x="38519" y="2742"/>
                      <a:pt x="77485" y="0"/>
                      <a:pt x="115556" y="6091"/>
                    </a:cubicBezTo>
                    <a:cubicBezTo>
                      <a:pt x="121519" y="7045"/>
                      <a:pt x="121060" y="17188"/>
                      <a:pt x="125604" y="21164"/>
                    </a:cubicBezTo>
                    <a:cubicBezTo>
                      <a:pt x="130750" y="25667"/>
                      <a:pt x="157188" y="45567"/>
                      <a:pt x="170822" y="46285"/>
                    </a:cubicBezTo>
                    <a:cubicBezTo>
                      <a:pt x="229380" y="49367"/>
                      <a:pt x="288053" y="49634"/>
                      <a:pt x="346668" y="51309"/>
                    </a:cubicBezTo>
                    <a:cubicBezTo>
                      <a:pt x="351692" y="52984"/>
                      <a:pt x="356873" y="54247"/>
                      <a:pt x="361741" y="56333"/>
                    </a:cubicBezTo>
                    <a:cubicBezTo>
                      <a:pt x="405213" y="74963"/>
                      <a:pt x="361551" y="59618"/>
                      <a:pt x="396910" y="71406"/>
                    </a:cubicBezTo>
                    <a:lnTo>
                      <a:pt x="768699" y="66381"/>
                    </a:ln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4" name="Forme libre 29">
                <a:extLst>
                  <a:ext uri="{FF2B5EF4-FFF2-40B4-BE49-F238E27FC236}">
                    <a16:creationId xmlns:a16="http://schemas.microsoft.com/office/drawing/2014/main" id="{26EF709A-983A-47B8-909D-02EC4D1DB12E}"/>
                  </a:ext>
                </a:extLst>
              </p:cNvPr>
              <p:cNvSpPr/>
              <p:nvPr/>
            </p:nvSpPr>
            <p:spPr bwMode="auto">
              <a:xfrm flipH="1">
                <a:off x="4993743" y="5989474"/>
                <a:ext cx="741363" cy="47625"/>
              </a:xfrm>
              <a:custGeom>
                <a:avLst/>
                <a:gdLst>
                  <a:gd name="connsiteX0" fmla="*/ 0 w 698360"/>
                  <a:gd name="connsiteY0" fmla="*/ 16662 h 30789"/>
                  <a:gd name="connsiteX1" fmla="*/ 20097 w 698360"/>
                  <a:gd name="connsiteY1" fmla="*/ 21686 h 30789"/>
                  <a:gd name="connsiteX2" fmla="*/ 597877 w 698360"/>
                  <a:gd name="connsiteY2" fmla="*/ 21686 h 30789"/>
                  <a:gd name="connsiteX3" fmla="*/ 617973 w 698360"/>
                  <a:gd name="connsiteY3" fmla="*/ 16662 h 30789"/>
                  <a:gd name="connsiteX4" fmla="*/ 668215 w 698360"/>
                  <a:gd name="connsiteY4" fmla="*/ 6613 h 30789"/>
                  <a:gd name="connsiteX5" fmla="*/ 698360 w 698360"/>
                  <a:gd name="connsiteY5" fmla="*/ 1589 h 3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360" h="30789">
                    <a:moveTo>
                      <a:pt x="0" y="16662"/>
                    </a:moveTo>
                    <a:cubicBezTo>
                      <a:pt x="6699" y="18337"/>
                      <a:pt x="13197" y="21421"/>
                      <a:pt x="20097" y="21686"/>
                    </a:cubicBezTo>
                    <a:cubicBezTo>
                      <a:pt x="256775" y="30789"/>
                      <a:pt x="343706" y="25479"/>
                      <a:pt x="597877" y="21686"/>
                    </a:cubicBezTo>
                    <a:cubicBezTo>
                      <a:pt x="604576" y="20011"/>
                      <a:pt x="611221" y="18109"/>
                      <a:pt x="617973" y="16662"/>
                    </a:cubicBezTo>
                    <a:cubicBezTo>
                      <a:pt x="634673" y="13083"/>
                      <a:pt x="652012" y="12014"/>
                      <a:pt x="668215" y="6613"/>
                    </a:cubicBezTo>
                    <a:cubicBezTo>
                      <a:pt x="688054" y="0"/>
                      <a:pt x="677992" y="1589"/>
                      <a:pt x="698360" y="1589"/>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5" name="Forme libre 30">
                <a:extLst>
                  <a:ext uri="{FF2B5EF4-FFF2-40B4-BE49-F238E27FC236}">
                    <a16:creationId xmlns:a16="http://schemas.microsoft.com/office/drawing/2014/main" id="{AECE81B7-3C20-4DF2-8917-C85E1F4622CD}"/>
                  </a:ext>
                </a:extLst>
              </p:cNvPr>
              <p:cNvSpPr/>
              <p:nvPr/>
            </p:nvSpPr>
            <p:spPr bwMode="auto">
              <a:xfrm flipH="1">
                <a:off x="4966756" y="5983124"/>
                <a:ext cx="788987" cy="193675"/>
              </a:xfrm>
              <a:custGeom>
                <a:avLst/>
                <a:gdLst>
                  <a:gd name="connsiteX0" fmla="*/ 0 w 743578"/>
                  <a:gd name="connsiteY0" fmla="*/ 126438 h 126438"/>
                  <a:gd name="connsiteX1" fmla="*/ 15072 w 743578"/>
                  <a:gd name="connsiteY1" fmla="*/ 121414 h 126438"/>
                  <a:gd name="connsiteX2" fmla="*/ 65314 w 743578"/>
                  <a:gd name="connsiteY2" fmla="*/ 111366 h 126438"/>
                  <a:gd name="connsiteX3" fmla="*/ 80387 w 743578"/>
                  <a:gd name="connsiteY3" fmla="*/ 106342 h 126438"/>
                  <a:gd name="connsiteX4" fmla="*/ 120580 w 743578"/>
                  <a:gd name="connsiteY4" fmla="*/ 76197 h 126438"/>
                  <a:gd name="connsiteX5" fmla="*/ 135653 w 743578"/>
                  <a:gd name="connsiteY5" fmla="*/ 66148 h 126438"/>
                  <a:gd name="connsiteX6" fmla="*/ 311499 w 743578"/>
                  <a:gd name="connsiteY6" fmla="*/ 56100 h 126438"/>
                  <a:gd name="connsiteX7" fmla="*/ 341644 w 743578"/>
                  <a:gd name="connsiteY7" fmla="*/ 51076 h 126438"/>
                  <a:gd name="connsiteX8" fmla="*/ 356716 w 743578"/>
                  <a:gd name="connsiteY8" fmla="*/ 46052 h 126438"/>
                  <a:gd name="connsiteX9" fmla="*/ 462224 w 743578"/>
                  <a:gd name="connsiteY9" fmla="*/ 36003 h 126438"/>
                  <a:gd name="connsiteX10" fmla="*/ 482321 w 743578"/>
                  <a:gd name="connsiteY10" fmla="*/ 30979 h 126438"/>
                  <a:gd name="connsiteX11" fmla="*/ 512466 w 743578"/>
                  <a:gd name="connsiteY11" fmla="*/ 20931 h 126438"/>
                  <a:gd name="connsiteX12" fmla="*/ 653143 w 743578"/>
                  <a:gd name="connsiteY12" fmla="*/ 15907 h 126438"/>
                  <a:gd name="connsiteX13" fmla="*/ 713433 w 743578"/>
                  <a:gd name="connsiteY13" fmla="*/ 834 h 126438"/>
                  <a:gd name="connsiteX14" fmla="*/ 743578 w 743578"/>
                  <a:gd name="connsiteY14" fmla="*/ 834 h 12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578" h="126438">
                    <a:moveTo>
                      <a:pt x="0" y="126438"/>
                    </a:moveTo>
                    <a:cubicBezTo>
                      <a:pt x="5024" y="124763"/>
                      <a:pt x="9912" y="122605"/>
                      <a:pt x="15072" y="121414"/>
                    </a:cubicBezTo>
                    <a:cubicBezTo>
                      <a:pt x="31714" y="117574"/>
                      <a:pt x="49111" y="116767"/>
                      <a:pt x="65314" y="111366"/>
                    </a:cubicBezTo>
                    <a:lnTo>
                      <a:pt x="80387" y="106342"/>
                    </a:lnTo>
                    <a:cubicBezTo>
                      <a:pt x="98975" y="87753"/>
                      <a:pt x="86492" y="98922"/>
                      <a:pt x="120580" y="76197"/>
                    </a:cubicBezTo>
                    <a:cubicBezTo>
                      <a:pt x="125604" y="72847"/>
                      <a:pt x="129924" y="68058"/>
                      <a:pt x="135653" y="66148"/>
                    </a:cubicBezTo>
                    <a:cubicBezTo>
                      <a:pt x="201591" y="44169"/>
                      <a:pt x="145432" y="61289"/>
                      <a:pt x="311499" y="56100"/>
                    </a:cubicBezTo>
                    <a:cubicBezTo>
                      <a:pt x="321547" y="54425"/>
                      <a:pt x="331700" y="53286"/>
                      <a:pt x="341644" y="51076"/>
                    </a:cubicBezTo>
                    <a:cubicBezTo>
                      <a:pt x="346814" y="49927"/>
                      <a:pt x="351457" y="46671"/>
                      <a:pt x="356716" y="46052"/>
                    </a:cubicBezTo>
                    <a:cubicBezTo>
                      <a:pt x="427604" y="37712"/>
                      <a:pt x="409459" y="45596"/>
                      <a:pt x="462224" y="36003"/>
                    </a:cubicBezTo>
                    <a:cubicBezTo>
                      <a:pt x="469018" y="34768"/>
                      <a:pt x="475707" y="32963"/>
                      <a:pt x="482321" y="30979"/>
                    </a:cubicBezTo>
                    <a:cubicBezTo>
                      <a:pt x="492466" y="27936"/>
                      <a:pt x="501881" y="21309"/>
                      <a:pt x="512466" y="20931"/>
                    </a:cubicBezTo>
                    <a:lnTo>
                      <a:pt x="653143" y="15907"/>
                    </a:lnTo>
                    <a:cubicBezTo>
                      <a:pt x="678885" y="7326"/>
                      <a:pt x="686369" y="3089"/>
                      <a:pt x="713433" y="834"/>
                    </a:cubicBezTo>
                    <a:cubicBezTo>
                      <a:pt x="723447" y="0"/>
                      <a:pt x="733530" y="834"/>
                      <a:pt x="743578" y="834"/>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6" name="Forme libre 59">
                <a:extLst>
                  <a:ext uri="{FF2B5EF4-FFF2-40B4-BE49-F238E27FC236}">
                    <a16:creationId xmlns:a16="http://schemas.microsoft.com/office/drawing/2014/main" id="{9F70F402-C7B2-4E1D-A063-1E30BC6807AB}"/>
                  </a:ext>
                </a:extLst>
              </p:cNvPr>
              <p:cNvSpPr/>
              <p:nvPr/>
            </p:nvSpPr>
            <p:spPr bwMode="auto">
              <a:xfrm flipV="1">
                <a:off x="4966756" y="5432262"/>
                <a:ext cx="4210050" cy="573087"/>
              </a:xfrm>
              <a:custGeom>
                <a:avLst/>
                <a:gdLst>
                  <a:gd name="connsiteX0" fmla="*/ 0 w 3967074"/>
                  <a:gd name="connsiteY0" fmla="*/ 86953 h 599316"/>
                  <a:gd name="connsiteX1" fmla="*/ 230002 w 3967074"/>
                  <a:gd name="connsiteY1" fmla="*/ 8415 h 599316"/>
                  <a:gd name="connsiteX2" fmla="*/ 443175 w 3967074"/>
                  <a:gd name="connsiteY2" fmla="*/ 36464 h 599316"/>
                  <a:gd name="connsiteX3" fmla="*/ 583421 w 3967074"/>
                  <a:gd name="connsiteY3" fmla="*/ 58903 h 599316"/>
                  <a:gd name="connsiteX4" fmla="*/ 718056 w 3967074"/>
                  <a:gd name="connsiteY4" fmla="*/ 187929 h 599316"/>
                  <a:gd name="connsiteX5" fmla="*/ 774154 w 3967074"/>
                  <a:gd name="connsiteY5" fmla="*/ 249637 h 599316"/>
                  <a:gd name="connsiteX6" fmla="*/ 914400 w 3967074"/>
                  <a:gd name="connsiteY6" fmla="*/ 361834 h 599316"/>
                  <a:gd name="connsiteX7" fmla="*/ 1116353 w 3967074"/>
                  <a:gd name="connsiteY7" fmla="*/ 451591 h 599316"/>
                  <a:gd name="connsiteX8" fmla="*/ 1430503 w 3967074"/>
                  <a:gd name="connsiteY8" fmla="*/ 541348 h 599316"/>
                  <a:gd name="connsiteX9" fmla="*/ 1688554 w 3967074"/>
                  <a:gd name="connsiteY9" fmla="*/ 575007 h 599316"/>
                  <a:gd name="connsiteX10" fmla="*/ 1912947 w 3967074"/>
                  <a:gd name="connsiteY10" fmla="*/ 597446 h 599316"/>
                  <a:gd name="connsiteX11" fmla="*/ 2182218 w 3967074"/>
                  <a:gd name="connsiteY11" fmla="*/ 586226 h 599316"/>
                  <a:gd name="connsiteX12" fmla="*/ 2479538 w 3967074"/>
                  <a:gd name="connsiteY12" fmla="*/ 558177 h 599316"/>
                  <a:gd name="connsiteX13" fmla="*/ 2804908 w 3967074"/>
                  <a:gd name="connsiteY13" fmla="*/ 474030 h 599316"/>
                  <a:gd name="connsiteX14" fmla="*/ 3040520 w 3967074"/>
                  <a:gd name="connsiteY14" fmla="*/ 361834 h 599316"/>
                  <a:gd name="connsiteX15" fmla="*/ 3203205 w 3967074"/>
                  <a:gd name="connsiteY15" fmla="*/ 244027 h 599316"/>
                  <a:gd name="connsiteX16" fmla="*/ 3281742 w 3967074"/>
                  <a:gd name="connsiteY16" fmla="*/ 148661 h 599316"/>
                  <a:gd name="connsiteX17" fmla="*/ 3399548 w 3967074"/>
                  <a:gd name="connsiteY17" fmla="*/ 81343 h 599316"/>
                  <a:gd name="connsiteX18" fmla="*/ 3472476 w 3967074"/>
                  <a:gd name="connsiteY18" fmla="*/ 64513 h 599316"/>
                  <a:gd name="connsiteX19" fmla="*/ 3646380 w 3967074"/>
                  <a:gd name="connsiteY19" fmla="*/ 64513 h 599316"/>
                  <a:gd name="connsiteX20" fmla="*/ 3792235 w 3967074"/>
                  <a:gd name="connsiteY20" fmla="*/ 70123 h 599316"/>
                  <a:gd name="connsiteX21" fmla="*/ 3943700 w 3967074"/>
                  <a:gd name="connsiteY21" fmla="*/ 143051 h 599316"/>
                  <a:gd name="connsiteX22" fmla="*/ 3932481 w 3967074"/>
                  <a:gd name="connsiteY22" fmla="*/ 137441 h 5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7074" h="599316">
                    <a:moveTo>
                      <a:pt x="0" y="86953"/>
                    </a:moveTo>
                    <a:cubicBezTo>
                      <a:pt x="78070" y="51891"/>
                      <a:pt x="156140" y="16830"/>
                      <a:pt x="230002" y="8415"/>
                    </a:cubicBezTo>
                    <a:cubicBezTo>
                      <a:pt x="303864" y="0"/>
                      <a:pt x="384272" y="28049"/>
                      <a:pt x="443175" y="36464"/>
                    </a:cubicBezTo>
                    <a:cubicBezTo>
                      <a:pt x="502078" y="44879"/>
                      <a:pt x="537608" y="33659"/>
                      <a:pt x="583421" y="58903"/>
                    </a:cubicBezTo>
                    <a:cubicBezTo>
                      <a:pt x="629235" y="84147"/>
                      <a:pt x="686267" y="156140"/>
                      <a:pt x="718056" y="187929"/>
                    </a:cubicBezTo>
                    <a:cubicBezTo>
                      <a:pt x="749845" y="219718"/>
                      <a:pt x="741430" y="220653"/>
                      <a:pt x="774154" y="249637"/>
                    </a:cubicBezTo>
                    <a:cubicBezTo>
                      <a:pt x="806878" y="278621"/>
                      <a:pt x="857367" y="328175"/>
                      <a:pt x="914400" y="361834"/>
                    </a:cubicBezTo>
                    <a:cubicBezTo>
                      <a:pt x="971433" y="395493"/>
                      <a:pt x="1030336" y="421672"/>
                      <a:pt x="1116353" y="451591"/>
                    </a:cubicBezTo>
                    <a:cubicBezTo>
                      <a:pt x="1202370" y="481510"/>
                      <a:pt x="1335136" y="520779"/>
                      <a:pt x="1430503" y="541348"/>
                    </a:cubicBezTo>
                    <a:cubicBezTo>
                      <a:pt x="1525870" y="561917"/>
                      <a:pt x="1608147" y="565657"/>
                      <a:pt x="1688554" y="575007"/>
                    </a:cubicBezTo>
                    <a:cubicBezTo>
                      <a:pt x="1768961" y="584357"/>
                      <a:pt x="1830670" y="595576"/>
                      <a:pt x="1912947" y="597446"/>
                    </a:cubicBezTo>
                    <a:cubicBezTo>
                      <a:pt x="1995224" y="599316"/>
                      <a:pt x="2087786" y="592771"/>
                      <a:pt x="2182218" y="586226"/>
                    </a:cubicBezTo>
                    <a:cubicBezTo>
                      <a:pt x="2276650" y="579681"/>
                      <a:pt x="2375756" y="576876"/>
                      <a:pt x="2479538" y="558177"/>
                    </a:cubicBezTo>
                    <a:cubicBezTo>
                      <a:pt x="2583320" y="539478"/>
                      <a:pt x="2711411" y="506754"/>
                      <a:pt x="2804908" y="474030"/>
                    </a:cubicBezTo>
                    <a:cubicBezTo>
                      <a:pt x="2898405" y="441306"/>
                      <a:pt x="2974137" y="400168"/>
                      <a:pt x="3040520" y="361834"/>
                    </a:cubicBezTo>
                    <a:cubicBezTo>
                      <a:pt x="3106903" y="323500"/>
                      <a:pt x="3163001" y="279556"/>
                      <a:pt x="3203205" y="244027"/>
                    </a:cubicBezTo>
                    <a:cubicBezTo>
                      <a:pt x="3243409" y="208498"/>
                      <a:pt x="3249018" y="175775"/>
                      <a:pt x="3281742" y="148661"/>
                    </a:cubicBezTo>
                    <a:cubicBezTo>
                      <a:pt x="3314466" y="121547"/>
                      <a:pt x="3367759" y="95368"/>
                      <a:pt x="3399548" y="81343"/>
                    </a:cubicBezTo>
                    <a:cubicBezTo>
                      <a:pt x="3431337" y="67318"/>
                      <a:pt x="3431337" y="67318"/>
                      <a:pt x="3472476" y="64513"/>
                    </a:cubicBezTo>
                    <a:cubicBezTo>
                      <a:pt x="3513615" y="61708"/>
                      <a:pt x="3593087" y="63578"/>
                      <a:pt x="3646380" y="64513"/>
                    </a:cubicBezTo>
                    <a:cubicBezTo>
                      <a:pt x="3699673" y="65448"/>
                      <a:pt x="3742682" y="57033"/>
                      <a:pt x="3792235" y="70123"/>
                    </a:cubicBezTo>
                    <a:cubicBezTo>
                      <a:pt x="3841788" y="83213"/>
                      <a:pt x="3920326" y="131831"/>
                      <a:pt x="3943700" y="143051"/>
                    </a:cubicBezTo>
                    <a:cubicBezTo>
                      <a:pt x="3967074" y="154271"/>
                      <a:pt x="3949777" y="145856"/>
                      <a:pt x="3932481" y="137441"/>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grpSp>
        <p:grpSp>
          <p:nvGrpSpPr>
            <p:cNvPr id="48" name="Groupe 131">
              <a:extLst>
                <a:ext uri="{FF2B5EF4-FFF2-40B4-BE49-F238E27FC236}">
                  <a16:creationId xmlns:a16="http://schemas.microsoft.com/office/drawing/2014/main" id="{4344801B-3E18-4931-8FEB-3B03DAA31529}"/>
                </a:ext>
              </a:extLst>
            </p:cNvPr>
            <p:cNvGrpSpPr>
              <a:grpSpLocks/>
            </p:cNvGrpSpPr>
            <p:nvPr/>
          </p:nvGrpSpPr>
          <p:grpSpPr bwMode="auto">
            <a:xfrm rot="16200000">
              <a:off x="3563260" y="3050676"/>
              <a:ext cx="1341446" cy="1602141"/>
              <a:chOff x="5857884" y="1142984"/>
              <a:chExt cx="571504" cy="857256"/>
            </a:xfrm>
            <a:solidFill>
              <a:schemeClr val="accent1">
                <a:lumMod val="60000"/>
                <a:lumOff val="40000"/>
              </a:schemeClr>
            </a:solidFill>
          </p:grpSpPr>
          <p:sp>
            <p:nvSpPr>
              <p:cNvPr id="58" name="Rectangle à coins arrondis 65">
                <a:extLst>
                  <a:ext uri="{FF2B5EF4-FFF2-40B4-BE49-F238E27FC236}">
                    <a16:creationId xmlns:a16="http://schemas.microsoft.com/office/drawing/2014/main" id="{E240EB8E-6125-440D-AED5-DBF25029DDAC}"/>
                  </a:ext>
                </a:extLst>
              </p:cNvPr>
              <p:cNvSpPr/>
              <p:nvPr/>
            </p:nvSpPr>
            <p:spPr>
              <a:xfrm>
                <a:off x="5858624" y="1143581"/>
                <a:ext cx="570657" cy="856659"/>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cxnSp>
            <p:nvCxnSpPr>
              <p:cNvPr id="59" name="Connecteur droit 58">
                <a:extLst>
                  <a:ext uri="{FF2B5EF4-FFF2-40B4-BE49-F238E27FC236}">
                    <a16:creationId xmlns:a16="http://schemas.microsoft.com/office/drawing/2014/main" id="{5B4BA2A4-1B63-4FC7-933A-F866D1E961C9}"/>
                  </a:ext>
                </a:extLst>
              </p:cNvPr>
              <p:cNvCxnSpPr/>
              <p:nvPr/>
            </p:nvCxnSpPr>
            <p:spPr>
              <a:xfrm rot="5400000">
                <a:off x="5787815" y="1357740"/>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889622FC-F950-48C3-9AF2-5F8A4DEEC08E}"/>
                  </a:ext>
                </a:extLst>
              </p:cNvPr>
              <p:cNvCxnSpPr/>
              <p:nvPr/>
            </p:nvCxnSpPr>
            <p:spPr>
              <a:xfrm rot="5400000">
                <a:off x="5928362"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38B1D8E6-0BD0-4669-8614-2A76D66FF6B2}"/>
                  </a:ext>
                </a:extLst>
              </p:cNvPr>
              <p:cNvCxnSpPr/>
              <p:nvPr/>
            </p:nvCxnSpPr>
            <p:spPr>
              <a:xfrm rot="5400000">
                <a:off x="6080763"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CAF6AB84-EAAD-4090-BCDA-74560157AAE5}"/>
                  </a:ext>
                </a:extLst>
              </p:cNvPr>
              <p:cNvCxnSpPr/>
              <p:nvPr/>
            </p:nvCxnSpPr>
            <p:spPr>
              <a:xfrm rot="5400000">
                <a:off x="6233164"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84E34F0D-00DA-4E36-B122-5D933474E821}"/>
                  </a:ext>
                </a:extLst>
              </p:cNvPr>
              <p:cNvCxnSpPr/>
              <p:nvPr/>
            </p:nvCxnSpPr>
            <p:spPr>
              <a:xfrm rot="5400000">
                <a:off x="5787815"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56063064-2F29-43A8-A22B-166B99186BD0}"/>
                  </a:ext>
                </a:extLst>
              </p:cNvPr>
              <p:cNvCxnSpPr/>
              <p:nvPr/>
            </p:nvCxnSpPr>
            <p:spPr>
              <a:xfrm rot="5400000">
                <a:off x="5930056"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AAA8CBF6-169D-414B-92C9-33938B1344A4}"/>
                  </a:ext>
                </a:extLst>
              </p:cNvPr>
              <p:cNvCxnSpPr/>
              <p:nvPr/>
            </p:nvCxnSpPr>
            <p:spPr>
              <a:xfrm rot="5400000">
                <a:off x="6082457"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6" name="Connecteur droit 65">
                <a:extLst>
                  <a:ext uri="{FF2B5EF4-FFF2-40B4-BE49-F238E27FC236}">
                    <a16:creationId xmlns:a16="http://schemas.microsoft.com/office/drawing/2014/main" id="{3759FEE7-9321-4E7E-953A-FED33ACA4A11}"/>
                  </a:ext>
                </a:extLst>
              </p:cNvPr>
              <p:cNvCxnSpPr/>
              <p:nvPr/>
            </p:nvCxnSpPr>
            <p:spPr>
              <a:xfrm rot="5400000">
                <a:off x="6234858"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475222C1-9FEC-488E-B132-A505CF0F26CE}"/>
                  </a:ext>
                </a:extLst>
              </p:cNvPr>
              <p:cNvCxnSpPr/>
              <p:nvPr/>
            </p:nvCxnSpPr>
            <p:spPr>
              <a:xfrm rot="5400000">
                <a:off x="5715312"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B5F01B97-EF31-4486-84AB-6EA141E54DDA}"/>
                  </a:ext>
                </a:extLst>
              </p:cNvPr>
              <p:cNvCxnSpPr/>
              <p:nvPr/>
            </p:nvCxnSpPr>
            <p:spPr>
              <a:xfrm rot="5400000">
                <a:off x="5867713"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9" name="Connecteur droit 68">
                <a:extLst>
                  <a:ext uri="{FF2B5EF4-FFF2-40B4-BE49-F238E27FC236}">
                    <a16:creationId xmlns:a16="http://schemas.microsoft.com/office/drawing/2014/main" id="{0ABBBA45-268A-4F2E-BCC4-7F47CD62E50C}"/>
                  </a:ext>
                </a:extLst>
              </p:cNvPr>
              <p:cNvCxnSpPr/>
              <p:nvPr/>
            </p:nvCxnSpPr>
            <p:spPr>
              <a:xfrm rot="5400000">
                <a:off x="6020115"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9" name="Groupe 134">
              <a:extLst>
                <a:ext uri="{FF2B5EF4-FFF2-40B4-BE49-F238E27FC236}">
                  <a16:creationId xmlns:a16="http://schemas.microsoft.com/office/drawing/2014/main" id="{D5E75C0C-46FF-4245-94F1-DCC46C5FEC13}"/>
                </a:ext>
              </a:extLst>
            </p:cNvPr>
            <p:cNvGrpSpPr>
              <a:grpSpLocks/>
            </p:cNvGrpSpPr>
            <p:nvPr/>
          </p:nvGrpSpPr>
          <p:grpSpPr bwMode="auto">
            <a:xfrm>
              <a:off x="7134561" y="3098867"/>
              <a:ext cx="2054494" cy="1530393"/>
              <a:chOff x="5500694" y="4929198"/>
              <a:chExt cx="1000132" cy="714380"/>
            </a:xfrm>
            <a:solidFill>
              <a:schemeClr val="accent1">
                <a:lumMod val="60000"/>
                <a:lumOff val="40000"/>
              </a:schemeClr>
            </a:solidFill>
          </p:grpSpPr>
          <p:sp>
            <p:nvSpPr>
              <p:cNvPr id="56" name="Ellipse 55">
                <a:extLst>
                  <a:ext uri="{FF2B5EF4-FFF2-40B4-BE49-F238E27FC236}">
                    <a16:creationId xmlns:a16="http://schemas.microsoft.com/office/drawing/2014/main" id="{AD73857D-EB92-453D-8EE5-FB85A1DD3831}"/>
                  </a:ext>
                </a:extLst>
              </p:cNvPr>
              <p:cNvSpPr/>
              <p:nvPr/>
            </p:nvSpPr>
            <p:spPr>
              <a:xfrm>
                <a:off x="5500800" y="4928906"/>
                <a:ext cx="1000768" cy="713884"/>
              </a:xfrm>
              <a:prstGeom prst="ellipse">
                <a:avLst/>
              </a:pr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57" name="Forme libre 64">
                <a:extLst>
                  <a:ext uri="{FF2B5EF4-FFF2-40B4-BE49-F238E27FC236}">
                    <a16:creationId xmlns:a16="http://schemas.microsoft.com/office/drawing/2014/main" id="{0909F0BA-DE95-40EC-808F-1CB76FF4A08A}"/>
                  </a:ext>
                </a:extLst>
              </p:cNvPr>
              <p:cNvSpPr/>
              <p:nvPr/>
            </p:nvSpPr>
            <p:spPr>
              <a:xfrm>
                <a:off x="5595627" y="4987697"/>
                <a:ext cx="706126" cy="557669"/>
              </a:xfrm>
              <a:custGeom>
                <a:avLst/>
                <a:gdLst>
                  <a:gd name="connsiteX0" fmla="*/ 140837 w 706143"/>
                  <a:gd name="connsiteY0" fmla="*/ 118754 h 558141"/>
                  <a:gd name="connsiteX1" fmla="*/ 51772 w 706143"/>
                  <a:gd name="connsiteY1" fmla="*/ 136567 h 558141"/>
                  <a:gd name="connsiteX2" fmla="*/ 22084 w 706143"/>
                  <a:gd name="connsiteY2" fmla="*/ 172193 h 558141"/>
                  <a:gd name="connsiteX3" fmla="*/ 16146 w 706143"/>
                  <a:gd name="connsiteY3" fmla="*/ 201881 h 558141"/>
                  <a:gd name="connsiteX4" fmla="*/ 4271 w 706143"/>
                  <a:gd name="connsiteY4" fmla="*/ 249382 h 558141"/>
                  <a:gd name="connsiteX5" fmla="*/ 16146 w 706143"/>
                  <a:gd name="connsiteY5" fmla="*/ 374073 h 558141"/>
                  <a:gd name="connsiteX6" fmla="*/ 28021 w 706143"/>
                  <a:gd name="connsiteY6" fmla="*/ 391886 h 558141"/>
                  <a:gd name="connsiteX7" fmla="*/ 123024 w 706143"/>
                  <a:gd name="connsiteY7" fmla="*/ 385948 h 558141"/>
                  <a:gd name="connsiteX8" fmla="*/ 176463 w 706143"/>
                  <a:gd name="connsiteY8" fmla="*/ 368135 h 558141"/>
                  <a:gd name="connsiteX9" fmla="*/ 194276 w 706143"/>
                  <a:gd name="connsiteY9" fmla="*/ 362198 h 558141"/>
                  <a:gd name="connsiteX10" fmla="*/ 313029 w 706143"/>
                  <a:gd name="connsiteY10" fmla="*/ 380011 h 558141"/>
                  <a:gd name="connsiteX11" fmla="*/ 324904 w 706143"/>
                  <a:gd name="connsiteY11" fmla="*/ 397824 h 558141"/>
                  <a:gd name="connsiteX12" fmla="*/ 313029 w 706143"/>
                  <a:gd name="connsiteY12" fmla="*/ 421574 h 558141"/>
                  <a:gd name="connsiteX13" fmla="*/ 218026 w 706143"/>
                  <a:gd name="connsiteY13" fmla="*/ 439387 h 558141"/>
                  <a:gd name="connsiteX14" fmla="*/ 200213 w 706143"/>
                  <a:gd name="connsiteY14" fmla="*/ 445325 h 558141"/>
                  <a:gd name="connsiteX15" fmla="*/ 182400 w 706143"/>
                  <a:gd name="connsiteY15" fmla="*/ 480951 h 558141"/>
                  <a:gd name="connsiteX16" fmla="*/ 188338 w 706143"/>
                  <a:gd name="connsiteY16" fmla="*/ 510639 h 558141"/>
                  <a:gd name="connsiteX17" fmla="*/ 206151 w 706143"/>
                  <a:gd name="connsiteY17" fmla="*/ 522515 h 558141"/>
                  <a:gd name="connsiteX18" fmla="*/ 241777 w 706143"/>
                  <a:gd name="connsiteY18" fmla="*/ 552203 h 558141"/>
                  <a:gd name="connsiteX19" fmla="*/ 265528 w 706143"/>
                  <a:gd name="connsiteY19" fmla="*/ 558141 h 558141"/>
                  <a:gd name="connsiteX20" fmla="*/ 556473 w 706143"/>
                  <a:gd name="connsiteY20" fmla="*/ 552203 h 558141"/>
                  <a:gd name="connsiteX21" fmla="*/ 580224 w 706143"/>
                  <a:gd name="connsiteY21" fmla="*/ 540328 h 558141"/>
                  <a:gd name="connsiteX22" fmla="*/ 603974 w 706143"/>
                  <a:gd name="connsiteY22" fmla="*/ 534390 h 558141"/>
                  <a:gd name="connsiteX23" fmla="*/ 651476 w 706143"/>
                  <a:gd name="connsiteY23" fmla="*/ 498764 h 558141"/>
                  <a:gd name="connsiteX24" fmla="*/ 669289 w 706143"/>
                  <a:gd name="connsiteY24" fmla="*/ 486889 h 558141"/>
                  <a:gd name="connsiteX25" fmla="*/ 698977 w 706143"/>
                  <a:gd name="connsiteY25" fmla="*/ 463138 h 558141"/>
                  <a:gd name="connsiteX26" fmla="*/ 704915 w 706143"/>
                  <a:gd name="connsiteY26" fmla="*/ 445325 h 558141"/>
                  <a:gd name="connsiteX27" fmla="*/ 693039 w 706143"/>
                  <a:gd name="connsiteY27" fmla="*/ 433450 h 558141"/>
                  <a:gd name="connsiteX28" fmla="*/ 669289 w 706143"/>
                  <a:gd name="connsiteY28" fmla="*/ 403761 h 558141"/>
                  <a:gd name="connsiteX29" fmla="*/ 663351 w 706143"/>
                  <a:gd name="connsiteY29" fmla="*/ 385948 h 558141"/>
                  <a:gd name="connsiteX30" fmla="*/ 603974 w 706143"/>
                  <a:gd name="connsiteY30" fmla="*/ 356260 h 558141"/>
                  <a:gd name="connsiteX31" fmla="*/ 586161 w 706143"/>
                  <a:gd name="connsiteY31" fmla="*/ 344385 h 558141"/>
                  <a:gd name="connsiteX32" fmla="*/ 408032 w 706143"/>
                  <a:gd name="connsiteY32" fmla="*/ 326572 h 558141"/>
                  <a:gd name="connsiteX33" fmla="*/ 378343 w 706143"/>
                  <a:gd name="connsiteY33" fmla="*/ 296883 h 558141"/>
                  <a:gd name="connsiteX34" fmla="*/ 360530 w 706143"/>
                  <a:gd name="connsiteY34" fmla="*/ 285008 h 558141"/>
                  <a:gd name="connsiteX35" fmla="*/ 354593 w 706143"/>
                  <a:gd name="connsiteY35" fmla="*/ 267195 h 558141"/>
                  <a:gd name="connsiteX36" fmla="*/ 384281 w 706143"/>
                  <a:gd name="connsiteY36" fmla="*/ 243445 h 558141"/>
                  <a:gd name="connsiteX37" fmla="*/ 544598 w 706143"/>
                  <a:gd name="connsiteY37" fmla="*/ 237507 h 558141"/>
                  <a:gd name="connsiteX38" fmla="*/ 568349 w 706143"/>
                  <a:gd name="connsiteY38" fmla="*/ 231569 h 558141"/>
                  <a:gd name="connsiteX39" fmla="*/ 586161 w 706143"/>
                  <a:gd name="connsiteY39" fmla="*/ 225632 h 558141"/>
                  <a:gd name="connsiteX40" fmla="*/ 639600 w 706143"/>
                  <a:gd name="connsiteY40" fmla="*/ 219694 h 558141"/>
                  <a:gd name="connsiteX41" fmla="*/ 704915 w 706143"/>
                  <a:gd name="connsiteY41" fmla="*/ 195943 h 558141"/>
                  <a:gd name="connsiteX42" fmla="*/ 693039 w 706143"/>
                  <a:gd name="connsiteY42" fmla="*/ 95003 h 558141"/>
                  <a:gd name="connsiteX43" fmla="*/ 669289 w 706143"/>
                  <a:gd name="connsiteY43" fmla="*/ 65315 h 558141"/>
                  <a:gd name="connsiteX44" fmla="*/ 657413 w 706143"/>
                  <a:gd name="connsiteY44" fmla="*/ 53439 h 558141"/>
                  <a:gd name="connsiteX45" fmla="*/ 645538 w 706143"/>
                  <a:gd name="connsiteY45" fmla="*/ 35626 h 558141"/>
                  <a:gd name="connsiteX46" fmla="*/ 609912 w 706143"/>
                  <a:gd name="connsiteY46" fmla="*/ 23751 h 558141"/>
                  <a:gd name="connsiteX47" fmla="*/ 485221 w 706143"/>
                  <a:gd name="connsiteY47" fmla="*/ 11876 h 558141"/>
                  <a:gd name="connsiteX48" fmla="*/ 425845 w 706143"/>
                  <a:gd name="connsiteY48" fmla="*/ 0 h 558141"/>
                  <a:gd name="connsiteX49" fmla="*/ 396156 w 706143"/>
                  <a:gd name="connsiteY49" fmla="*/ 5938 h 558141"/>
                  <a:gd name="connsiteX50" fmla="*/ 348655 w 706143"/>
                  <a:gd name="connsiteY50" fmla="*/ 11876 h 558141"/>
                  <a:gd name="connsiteX51" fmla="*/ 354593 w 706143"/>
                  <a:gd name="connsiteY51" fmla="*/ 53439 h 558141"/>
                  <a:gd name="connsiteX52" fmla="*/ 372406 w 706143"/>
                  <a:gd name="connsiteY52" fmla="*/ 65315 h 558141"/>
                  <a:gd name="connsiteX53" fmla="*/ 485221 w 706143"/>
                  <a:gd name="connsiteY53" fmla="*/ 71252 h 558141"/>
                  <a:gd name="connsiteX54" fmla="*/ 497097 w 706143"/>
                  <a:gd name="connsiteY54" fmla="*/ 83128 h 558141"/>
                  <a:gd name="connsiteX55" fmla="*/ 497097 w 706143"/>
                  <a:gd name="connsiteY55" fmla="*/ 160317 h 558141"/>
                  <a:gd name="connsiteX56" fmla="*/ 318967 w 706143"/>
                  <a:gd name="connsiteY56" fmla="*/ 154380 h 558141"/>
                  <a:gd name="connsiteX57" fmla="*/ 301154 w 706143"/>
                  <a:gd name="connsiteY57" fmla="*/ 148442 h 558141"/>
                  <a:gd name="connsiteX58" fmla="*/ 253652 w 706143"/>
                  <a:gd name="connsiteY58" fmla="*/ 136567 h 558141"/>
                  <a:gd name="connsiteX59" fmla="*/ 212089 w 706143"/>
                  <a:gd name="connsiteY59" fmla="*/ 118754 h 558141"/>
                  <a:gd name="connsiteX60" fmla="*/ 140837 w 706143"/>
                  <a:gd name="connsiteY60" fmla="*/ 118754 h 558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706143" h="558141">
                    <a:moveTo>
                      <a:pt x="140837" y="118754"/>
                    </a:moveTo>
                    <a:cubicBezTo>
                      <a:pt x="114118" y="121723"/>
                      <a:pt x="92428" y="123014"/>
                      <a:pt x="51772" y="136567"/>
                    </a:cubicBezTo>
                    <a:cubicBezTo>
                      <a:pt x="42530" y="145809"/>
                      <a:pt x="27044" y="158966"/>
                      <a:pt x="22084" y="172193"/>
                    </a:cubicBezTo>
                    <a:cubicBezTo>
                      <a:pt x="18540" y="181642"/>
                      <a:pt x="18415" y="192047"/>
                      <a:pt x="16146" y="201881"/>
                    </a:cubicBezTo>
                    <a:cubicBezTo>
                      <a:pt x="12476" y="217784"/>
                      <a:pt x="4271" y="249382"/>
                      <a:pt x="4271" y="249382"/>
                    </a:cubicBezTo>
                    <a:cubicBezTo>
                      <a:pt x="4421" y="252078"/>
                      <a:pt x="0" y="341781"/>
                      <a:pt x="16146" y="374073"/>
                    </a:cubicBezTo>
                    <a:cubicBezTo>
                      <a:pt x="19337" y="380456"/>
                      <a:pt x="24063" y="385948"/>
                      <a:pt x="28021" y="391886"/>
                    </a:cubicBezTo>
                    <a:cubicBezTo>
                      <a:pt x="59689" y="389907"/>
                      <a:pt x="91585" y="390235"/>
                      <a:pt x="123024" y="385948"/>
                    </a:cubicBezTo>
                    <a:cubicBezTo>
                      <a:pt x="123032" y="385947"/>
                      <a:pt x="167553" y="371105"/>
                      <a:pt x="176463" y="368135"/>
                    </a:cubicBezTo>
                    <a:lnTo>
                      <a:pt x="194276" y="362198"/>
                    </a:lnTo>
                    <a:cubicBezTo>
                      <a:pt x="225638" y="364043"/>
                      <a:pt x="283412" y="350393"/>
                      <a:pt x="313029" y="380011"/>
                    </a:cubicBezTo>
                    <a:cubicBezTo>
                      <a:pt x="318075" y="385057"/>
                      <a:pt x="320946" y="391886"/>
                      <a:pt x="324904" y="397824"/>
                    </a:cubicBezTo>
                    <a:cubicBezTo>
                      <a:pt x="320946" y="405741"/>
                      <a:pt x="317939" y="414209"/>
                      <a:pt x="313029" y="421574"/>
                    </a:cubicBezTo>
                    <a:cubicBezTo>
                      <a:pt x="292541" y="452306"/>
                      <a:pt x="252004" y="436960"/>
                      <a:pt x="218026" y="439387"/>
                    </a:cubicBezTo>
                    <a:cubicBezTo>
                      <a:pt x="212088" y="441366"/>
                      <a:pt x="205100" y="441415"/>
                      <a:pt x="200213" y="445325"/>
                    </a:cubicBezTo>
                    <a:cubicBezTo>
                      <a:pt x="189750" y="453696"/>
                      <a:pt x="186311" y="469217"/>
                      <a:pt x="182400" y="480951"/>
                    </a:cubicBezTo>
                    <a:cubicBezTo>
                      <a:pt x="184379" y="490847"/>
                      <a:pt x="183331" y="501877"/>
                      <a:pt x="188338" y="510639"/>
                    </a:cubicBezTo>
                    <a:cubicBezTo>
                      <a:pt x="191879" y="516835"/>
                      <a:pt x="200669" y="517946"/>
                      <a:pt x="206151" y="522515"/>
                    </a:cubicBezTo>
                    <a:cubicBezTo>
                      <a:pt x="221257" y="535104"/>
                      <a:pt x="223566" y="544398"/>
                      <a:pt x="241777" y="552203"/>
                    </a:cubicBezTo>
                    <a:cubicBezTo>
                      <a:pt x="249278" y="555418"/>
                      <a:pt x="257611" y="556162"/>
                      <a:pt x="265528" y="558141"/>
                    </a:cubicBezTo>
                    <a:cubicBezTo>
                      <a:pt x="362510" y="556162"/>
                      <a:pt x="459626" y="557685"/>
                      <a:pt x="556473" y="552203"/>
                    </a:cubicBezTo>
                    <a:cubicBezTo>
                      <a:pt x="565310" y="551703"/>
                      <a:pt x="571936" y="543436"/>
                      <a:pt x="580224" y="540328"/>
                    </a:cubicBezTo>
                    <a:cubicBezTo>
                      <a:pt x="587865" y="537463"/>
                      <a:pt x="596057" y="536369"/>
                      <a:pt x="603974" y="534390"/>
                    </a:cubicBezTo>
                    <a:cubicBezTo>
                      <a:pt x="625942" y="512424"/>
                      <a:pt x="611193" y="525619"/>
                      <a:pt x="651476" y="498764"/>
                    </a:cubicBezTo>
                    <a:cubicBezTo>
                      <a:pt x="657414" y="494806"/>
                      <a:pt x="664243" y="491935"/>
                      <a:pt x="669289" y="486889"/>
                    </a:cubicBezTo>
                    <a:cubicBezTo>
                      <a:pt x="686210" y="469967"/>
                      <a:pt x="676506" y="478118"/>
                      <a:pt x="698977" y="463138"/>
                    </a:cubicBezTo>
                    <a:cubicBezTo>
                      <a:pt x="700956" y="457200"/>
                      <a:pt x="706143" y="451462"/>
                      <a:pt x="704915" y="445325"/>
                    </a:cubicBezTo>
                    <a:cubicBezTo>
                      <a:pt x="703817" y="439836"/>
                      <a:pt x="696536" y="437821"/>
                      <a:pt x="693039" y="433450"/>
                    </a:cubicBezTo>
                    <a:cubicBezTo>
                      <a:pt x="663067" y="395986"/>
                      <a:pt x="697970" y="432445"/>
                      <a:pt x="669289" y="403761"/>
                    </a:cubicBezTo>
                    <a:cubicBezTo>
                      <a:pt x="667310" y="397823"/>
                      <a:pt x="667777" y="390374"/>
                      <a:pt x="663351" y="385948"/>
                    </a:cubicBezTo>
                    <a:cubicBezTo>
                      <a:pt x="639787" y="362385"/>
                      <a:pt x="630792" y="362965"/>
                      <a:pt x="603974" y="356260"/>
                    </a:cubicBezTo>
                    <a:cubicBezTo>
                      <a:pt x="598036" y="352302"/>
                      <a:pt x="592682" y="347283"/>
                      <a:pt x="586161" y="344385"/>
                    </a:cubicBezTo>
                    <a:cubicBezTo>
                      <a:pt x="527699" y="318401"/>
                      <a:pt x="478475" y="329507"/>
                      <a:pt x="408032" y="326572"/>
                    </a:cubicBezTo>
                    <a:cubicBezTo>
                      <a:pt x="360527" y="294900"/>
                      <a:pt x="417932" y="336471"/>
                      <a:pt x="378343" y="296883"/>
                    </a:cubicBezTo>
                    <a:cubicBezTo>
                      <a:pt x="373297" y="291837"/>
                      <a:pt x="366468" y="288966"/>
                      <a:pt x="360530" y="285008"/>
                    </a:cubicBezTo>
                    <a:cubicBezTo>
                      <a:pt x="358551" y="279070"/>
                      <a:pt x="353564" y="273369"/>
                      <a:pt x="354593" y="267195"/>
                    </a:cubicBezTo>
                    <a:cubicBezTo>
                      <a:pt x="357041" y="252508"/>
                      <a:pt x="371011" y="244330"/>
                      <a:pt x="384281" y="243445"/>
                    </a:cubicBezTo>
                    <a:cubicBezTo>
                      <a:pt x="437638" y="239888"/>
                      <a:pt x="491159" y="239486"/>
                      <a:pt x="544598" y="237507"/>
                    </a:cubicBezTo>
                    <a:cubicBezTo>
                      <a:pt x="552515" y="235528"/>
                      <a:pt x="560502" y="233811"/>
                      <a:pt x="568349" y="231569"/>
                    </a:cubicBezTo>
                    <a:cubicBezTo>
                      <a:pt x="574367" y="229850"/>
                      <a:pt x="579988" y="226661"/>
                      <a:pt x="586161" y="225632"/>
                    </a:cubicBezTo>
                    <a:cubicBezTo>
                      <a:pt x="603840" y="222686"/>
                      <a:pt x="621787" y="221673"/>
                      <a:pt x="639600" y="219694"/>
                    </a:cubicBezTo>
                    <a:cubicBezTo>
                      <a:pt x="694025" y="206088"/>
                      <a:pt x="673522" y="216873"/>
                      <a:pt x="704915" y="195943"/>
                    </a:cubicBezTo>
                    <a:cubicBezTo>
                      <a:pt x="700956" y="162296"/>
                      <a:pt x="698065" y="128507"/>
                      <a:pt x="693039" y="95003"/>
                    </a:cubicBezTo>
                    <a:cubicBezTo>
                      <a:pt x="689507" y="71457"/>
                      <a:pt x="686995" y="79479"/>
                      <a:pt x="669289" y="65315"/>
                    </a:cubicBezTo>
                    <a:cubicBezTo>
                      <a:pt x="664917" y="61818"/>
                      <a:pt x="660910" y="57811"/>
                      <a:pt x="657413" y="53439"/>
                    </a:cubicBezTo>
                    <a:cubicBezTo>
                      <a:pt x="652955" y="47867"/>
                      <a:pt x="651589" y="39408"/>
                      <a:pt x="645538" y="35626"/>
                    </a:cubicBezTo>
                    <a:cubicBezTo>
                      <a:pt x="634923" y="28992"/>
                      <a:pt x="621787" y="27709"/>
                      <a:pt x="609912" y="23751"/>
                    </a:cubicBezTo>
                    <a:cubicBezTo>
                      <a:pt x="558246" y="6529"/>
                      <a:pt x="598368" y="18161"/>
                      <a:pt x="485221" y="11876"/>
                    </a:cubicBezTo>
                    <a:cubicBezTo>
                      <a:pt x="463285" y="4564"/>
                      <a:pt x="453136" y="0"/>
                      <a:pt x="425845" y="0"/>
                    </a:cubicBezTo>
                    <a:cubicBezTo>
                      <a:pt x="415753" y="0"/>
                      <a:pt x="406131" y="4403"/>
                      <a:pt x="396156" y="5938"/>
                    </a:cubicBezTo>
                    <a:cubicBezTo>
                      <a:pt x="380385" y="8364"/>
                      <a:pt x="364489" y="9897"/>
                      <a:pt x="348655" y="11876"/>
                    </a:cubicBezTo>
                    <a:cubicBezTo>
                      <a:pt x="350634" y="25730"/>
                      <a:pt x="348909" y="40650"/>
                      <a:pt x="354593" y="53439"/>
                    </a:cubicBezTo>
                    <a:cubicBezTo>
                      <a:pt x="357491" y="59960"/>
                      <a:pt x="365335" y="64351"/>
                      <a:pt x="372406" y="65315"/>
                    </a:cubicBezTo>
                    <a:cubicBezTo>
                      <a:pt x="409718" y="70403"/>
                      <a:pt x="447616" y="69273"/>
                      <a:pt x="485221" y="71252"/>
                    </a:cubicBezTo>
                    <a:cubicBezTo>
                      <a:pt x="489180" y="75211"/>
                      <a:pt x="494217" y="78327"/>
                      <a:pt x="497097" y="83128"/>
                    </a:cubicBezTo>
                    <a:cubicBezTo>
                      <a:pt x="510721" y="105835"/>
                      <a:pt x="499215" y="139131"/>
                      <a:pt x="497097" y="160317"/>
                    </a:cubicBezTo>
                    <a:cubicBezTo>
                      <a:pt x="437720" y="158338"/>
                      <a:pt x="378268" y="157974"/>
                      <a:pt x="318967" y="154380"/>
                    </a:cubicBezTo>
                    <a:cubicBezTo>
                      <a:pt x="312720" y="154001"/>
                      <a:pt x="307226" y="149960"/>
                      <a:pt x="301154" y="148442"/>
                    </a:cubicBezTo>
                    <a:cubicBezTo>
                      <a:pt x="278860" y="142868"/>
                      <a:pt x="272647" y="144708"/>
                      <a:pt x="253652" y="136567"/>
                    </a:cubicBezTo>
                    <a:cubicBezTo>
                      <a:pt x="240882" y="131094"/>
                      <a:pt x="226577" y="120983"/>
                      <a:pt x="212089" y="118754"/>
                    </a:cubicBezTo>
                    <a:cubicBezTo>
                      <a:pt x="168370" y="112028"/>
                      <a:pt x="167556" y="115785"/>
                      <a:pt x="140837" y="118754"/>
                    </a:cubicBezTo>
                    <a:close/>
                  </a:path>
                </a:pathLst>
              </a:custGeom>
              <a:solidFill>
                <a:schemeClr val="tx2">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grpSp>
        <p:grpSp>
          <p:nvGrpSpPr>
            <p:cNvPr id="50" name="Groupe 49">
              <a:extLst>
                <a:ext uri="{FF2B5EF4-FFF2-40B4-BE49-F238E27FC236}">
                  <a16:creationId xmlns:a16="http://schemas.microsoft.com/office/drawing/2014/main" id="{4C39D5ED-B241-4644-AA0C-1257EAD325C8}"/>
                </a:ext>
              </a:extLst>
            </p:cNvPr>
            <p:cNvGrpSpPr/>
            <p:nvPr/>
          </p:nvGrpSpPr>
          <p:grpSpPr>
            <a:xfrm>
              <a:off x="4941885" y="3151392"/>
              <a:ext cx="2369211" cy="1791357"/>
              <a:chOff x="6115629" y="2959948"/>
              <a:chExt cx="936625" cy="1034569"/>
            </a:xfrm>
          </p:grpSpPr>
          <p:sp>
            <p:nvSpPr>
              <p:cNvPr id="51" name="Flèche courbée vers la droite 36">
                <a:extLst>
                  <a:ext uri="{FF2B5EF4-FFF2-40B4-BE49-F238E27FC236}">
                    <a16:creationId xmlns:a16="http://schemas.microsoft.com/office/drawing/2014/main" id="{9E93D7A8-73AF-43F5-821C-3945057711BE}"/>
                  </a:ext>
                </a:extLst>
              </p:cNvPr>
              <p:cNvSpPr/>
              <p:nvPr/>
            </p:nvSpPr>
            <p:spPr bwMode="auto">
              <a:xfrm>
                <a:off x="6115629" y="3226594"/>
                <a:ext cx="266700" cy="404812"/>
              </a:xfrm>
              <a:prstGeom prst="curv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solidFill>
                    <a:schemeClr val="tx1"/>
                  </a:solidFill>
                  <a:latin typeface="Comic Sans MS" pitchFamily="66" charset="0"/>
                </a:endParaRPr>
              </a:p>
            </p:txBody>
          </p:sp>
          <p:sp>
            <p:nvSpPr>
              <p:cNvPr id="52" name="Flèche courbée vers la droite 37">
                <a:extLst>
                  <a:ext uri="{FF2B5EF4-FFF2-40B4-BE49-F238E27FC236}">
                    <a16:creationId xmlns:a16="http://schemas.microsoft.com/office/drawing/2014/main" id="{308564ED-8CF7-43CE-B703-25C2FA071001}"/>
                  </a:ext>
                </a:extLst>
              </p:cNvPr>
              <p:cNvSpPr/>
              <p:nvPr/>
            </p:nvSpPr>
            <p:spPr bwMode="auto">
              <a:xfrm flipH="1" flipV="1">
                <a:off x="6785554" y="3226594"/>
                <a:ext cx="266700" cy="404812"/>
              </a:xfrm>
              <a:prstGeom prst="curv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solidFill>
                    <a:schemeClr val="tx1"/>
                  </a:solidFill>
                  <a:latin typeface="Comic Sans MS" pitchFamily="66" charset="0"/>
                </a:endParaRPr>
              </a:p>
            </p:txBody>
          </p:sp>
          <p:sp>
            <p:nvSpPr>
              <p:cNvPr id="53" name="ZoneTexte 52">
                <a:extLst>
                  <a:ext uri="{FF2B5EF4-FFF2-40B4-BE49-F238E27FC236}">
                    <a16:creationId xmlns:a16="http://schemas.microsoft.com/office/drawing/2014/main" id="{B116A133-655E-4BAE-91BC-F00E69768F7B}"/>
                  </a:ext>
                </a:extLst>
              </p:cNvPr>
              <p:cNvSpPr txBox="1">
                <a:spLocks noChangeArrowheads="1"/>
              </p:cNvSpPr>
              <p:nvPr/>
            </p:nvSpPr>
            <p:spPr bwMode="auto">
              <a:xfrm>
                <a:off x="6377508" y="3443489"/>
                <a:ext cx="394933" cy="55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3200" dirty="0">
                    <a:solidFill>
                      <a:srgbClr val="7030A0"/>
                    </a:solidFill>
                  </a:rPr>
                  <a:t>ADP</a:t>
                </a:r>
              </a:p>
              <a:p>
                <a:pPr eaLnBrk="1" hangingPunct="1"/>
                <a:r>
                  <a:rPr lang="fr-FR" altLang="fr-FR" sz="2400" dirty="0">
                    <a:solidFill>
                      <a:srgbClr val="7030A0"/>
                    </a:solidFill>
                  </a:rPr>
                  <a:t>+ Pi</a:t>
                </a:r>
              </a:p>
            </p:txBody>
          </p:sp>
          <p:sp>
            <p:nvSpPr>
              <p:cNvPr id="54" name="Explosion 1 39">
                <a:extLst>
                  <a:ext uri="{FF2B5EF4-FFF2-40B4-BE49-F238E27FC236}">
                    <a16:creationId xmlns:a16="http://schemas.microsoft.com/office/drawing/2014/main" id="{87CB2984-4A4C-46B3-9F49-448E902E2AFB}"/>
                  </a:ext>
                </a:extLst>
              </p:cNvPr>
              <p:cNvSpPr/>
              <p:nvPr/>
            </p:nvSpPr>
            <p:spPr bwMode="auto">
              <a:xfrm>
                <a:off x="6248979" y="2959948"/>
                <a:ext cx="669925" cy="536521"/>
              </a:xfrm>
              <a:prstGeom prst="irregularSeal1">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55" name="ZoneTexte 54">
                <a:extLst>
                  <a:ext uri="{FF2B5EF4-FFF2-40B4-BE49-F238E27FC236}">
                    <a16:creationId xmlns:a16="http://schemas.microsoft.com/office/drawing/2014/main" id="{1DBD69CF-0BF9-49D9-A27E-FA5F7269CC9F}"/>
                  </a:ext>
                </a:extLst>
              </p:cNvPr>
              <p:cNvSpPr txBox="1">
                <a:spLocks noChangeArrowheads="1"/>
              </p:cNvSpPr>
              <p:nvPr/>
            </p:nvSpPr>
            <p:spPr bwMode="auto">
              <a:xfrm>
                <a:off x="6340944" y="3017661"/>
                <a:ext cx="636703" cy="25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4000" dirty="0">
                    <a:solidFill>
                      <a:srgbClr val="7030A0"/>
                    </a:solidFill>
                  </a:rPr>
                  <a:t>ATP</a:t>
                </a:r>
              </a:p>
            </p:txBody>
          </p:sp>
        </p:grpSp>
      </p:grpSp>
      <p:sp>
        <p:nvSpPr>
          <p:cNvPr id="87" name="ZoneTexte 86">
            <a:extLst>
              <a:ext uri="{FF2B5EF4-FFF2-40B4-BE49-F238E27FC236}">
                <a16:creationId xmlns:a16="http://schemas.microsoft.com/office/drawing/2014/main" id="{14B02CC3-6AC8-4485-AF06-B6F1E065EEB0}"/>
              </a:ext>
            </a:extLst>
          </p:cNvPr>
          <p:cNvSpPr txBox="1"/>
          <p:nvPr/>
        </p:nvSpPr>
        <p:spPr>
          <a:xfrm>
            <a:off x="34636" y="2335478"/>
            <a:ext cx="11991166" cy="4524315"/>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Pour imager… : </a:t>
            </a:r>
          </a:p>
          <a:p>
            <a:r>
              <a:rPr lang="fr-FR" sz="3600" dirty="0">
                <a:solidFill>
                  <a:schemeClr val="accent5">
                    <a:lumMod val="50000"/>
                  </a:schemeClr>
                </a:solidFill>
                <a:latin typeface="Century Gothic" panose="020B0502020202020204" pitchFamily="34" charset="0"/>
              </a:rPr>
              <a:t>Ce cycle (virtuel) tourne en permanence dans une cellule vivante, et sa vitesse dépend des besoins en énergie du moment.</a:t>
            </a:r>
          </a:p>
          <a:p>
            <a:r>
              <a:rPr lang="fr-FR" sz="3600" b="1" dirty="0">
                <a:solidFill>
                  <a:schemeClr val="accent5">
                    <a:lumMod val="50000"/>
                  </a:schemeClr>
                </a:solidFill>
                <a:latin typeface="Century Gothic" panose="020B0502020202020204" pitchFamily="34" charset="0"/>
              </a:rPr>
              <a:t>Le cycle </a:t>
            </a:r>
            <a:r>
              <a:rPr lang="fr-FR" sz="3600" dirty="0">
                <a:solidFill>
                  <a:schemeClr val="accent5">
                    <a:lumMod val="50000"/>
                  </a:schemeClr>
                </a:solidFill>
                <a:latin typeface="Century Gothic" panose="020B0502020202020204" pitchFamily="34" charset="0"/>
                <a:sym typeface="Wingdings" panose="05000000000000000000" pitchFamily="2" charset="2"/>
              </a:rPr>
              <a:t> </a:t>
            </a:r>
            <a:r>
              <a:rPr lang="fr-FR" sz="3600" u="sng" dirty="0">
                <a:solidFill>
                  <a:schemeClr val="accent5">
                    <a:lumMod val="50000"/>
                  </a:schemeClr>
                </a:solidFill>
                <a:latin typeface="Century Gothic" panose="020B0502020202020204" pitchFamily="34" charset="0"/>
                <a:sym typeface="Wingdings" panose="05000000000000000000" pitchFamily="2" charset="2"/>
              </a:rPr>
              <a:t>Moteur</a:t>
            </a:r>
            <a:r>
              <a:rPr lang="fr-FR" sz="3600" dirty="0">
                <a:solidFill>
                  <a:schemeClr val="accent5">
                    <a:lumMod val="50000"/>
                  </a:schemeClr>
                </a:solidFill>
                <a:latin typeface="Century Gothic" panose="020B0502020202020204" pitchFamily="34" charset="0"/>
                <a:sym typeface="Wingdings" panose="05000000000000000000" pitchFamily="2" charset="2"/>
              </a:rPr>
              <a:t> permettant à la cellule de vivre</a:t>
            </a:r>
          </a:p>
          <a:p>
            <a:r>
              <a:rPr lang="fr-FR" sz="3600" b="1" dirty="0">
                <a:solidFill>
                  <a:schemeClr val="accent5">
                    <a:lumMod val="50000"/>
                  </a:schemeClr>
                </a:solidFill>
                <a:latin typeface="Century Gothic" panose="020B0502020202020204" pitchFamily="34" charset="0"/>
                <a:sym typeface="Wingdings" panose="05000000000000000000" pitchFamily="2" charset="2"/>
              </a:rPr>
              <a:t>L’ATP</a:t>
            </a:r>
            <a:r>
              <a:rPr lang="fr-FR" sz="3600" dirty="0">
                <a:solidFill>
                  <a:schemeClr val="accent5">
                    <a:lumMod val="50000"/>
                  </a:schemeClr>
                </a:solidFill>
                <a:latin typeface="Century Gothic" panose="020B0502020202020204" pitchFamily="34" charset="0"/>
                <a:sym typeface="Wingdings" panose="05000000000000000000" pitchFamily="2" charset="2"/>
              </a:rPr>
              <a:t>  </a:t>
            </a:r>
            <a:r>
              <a:rPr lang="fr-FR" sz="3600" u="sng" dirty="0">
                <a:solidFill>
                  <a:schemeClr val="accent5">
                    <a:lumMod val="50000"/>
                  </a:schemeClr>
                </a:solidFill>
                <a:latin typeface="Century Gothic" panose="020B0502020202020204" pitchFamily="34" charset="0"/>
                <a:sym typeface="Wingdings" panose="05000000000000000000" pitchFamily="2" charset="2"/>
              </a:rPr>
              <a:t>Batterie chargée </a:t>
            </a:r>
            <a:r>
              <a:rPr lang="fr-FR" sz="3600" dirty="0">
                <a:solidFill>
                  <a:schemeClr val="accent5">
                    <a:lumMod val="50000"/>
                  </a:schemeClr>
                </a:solidFill>
                <a:latin typeface="Century Gothic" panose="020B0502020202020204" pitchFamily="34" charset="0"/>
                <a:sym typeface="Wingdings" panose="05000000000000000000" pitchFamily="2" charset="2"/>
              </a:rPr>
              <a:t>permettant au moteur de tourner.</a:t>
            </a:r>
          </a:p>
          <a:p>
            <a:r>
              <a:rPr lang="fr-FR" sz="3600" b="1" dirty="0">
                <a:solidFill>
                  <a:schemeClr val="accent5">
                    <a:lumMod val="50000"/>
                  </a:schemeClr>
                </a:solidFill>
                <a:latin typeface="Century Gothic" panose="020B0502020202020204" pitchFamily="34" charset="0"/>
                <a:sym typeface="Wingdings" panose="05000000000000000000" pitchFamily="2" charset="2"/>
              </a:rPr>
              <a:t>L’ADP + Pi </a:t>
            </a:r>
            <a:r>
              <a:rPr lang="fr-FR" sz="3600" dirty="0">
                <a:solidFill>
                  <a:schemeClr val="accent5">
                    <a:lumMod val="50000"/>
                  </a:schemeClr>
                </a:solidFill>
                <a:latin typeface="Century Gothic" panose="020B0502020202020204" pitchFamily="34" charset="0"/>
                <a:sym typeface="Wingdings" panose="05000000000000000000" pitchFamily="2" charset="2"/>
              </a:rPr>
              <a:t> </a:t>
            </a:r>
            <a:r>
              <a:rPr lang="fr-FR" sz="3600" u="sng" dirty="0">
                <a:solidFill>
                  <a:schemeClr val="accent5">
                    <a:lumMod val="50000"/>
                  </a:schemeClr>
                </a:solidFill>
                <a:latin typeface="Century Gothic" panose="020B0502020202020204" pitchFamily="34" charset="0"/>
                <a:sym typeface="Wingdings" panose="05000000000000000000" pitchFamily="2" charset="2"/>
              </a:rPr>
              <a:t>Batterie déchargée </a:t>
            </a:r>
            <a:r>
              <a:rPr lang="fr-FR" sz="3600" dirty="0">
                <a:solidFill>
                  <a:schemeClr val="accent5">
                    <a:lumMod val="50000"/>
                  </a:schemeClr>
                </a:solidFill>
                <a:latin typeface="Century Gothic" panose="020B0502020202020204" pitchFamily="34" charset="0"/>
                <a:sym typeface="Wingdings" panose="05000000000000000000" pitchFamily="2" charset="2"/>
              </a:rPr>
              <a:t>qu’il faut recharger</a:t>
            </a:r>
            <a:endParaRPr lang="fr-FR" sz="36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413696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1000"/>
                                        <p:tgtEl>
                                          <p:spTgt spid="44">
                                            <p:txEl>
                                              <p:pRg st="0" end="0"/>
                                            </p:txEl>
                                          </p:spTgt>
                                        </p:tgtEl>
                                      </p:cBhvr>
                                    </p:animEffect>
                                    <p:anim calcmode="lin" valueType="num">
                                      <p:cBhvr>
                                        <p:cTn id="8"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barn(inVertical)">
                                      <p:cBhvr>
                                        <p:cTn id="14" dur="500"/>
                                        <p:tgtEl>
                                          <p:spTgt spid="8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7">
                                            <p:txEl>
                                              <p:pRg st="0" end="0"/>
                                            </p:txEl>
                                          </p:spTgt>
                                        </p:tgtEl>
                                        <p:attrNameLst>
                                          <p:attrName>style.visibility</p:attrName>
                                        </p:attrNameLst>
                                      </p:cBhvr>
                                      <p:to>
                                        <p:strVal val="visible"/>
                                      </p:to>
                                    </p:set>
                                    <p:animEffect transition="in" filter="fade">
                                      <p:cBhvr>
                                        <p:cTn id="19" dur="1000"/>
                                        <p:tgtEl>
                                          <p:spTgt spid="87">
                                            <p:txEl>
                                              <p:pRg st="0" end="0"/>
                                            </p:txEl>
                                          </p:spTgt>
                                        </p:tgtEl>
                                      </p:cBhvr>
                                    </p:animEffect>
                                    <p:anim calcmode="lin" valueType="num">
                                      <p:cBhvr>
                                        <p:cTn id="20" dur="1000" fill="hold"/>
                                        <p:tgtEl>
                                          <p:spTgt spid="8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7">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7">
                                            <p:txEl>
                                              <p:pRg st="1" end="1"/>
                                            </p:txEl>
                                          </p:spTgt>
                                        </p:tgtEl>
                                        <p:attrNameLst>
                                          <p:attrName>style.visibility</p:attrName>
                                        </p:attrNameLst>
                                      </p:cBhvr>
                                      <p:to>
                                        <p:strVal val="visible"/>
                                      </p:to>
                                    </p:set>
                                    <p:animEffect transition="in" filter="fade">
                                      <p:cBhvr>
                                        <p:cTn id="24" dur="1000"/>
                                        <p:tgtEl>
                                          <p:spTgt spid="87">
                                            <p:txEl>
                                              <p:pRg st="1" end="1"/>
                                            </p:txEl>
                                          </p:spTgt>
                                        </p:tgtEl>
                                      </p:cBhvr>
                                    </p:animEffect>
                                    <p:anim calcmode="lin" valueType="num">
                                      <p:cBhvr>
                                        <p:cTn id="25" dur="1000" fill="hold"/>
                                        <p:tgtEl>
                                          <p:spTgt spid="8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87">
                                            <p:txEl>
                                              <p:pRg st="2" end="2"/>
                                            </p:txEl>
                                          </p:spTgt>
                                        </p:tgtEl>
                                        <p:attrNameLst>
                                          <p:attrName>style.visibility</p:attrName>
                                        </p:attrNameLst>
                                      </p:cBhvr>
                                      <p:to>
                                        <p:strVal val="visible"/>
                                      </p:to>
                                    </p:set>
                                    <p:animEffect transition="in" filter="barn(inVertical)">
                                      <p:cBhvr>
                                        <p:cTn id="31" dur="500"/>
                                        <p:tgtEl>
                                          <p:spTgt spid="8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87">
                                            <p:txEl>
                                              <p:pRg st="3" end="3"/>
                                            </p:txEl>
                                          </p:spTgt>
                                        </p:tgtEl>
                                        <p:attrNameLst>
                                          <p:attrName>style.visibility</p:attrName>
                                        </p:attrNameLst>
                                      </p:cBhvr>
                                      <p:to>
                                        <p:strVal val="visible"/>
                                      </p:to>
                                    </p:set>
                                    <p:animEffect transition="in" filter="barn(inVertical)">
                                      <p:cBhvr>
                                        <p:cTn id="36" dur="500"/>
                                        <p:tgtEl>
                                          <p:spTgt spid="8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87">
                                            <p:txEl>
                                              <p:pRg st="4" end="4"/>
                                            </p:txEl>
                                          </p:spTgt>
                                        </p:tgtEl>
                                        <p:attrNameLst>
                                          <p:attrName>style.visibility</p:attrName>
                                        </p:attrNameLst>
                                      </p:cBhvr>
                                      <p:to>
                                        <p:strVal val="visible"/>
                                      </p:to>
                                    </p:set>
                                    <p:animEffect transition="in" filter="barn(inVertical)">
                                      <p:cBhvr>
                                        <p:cTn id="41" dur="500"/>
                                        <p:tgtEl>
                                          <p:spTgt spid="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a:extLst>
              <a:ext uri="{FF2B5EF4-FFF2-40B4-BE49-F238E27FC236}">
                <a16:creationId xmlns:a16="http://schemas.microsoft.com/office/drawing/2014/main" id="{D117E78F-A324-450E-AFC3-B1A8B27BF92A}"/>
              </a:ext>
            </a:extLst>
          </p:cNvPr>
          <p:cNvSpPr txBox="1"/>
          <p:nvPr/>
        </p:nvSpPr>
        <p:spPr>
          <a:xfrm>
            <a:off x="154384" y="5859269"/>
            <a:ext cx="4421766" cy="954107"/>
          </a:xfrm>
          <a:prstGeom prst="rect">
            <a:avLst/>
          </a:prstGeom>
          <a:noFill/>
        </p:spPr>
        <p:txBody>
          <a:bodyPr wrap="square" rtlCol="0">
            <a:spAutoFit/>
          </a:bodyPr>
          <a:lstStyle/>
          <a:p>
            <a:r>
              <a:rPr lang="fr-FR" sz="3200" b="1" dirty="0">
                <a:solidFill>
                  <a:srgbClr val="FF0000"/>
                </a:solidFill>
                <a:latin typeface="Century Gothic" panose="020B0502020202020204" pitchFamily="34" charset="0"/>
              </a:rPr>
              <a:t>Sarcomère</a:t>
            </a:r>
            <a:r>
              <a:rPr lang="fr-FR" sz="2400" b="1" dirty="0">
                <a:solidFill>
                  <a:srgbClr val="0070C0"/>
                </a:solidFill>
                <a:latin typeface="Century Gothic" panose="020B0502020202020204" pitchFamily="34" charset="0"/>
              </a:rPr>
              <a:t> = lieu de Consommation de l’énergie</a:t>
            </a:r>
          </a:p>
        </p:txBody>
      </p:sp>
      <p:grpSp>
        <p:nvGrpSpPr>
          <p:cNvPr id="59" name="Groupe 58">
            <a:extLst>
              <a:ext uri="{FF2B5EF4-FFF2-40B4-BE49-F238E27FC236}">
                <a16:creationId xmlns:a16="http://schemas.microsoft.com/office/drawing/2014/main" id="{2FBB9237-B3B7-4455-8BB2-EA6562255C5E}"/>
              </a:ext>
            </a:extLst>
          </p:cNvPr>
          <p:cNvGrpSpPr/>
          <p:nvPr/>
        </p:nvGrpSpPr>
        <p:grpSpPr>
          <a:xfrm>
            <a:off x="1313265" y="1323439"/>
            <a:ext cx="10042503" cy="4788768"/>
            <a:chOff x="1313265" y="1323439"/>
            <a:chExt cx="10042503" cy="4788768"/>
          </a:xfrm>
        </p:grpSpPr>
        <p:sp>
          <p:nvSpPr>
            <p:cNvPr id="4" name="Oval 2">
              <a:extLst>
                <a:ext uri="{FF2B5EF4-FFF2-40B4-BE49-F238E27FC236}">
                  <a16:creationId xmlns:a16="http://schemas.microsoft.com/office/drawing/2014/main" id="{0584D0C8-6F7A-4E28-AE13-1CA3C19120A4}"/>
                </a:ext>
              </a:extLst>
            </p:cNvPr>
            <p:cNvSpPr>
              <a:spLocks noChangeArrowheads="1"/>
            </p:cNvSpPr>
            <p:nvPr/>
          </p:nvSpPr>
          <p:spPr bwMode="auto">
            <a:xfrm>
              <a:off x="1313265" y="1427899"/>
              <a:ext cx="9124569" cy="4684308"/>
            </a:xfrm>
            <a:prstGeom prst="ellipse">
              <a:avLst/>
            </a:prstGeom>
            <a:solidFill>
              <a:schemeClr val="tx1">
                <a:lumMod val="50000"/>
                <a:lumOff val="50000"/>
              </a:schemeClr>
            </a:solidFill>
            <a:ln w="57240" cap="sq">
              <a:solidFill>
                <a:srgbClr val="443F5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dirty="0">
                <a:latin typeface="Century Gothic" panose="020B0502020202020204" pitchFamily="34" charset="0"/>
              </a:endParaRPr>
            </a:p>
          </p:txBody>
        </p:sp>
        <p:grpSp>
          <p:nvGrpSpPr>
            <p:cNvPr id="58" name="Groupe 57">
              <a:extLst>
                <a:ext uri="{FF2B5EF4-FFF2-40B4-BE49-F238E27FC236}">
                  <a16:creationId xmlns:a16="http://schemas.microsoft.com/office/drawing/2014/main" id="{C07EEA0B-3D2E-482F-8055-EEAD27F0BA87}"/>
                </a:ext>
              </a:extLst>
            </p:cNvPr>
            <p:cNvGrpSpPr/>
            <p:nvPr/>
          </p:nvGrpSpPr>
          <p:grpSpPr>
            <a:xfrm rot="16200000">
              <a:off x="2126426" y="2629093"/>
              <a:ext cx="1969879" cy="2242211"/>
              <a:chOff x="2126426" y="2555523"/>
              <a:chExt cx="1969879" cy="2242211"/>
            </a:xfrm>
          </p:grpSpPr>
          <p:sp>
            <p:nvSpPr>
              <p:cNvPr id="5" name="AutoShape 3">
                <a:extLst>
                  <a:ext uri="{FF2B5EF4-FFF2-40B4-BE49-F238E27FC236}">
                    <a16:creationId xmlns:a16="http://schemas.microsoft.com/office/drawing/2014/main" id="{669201CF-C289-4DF2-BD2A-1124E068E954}"/>
                  </a:ext>
                </a:extLst>
              </p:cNvPr>
              <p:cNvSpPr>
                <a:spLocks noChangeArrowheads="1"/>
              </p:cNvSpPr>
              <p:nvPr/>
            </p:nvSpPr>
            <p:spPr bwMode="auto">
              <a:xfrm>
                <a:off x="2126426" y="2555523"/>
                <a:ext cx="1969879" cy="2242211"/>
              </a:xfrm>
              <a:prstGeom prst="roundRect">
                <a:avLst>
                  <a:gd name="adj" fmla="val 16667"/>
                </a:avLst>
              </a:prstGeom>
              <a:noFill/>
              <a:ln w="25560" cap="sq">
                <a:solidFill>
                  <a:srgbClr val="443F5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6" name="Line 4">
                <a:extLst>
                  <a:ext uri="{FF2B5EF4-FFF2-40B4-BE49-F238E27FC236}">
                    <a16:creationId xmlns:a16="http://schemas.microsoft.com/office/drawing/2014/main" id="{CCA8F5CB-ED5F-4559-84E3-B369D9F6A089}"/>
                  </a:ext>
                </a:extLst>
              </p:cNvPr>
              <p:cNvSpPr>
                <a:spLocks noChangeShapeType="1"/>
              </p:cNvSpPr>
              <p:nvPr/>
            </p:nvSpPr>
            <p:spPr bwMode="auto">
              <a:xfrm flipH="1">
                <a:off x="2287557" y="2616358"/>
                <a:ext cx="6808" cy="971189"/>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7" name="Line 5">
                <a:extLst>
                  <a:ext uri="{FF2B5EF4-FFF2-40B4-BE49-F238E27FC236}">
                    <a16:creationId xmlns:a16="http://schemas.microsoft.com/office/drawing/2014/main" id="{ADBBCB76-39D1-4E5C-B987-C9AFDEE053B3}"/>
                  </a:ext>
                </a:extLst>
              </p:cNvPr>
              <p:cNvSpPr>
                <a:spLocks noChangeShapeType="1"/>
              </p:cNvSpPr>
              <p:nvPr/>
            </p:nvSpPr>
            <p:spPr bwMode="auto">
              <a:xfrm>
                <a:off x="2292096" y="3770053"/>
                <a:ext cx="2269" cy="969017"/>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8" name="Line 6">
                <a:extLst>
                  <a:ext uri="{FF2B5EF4-FFF2-40B4-BE49-F238E27FC236}">
                    <a16:creationId xmlns:a16="http://schemas.microsoft.com/office/drawing/2014/main" id="{4757081E-BE27-4D5C-AA46-E9B4EDB48F66}"/>
                  </a:ext>
                </a:extLst>
              </p:cNvPr>
              <p:cNvSpPr>
                <a:spLocks noChangeShapeType="1"/>
              </p:cNvSpPr>
              <p:nvPr/>
            </p:nvSpPr>
            <p:spPr bwMode="auto">
              <a:xfrm flipH="1">
                <a:off x="2614357" y="2616358"/>
                <a:ext cx="6808" cy="971189"/>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9" name="Line 7">
                <a:extLst>
                  <a:ext uri="{FF2B5EF4-FFF2-40B4-BE49-F238E27FC236}">
                    <a16:creationId xmlns:a16="http://schemas.microsoft.com/office/drawing/2014/main" id="{916110E2-E87C-41AE-8B4C-CDB04C1D9C9A}"/>
                  </a:ext>
                </a:extLst>
              </p:cNvPr>
              <p:cNvSpPr>
                <a:spLocks noChangeShapeType="1"/>
              </p:cNvSpPr>
              <p:nvPr/>
            </p:nvSpPr>
            <p:spPr bwMode="auto">
              <a:xfrm>
                <a:off x="2618896" y="3770053"/>
                <a:ext cx="2269" cy="969017"/>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0" name="Line 8">
                <a:extLst>
                  <a:ext uri="{FF2B5EF4-FFF2-40B4-BE49-F238E27FC236}">
                    <a16:creationId xmlns:a16="http://schemas.microsoft.com/office/drawing/2014/main" id="{BF6BC09E-46B7-4D06-918C-96B5EDE0FF48}"/>
                  </a:ext>
                </a:extLst>
              </p:cNvPr>
              <p:cNvSpPr>
                <a:spLocks noChangeShapeType="1"/>
              </p:cNvSpPr>
              <p:nvPr/>
            </p:nvSpPr>
            <p:spPr bwMode="auto">
              <a:xfrm flipH="1">
                <a:off x="2943426" y="2616358"/>
                <a:ext cx="6809" cy="971189"/>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1" name="Line 9">
                <a:extLst>
                  <a:ext uri="{FF2B5EF4-FFF2-40B4-BE49-F238E27FC236}">
                    <a16:creationId xmlns:a16="http://schemas.microsoft.com/office/drawing/2014/main" id="{92DAC2C6-DA10-4706-AE5C-E1F79335ECB2}"/>
                  </a:ext>
                </a:extLst>
              </p:cNvPr>
              <p:cNvSpPr>
                <a:spLocks noChangeShapeType="1"/>
              </p:cNvSpPr>
              <p:nvPr/>
            </p:nvSpPr>
            <p:spPr bwMode="auto">
              <a:xfrm flipH="1">
                <a:off x="2943426" y="3770053"/>
                <a:ext cx="6809" cy="969017"/>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2" name="Line 10">
                <a:extLst>
                  <a:ext uri="{FF2B5EF4-FFF2-40B4-BE49-F238E27FC236}">
                    <a16:creationId xmlns:a16="http://schemas.microsoft.com/office/drawing/2014/main" id="{0650ECF5-A556-41F0-ABDA-DABC63067421}"/>
                  </a:ext>
                </a:extLst>
              </p:cNvPr>
              <p:cNvSpPr>
                <a:spLocks noChangeShapeType="1"/>
              </p:cNvSpPr>
              <p:nvPr/>
            </p:nvSpPr>
            <p:spPr bwMode="auto">
              <a:xfrm>
                <a:off x="3274765" y="2616358"/>
                <a:ext cx="2270" cy="971189"/>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3" name="Line 11">
                <a:extLst>
                  <a:ext uri="{FF2B5EF4-FFF2-40B4-BE49-F238E27FC236}">
                    <a16:creationId xmlns:a16="http://schemas.microsoft.com/office/drawing/2014/main" id="{CC798CF3-68C1-4F32-B949-5D46B5F6B972}"/>
                  </a:ext>
                </a:extLst>
              </p:cNvPr>
              <p:cNvSpPr>
                <a:spLocks noChangeShapeType="1"/>
              </p:cNvSpPr>
              <p:nvPr/>
            </p:nvSpPr>
            <p:spPr bwMode="auto">
              <a:xfrm flipH="1">
                <a:off x="3272497" y="3770053"/>
                <a:ext cx="6808" cy="969017"/>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4" name="Line 12">
                <a:extLst>
                  <a:ext uri="{FF2B5EF4-FFF2-40B4-BE49-F238E27FC236}">
                    <a16:creationId xmlns:a16="http://schemas.microsoft.com/office/drawing/2014/main" id="{7A9F83B9-161E-49E7-B640-5CA612D328FF}"/>
                  </a:ext>
                </a:extLst>
              </p:cNvPr>
              <p:cNvSpPr>
                <a:spLocks noChangeShapeType="1"/>
              </p:cNvSpPr>
              <p:nvPr/>
            </p:nvSpPr>
            <p:spPr bwMode="auto">
              <a:xfrm flipH="1">
                <a:off x="3599297" y="2616358"/>
                <a:ext cx="6808" cy="971189"/>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5" name="Line 13">
                <a:extLst>
                  <a:ext uri="{FF2B5EF4-FFF2-40B4-BE49-F238E27FC236}">
                    <a16:creationId xmlns:a16="http://schemas.microsoft.com/office/drawing/2014/main" id="{DD315CC7-80F9-4402-9311-FB547C4662E9}"/>
                  </a:ext>
                </a:extLst>
              </p:cNvPr>
              <p:cNvSpPr>
                <a:spLocks noChangeShapeType="1"/>
              </p:cNvSpPr>
              <p:nvPr/>
            </p:nvSpPr>
            <p:spPr bwMode="auto">
              <a:xfrm flipH="1">
                <a:off x="3601565" y="3770053"/>
                <a:ext cx="6809" cy="969017"/>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6" name="Line 14">
                <a:extLst>
                  <a:ext uri="{FF2B5EF4-FFF2-40B4-BE49-F238E27FC236}">
                    <a16:creationId xmlns:a16="http://schemas.microsoft.com/office/drawing/2014/main" id="{8551EB8F-C1AD-4AB3-A11C-74BFE14DFD78}"/>
                  </a:ext>
                </a:extLst>
              </p:cNvPr>
              <p:cNvSpPr>
                <a:spLocks noChangeShapeType="1"/>
              </p:cNvSpPr>
              <p:nvPr/>
            </p:nvSpPr>
            <p:spPr bwMode="auto">
              <a:xfrm flipH="1">
                <a:off x="3928366" y="2616358"/>
                <a:ext cx="6809" cy="971189"/>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7" name="Line 15">
                <a:extLst>
                  <a:ext uri="{FF2B5EF4-FFF2-40B4-BE49-F238E27FC236}">
                    <a16:creationId xmlns:a16="http://schemas.microsoft.com/office/drawing/2014/main" id="{CE26BBB5-D4AD-4D75-AF9E-FD05C9E0E8F5}"/>
                  </a:ext>
                </a:extLst>
              </p:cNvPr>
              <p:cNvSpPr>
                <a:spLocks noChangeShapeType="1"/>
              </p:cNvSpPr>
              <p:nvPr/>
            </p:nvSpPr>
            <p:spPr bwMode="auto">
              <a:xfrm>
                <a:off x="3932905" y="3770053"/>
                <a:ext cx="2270" cy="969017"/>
              </a:xfrm>
              <a:prstGeom prst="line">
                <a:avLst/>
              </a:prstGeom>
              <a:noFill/>
              <a:ln w="38160" cap="sq">
                <a:solidFill>
                  <a:srgbClr val="3E3E5C"/>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dirty="0">
                  <a:latin typeface="Century Gothic" panose="020B0502020202020204" pitchFamily="34" charset="0"/>
                </a:endParaRPr>
              </a:p>
            </p:txBody>
          </p:sp>
          <p:sp>
            <p:nvSpPr>
              <p:cNvPr id="18" name="Line 16">
                <a:extLst>
                  <a:ext uri="{FF2B5EF4-FFF2-40B4-BE49-F238E27FC236}">
                    <a16:creationId xmlns:a16="http://schemas.microsoft.com/office/drawing/2014/main" id="{F386BC4F-199D-46C6-815C-F8773C9F04F7}"/>
                  </a:ext>
                </a:extLst>
              </p:cNvPr>
              <p:cNvSpPr>
                <a:spLocks noChangeShapeType="1"/>
              </p:cNvSpPr>
              <p:nvPr/>
            </p:nvSpPr>
            <p:spPr bwMode="auto">
              <a:xfrm flipH="1">
                <a:off x="2450957" y="2798864"/>
                <a:ext cx="6808" cy="1699039"/>
              </a:xfrm>
              <a:prstGeom prst="line">
                <a:avLst/>
              </a:prstGeom>
              <a:noFill/>
              <a:ln w="76320" cap="sq">
                <a:solidFill>
                  <a:srgbClr val="B8B8CA"/>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9" name="Line 17">
                <a:extLst>
                  <a:ext uri="{FF2B5EF4-FFF2-40B4-BE49-F238E27FC236}">
                    <a16:creationId xmlns:a16="http://schemas.microsoft.com/office/drawing/2014/main" id="{F1D2AF33-EA50-486A-A3A4-3B660CB3B7D3}"/>
                  </a:ext>
                </a:extLst>
              </p:cNvPr>
              <p:cNvSpPr>
                <a:spLocks noChangeShapeType="1"/>
              </p:cNvSpPr>
              <p:nvPr/>
            </p:nvSpPr>
            <p:spPr bwMode="auto">
              <a:xfrm>
                <a:off x="2782296" y="2798864"/>
                <a:ext cx="2269" cy="1696866"/>
              </a:xfrm>
              <a:prstGeom prst="line">
                <a:avLst/>
              </a:prstGeom>
              <a:noFill/>
              <a:ln w="76320" cap="sq">
                <a:solidFill>
                  <a:srgbClr val="B8B8CA"/>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20" name="Line 18">
                <a:extLst>
                  <a:ext uri="{FF2B5EF4-FFF2-40B4-BE49-F238E27FC236}">
                    <a16:creationId xmlns:a16="http://schemas.microsoft.com/office/drawing/2014/main" id="{D05D6576-5B5B-4FE4-A243-268DB4BC0C2C}"/>
                  </a:ext>
                </a:extLst>
              </p:cNvPr>
              <p:cNvSpPr>
                <a:spLocks noChangeShapeType="1"/>
              </p:cNvSpPr>
              <p:nvPr/>
            </p:nvSpPr>
            <p:spPr bwMode="auto">
              <a:xfrm flipH="1">
                <a:off x="3106826" y="2798864"/>
                <a:ext cx="6809" cy="1696866"/>
              </a:xfrm>
              <a:prstGeom prst="line">
                <a:avLst/>
              </a:prstGeom>
              <a:noFill/>
              <a:ln w="76320" cap="sq">
                <a:solidFill>
                  <a:srgbClr val="B8B8CA"/>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21" name="Line 19">
                <a:extLst>
                  <a:ext uri="{FF2B5EF4-FFF2-40B4-BE49-F238E27FC236}">
                    <a16:creationId xmlns:a16="http://schemas.microsoft.com/office/drawing/2014/main" id="{ED12FE93-AF03-45F8-BAD0-5D2F8B0E8D37}"/>
                  </a:ext>
                </a:extLst>
              </p:cNvPr>
              <p:cNvSpPr>
                <a:spLocks noChangeShapeType="1"/>
              </p:cNvSpPr>
              <p:nvPr/>
            </p:nvSpPr>
            <p:spPr bwMode="auto">
              <a:xfrm flipH="1">
                <a:off x="3435897" y="2798864"/>
                <a:ext cx="6808" cy="1696866"/>
              </a:xfrm>
              <a:prstGeom prst="line">
                <a:avLst/>
              </a:prstGeom>
              <a:noFill/>
              <a:ln w="76320" cap="sq">
                <a:solidFill>
                  <a:srgbClr val="B8B8CA"/>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22" name="Line 20">
                <a:extLst>
                  <a:ext uri="{FF2B5EF4-FFF2-40B4-BE49-F238E27FC236}">
                    <a16:creationId xmlns:a16="http://schemas.microsoft.com/office/drawing/2014/main" id="{20B8F5D9-67FE-4037-967D-64232F8A66F0}"/>
                  </a:ext>
                </a:extLst>
              </p:cNvPr>
              <p:cNvSpPr>
                <a:spLocks noChangeShapeType="1"/>
              </p:cNvSpPr>
              <p:nvPr/>
            </p:nvSpPr>
            <p:spPr bwMode="auto">
              <a:xfrm flipH="1">
                <a:off x="3764966" y="2798864"/>
                <a:ext cx="6809" cy="1696866"/>
              </a:xfrm>
              <a:prstGeom prst="line">
                <a:avLst/>
              </a:prstGeom>
              <a:noFill/>
              <a:ln w="76320" cap="sq">
                <a:solidFill>
                  <a:srgbClr val="B8B8CA"/>
                </a:solidFill>
                <a:miter lim="800000"/>
                <a:headEnd/>
                <a:tailEn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grpSp>
        <p:sp>
          <p:nvSpPr>
            <p:cNvPr id="23" name="Text Box 21">
              <a:extLst>
                <a:ext uri="{FF2B5EF4-FFF2-40B4-BE49-F238E27FC236}">
                  <a16:creationId xmlns:a16="http://schemas.microsoft.com/office/drawing/2014/main" id="{E83DE29F-CAB0-4925-B1FF-E3F85771A913}"/>
                </a:ext>
              </a:extLst>
            </p:cNvPr>
            <p:cNvSpPr txBox="1">
              <a:spLocks noChangeArrowheads="1"/>
            </p:cNvSpPr>
            <p:nvPr/>
          </p:nvSpPr>
          <p:spPr bwMode="auto">
            <a:xfrm>
              <a:off x="5288788" y="5179596"/>
              <a:ext cx="2127498" cy="719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449263" algn="l"/>
                  <a:tab pos="898525"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2800" b="1" dirty="0">
                  <a:solidFill>
                    <a:srgbClr val="B2B2B2"/>
                  </a:solidFill>
                  <a:latin typeface="Century Gothic" panose="020B0502020202020204" pitchFamily="34" charset="0"/>
                </a:rPr>
                <a:t>Lactate</a:t>
              </a:r>
            </a:p>
          </p:txBody>
        </p:sp>
        <p:sp>
          <p:nvSpPr>
            <p:cNvPr id="24" name="Text Box 22">
              <a:extLst>
                <a:ext uri="{FF2B5EF4-FFF2-40B4-BE49-F238E27FC236}">
                  <a16:creationId xmlns:a16="http://schemas.microsoft.com/office/drawing/2014/main" id="{176AA7D1-FCC1-49FE-A68C-D8B820D6566E}"/>
                </a:ext>
              </a:extLst>
            </p:cNvPr>
            <p:cNvSpPr txBox="1">
              <a:spLocks noChangeArrowheads="1"/>
            </p:cNvSpPr>
            <p:nvPr/>
          </p:nvSpPr>
          <p:spPr bwMode="auto">
            <a:xfrm>
              <a:off x="10822415" y="2229571"/>
              <a:ext cx="533353" cy="1624492"/>
            </a:xfrm>
            <a:prstGeom prst="rect">
              <a:avLst/>
            </a:prstGeom>
            <a:solidFill>
              <a:srgbClr val="FFCC99"/>
            </a:solidFill>
            <a:ln w="9360" cap="sq">
              <a:solidFill>
                <a:srgbClr val="FFCC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600" b="1" dirty="0">
                  <a:solidFill>
                    <a:srgbClr val="96A828"/>
                  </a:solidFill>
                  <a:latin typeface="Century Gothic" panose="020B0502020202020204" pitchFamily="34" charset="0"/>
                </a:rPr>
                <a:t>G</a:t>
              </a:r>
            </a:p>
            <a:p>
              <a:pPr hangingPunct="1">
                <a:lnSpc>
                  <a:spcPct val="100000"/>
                </a:lnSpc>
                <a:buClrTx/>
                <a:buFontTx/>
                <a:buNone/>
              </a:pPr>
              <a:r>
                <a:rPr lang="fr-FR" altLang="fr-FR" sz="3600" b="1" dirty="0">
                  <a:solidFill>
                    <a:srgbClr val="96A828"/>
                  </a:solidFill>
                  <a:latin typeface="Century Gothic" panose="020B0502020202020204" pitchFamily="34" charset="0"/>
                </a:rPr>
                <a:t>L</a:t>
              </a:r>
            </a:p>
            <a:p>
              <a:pPr hangingPunct="1">
                <a:lnSpc>
                  <a:spcPct val="100000"/>
                </a:lnSpc>
                <a:buClrTx/>
                <a:buFontTx/>
                <a:buNone/>
              </a:pPr>
              <a:r>
                <a:rPr lang="fr-FR" altLang="fr-FR" sz="3600" b="1" dirty="0">
                  <a:solidFill>
                    <a:srgbClr val="96A828"/>
                  </a:solidFill>
                  <a:latin typeface="Century Gothic" panose="020B0502020202020204" pitchFamily="34" charset="0"/>
                </a:rPr>
                <a:t>P</a:t>
              </a:r>
            </a:p>
          </p:txBody>
        </p:sp>
        <p:sp>
          <p:nvSpPr>
            <p:cNvPr id="25" name="Text Box 23">
              <a:extLst>
                <a:ext uri="{FF2B5EF4-FFF2-40B4-BE49-F238E27FC236}">
                  <a16:creationId xmlns:a16="http://schemas.microsoft.com/office/drawing/2014/main" id="{15CE83F9-2801-42F4-BEAE-820BB04C3194}"/>
                </a:ext>
              </a:extLst>
            </p:cNvPr>
            <p:cNvSpPr txBox="1">
              <a:spLocks noChangeArrowheads="1"/>
            </p:cNvSpPr>
            <p:nvPr/>
          </p:nvSpPr>
          <p:spPr bwMode="auto">
            <a:xfrm>
              <a:off x="9703837" y="1323439"/>
              <a:ext cx="954741" cy="713629"/>
            </a:xfrm>
            <a:prstGeom prst="rect">
              <a:avLst/>
            </a:prstGeom>
            <a:solidFill>
              <a:schemeClr val="accent1">
                <a:lumMod val="40000"/>
                <a:lumOff val="60000"/>
              </a:schemeClr>
            </a:solidFill>
            <a:ln w="9360" cap="sq">
              <a:solidFill>
                <a:srgbClr val="AECAB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4400" b="1" dirty="0">
                  <a:solidFill>
                    <a:schemeClr val="accent5">
                      <a:lumMod val="50000"/>
                    </a:schemeClr>
                  </a:solidFill>
                  <a:latin typeface="Century Gothic" panose="020B0502020202020204" pitchFamily="34" charset="0"/>
                </a:rPr>
                <a:t>O</a:t>
              </a:r>
              <a:r>
                <a:rPr lang="fr-FR" altLang="fr-FR" sz="4400" b="1" baseline="-25000" dirty="0">
                  <a:solidFill>
                    <a:schemeClr val="accent5">
                      <a:lumMod val="50000"/>
                    </a:schemeClr>
                  </a:solidFill>
                  <a:latin typeface="Century Gothic" panose="020B0502020202020204" pitchFamily="34" charset="0"/>
                </a:rPr>
                <a:t>2</a:t>
              </a:r>
            </a:p>
          </p:txBody>
        </p:sp>
        <p:sp>
          <p:nvSpPr>
            <p:cNvPr id="26" name="Oval 24">
              <a:extLst>
                <a:ext uri="{FF2B5EF4-FFF2-40B4-BE49-F238E27FC236}">
                  <a16:creationId xmlns:a16="http://schemas.microsoft.com/office/drawing/2014/main" id="{0C7191C4-B105-4170-A9BE-3DD2A156964C}"/>
                </a:ext>
              </a:extLst>
            </p:cNvPr>
            <p:cNvSpPr>
              <a:spLocks noChangeArrowheads="1"/>
            </p:cNvSpPr>
            <p:nvPr/>
          </p:nvSpPr>
          <p:spPr bwMode="auto">
            <a:xfrm>
              <a:off x="6448849" y="2187727"/>
              <a:ext cx="3097793" cy="2902707"/>
            </a:xfrm>
            <a:prstGeom prst="ellipse">
              <a:avLst/>
            </a:prstGeom>
            <a:gradFill rotWithShape="0">
              <a:gsLst>
                <a:gs pos="0">
                  <a:srgbClr val="535385"/>
                </a:gs>
                <a:gs pos="100000">
                  <a:srgbClr val="2D2D4B"/>
                </a:gs>
              </a:gsLst>
              <a:lin ang="2700000" scaled="1"/>
            </a:gradFill>
            <a:ln w="25560" cap="sq">
              <a:solidFill>
                <a:srgbClr val="33334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7" name="Freeform 25">
              <a:extLst>
                <a:ext uri="{FF2B5EF4-FFF2-40B4-BE49-F238E27FC236}">
                  <a16:creationId xmlns:a16="http://schemas.microsoft.com/office/drawing/2014/main" id="{65EAC368-2A6B-4D37-AAA9-8144CD5C8F4D}"/>
                </a:ext>
              </a:extLst>
            </p:cNvPr>
            <p:cNvSpPr>
              <a:spLocks noChangeArrowheads="1"/>
            </p:cNvSpPr>
            <p:nvPr/>
          </p:nvSpPr>
          <p:spPr bwMode="auto">
            <a:xfrm>
              <a:off x="6811960" y="2476695"/>
              <a:ext cx="2369301" cy="2331290"/>
            </a:xfrm>
            <a:custGeom>
              <a:avLst/>
              <a:gdLst>
                <a:gd name="T0" fmla="*/ 352425 w 1147762"/>
                <a:gd name="T1" fmla="*/ 68325 h 2008166"/>
                <a:gd name="T2" fmla="*/ 285750 w 1147762"/>
                <a:gd name="T3" fmla="*/ 120712 h 2008166"/>
                <a:gd name="T4" fmla="*/ 233362 w 1147762"/>
                <a:gd name="T5" fmla="*/ 173100 h 2008166"/>
                <a:gd name="T6" fmla="*/ 190500 w 1147762"/>
                <a:gd name="T7" fmla="*/ 230250 h 2008166"/>
                <a:gd name="T8" fmla="*/ 142875 w 1147762"/>
                <a:gd name="T9" fmla="*/ 330262 h 2008166"/>
                <a:gd name="T10" fmla="*/ 133350 w 1147762"/>
                <a:gd name="T11" fmla="*/ 454087 h 2008166"/>
                <a:gd name="T12" fmla="*/ 390525 w 1147762"/>
                <a:gd name="T13" fmla="*/ 487425 h 2008166"/>
                <a:gd name="T14" fmla="*/ 471487 w 1147762"/>
                <a:gd name="T15" fmla="*/ 506475 h 2008166"/>
                <a:gd name="T16" fmla="*/ 528637 w 1147762"/>
                <a:gd name="T17" fmla="*/ 544575 h 2008166"/>
                <a:gd name="T18" fmla="*/ 533400 w 1147762"/>
                <a:gd name="T19" fmla="*/ 663637 h 2008166"/>
                <a:gd name="T20" fmla="*/ 466725 w 1147762"/>
                <a:gd name="T21" fmla="*/ 696975 h 2008166"/>
                <a:gd name="T22" fmla="*/ 395287 w 1147762"/>
                <a:gd name="T23" fmla="*/ 720787 h 2008166"/>
                <a:gd name="T24" fmla="*/ 261937 w 1147762"/>
                <a:gd name="T25" fmla="*/ 744600 h 2008166"/>
                <a:gd name="T26" fmla="*/ 147637 w 1147762"/>
                <a:gd name="T27" fmla="*/ 768412 h 2008166"/>
                <a:gd name="T28" fmla="*/ 52387 w 1147762"/>
                <a:gd name="T29" fmla="*/ 839850 h 2008166"/>
                <a:gd name="T30" fmla="*/ 4762 w 1147762"/>
                <a:gd name="T31" fmla="*/ 930337 h 2008166"/>
                <a:gd name="T32" fmla="*/ 9525 w 1147762"/>
                <a:gd name="T33" fmla="*/ 1258950 h 2008166"/>
                <a:gd name="T34" fmla="*/ 109537 w 1147762"/>
                <a:gd name="T35" fmla="*/ 1358962 h 2008166"/>
                <a:gd name="T36" fmla="*/ 176212 w 1147762"/>
                <a:gd name="T37" fmla="*/ 1382775 h 2008166"/>
                <a:gd name="T38" fmla="*/ 261937 w 1147762"/>
                <a:gd name="T39" fmla="*/ 1401825 h 2008166"/>
                <a:gd name="T40" fmla="*/ 481012 w 1147762"/>
                <a:gd name="T41" fmla="*/ 1420875 h 2008166"/>
                <a:gd name="T42" fmla="*/ 533400 w 1147762"/>
                <a:gd name="T43" fmla="*/ 1439925 h 2008166"/>
                <a:gd name="T44" fmla="*/ 581025 w 1147762"/>
                <a:gd name="T45" fmla="*/ 1478025 h 2008166"/>
                <a:gd name="T46" fmla="*/ 557212 w 1147762"/>
                <a:gd name="T47" fmla="*/ 1587562 h 2008166"/>
                <a:gd name="T48" fmla="*/ 481012 w 1147762"/>
                <a:gd name="T49" fmla="*/ 1611375 h 2008166"/>
                <a:gd name="T50" fmla="*/ 319087 w 1147762"/>
                <a:gd name="T51" fmla="*/ 1635187 h 2008166"/>
                <a:gd name="T52" fmla="*/ 185737 w 1147762"/>
                <a:gd name="T53" fmla="*/ 1663762 h 2008166"/>
                <a:gd name="T54" fmla="*/ 138112 w 1147762"/>
                <a:gd name="T55" fmla="*/ 1739962 h 2008166"/>
                <a:gd name="T56" fmla="*/ 147637 w 1147762"/>
                <a:gd name="T57" fmla="*/ 1820925 h 2008166"/>
                <a:gd name="T58" fmla="*/ 176212 w 1147762"/>
                <a:gd name="T59" fmla="*/ 1859025 h 2008166"/>
                <a:gd name="T60" fmla="*/ 238125 w 1147762"/>
                <a:gd name="T61" fmla="*/ 1892362 h 2008166"/>
                <a:gd name="T62" fmla="*/ 342900 w 1147762"/>
                <a:gd name="T63" fmla="*/ 1925700 h 2008166"/>
                <a:gd name="T64" fmla="*/ 409575 w 1147762"/>
                <a:gd name="T65" fmla="*/ 1954275 h 2008166"/>
                <a:gd name="T66" fmla="*/ 466725 w 1147762"/>
                <a:gd name="T67" fmla="*/ 1978087 h 2008166"/>
                <a:gd name="T68" fmla="*/ 804862 w 1147762"/>
                <a:gd name="T69" fmla="*/ 2001900 h 2008166"/>
                <a:gd name="T70" fmla="*/ 852487 w 1147762"/>
                <a:gd name="T71" fmla="*/ 1982850 h 2008166"/>
                <a:gd name="T72" fmla="*/ 914400 w 1147762"/>
                <a:gd name="T73" fmla="*/ 1954275 h 2008166"/>
                <a:gd name="T74" fmla="*/ 966787 w 1147762"/>
                <a:gd name="T75" fmla="*/ 1882837 h 2008166"/>
                <a:gd name="T76" fmla="*/ 990600 w 1147762"/>
                <a:gd name="T77" fmla="*/ 1806637 h 2008166"/>
                <a:gd name="T78" fmla="*/ 1019175 w 1147762"/>
                <a:gd name="T79" fmla="*/ 1706625 h 2008166"/>
                <a:gd name="T80" fmla="*/ 995362 w 1147762"/>
                <a:gd name="T81" fmla="*/ 1249425 h 2008166"/>
                <a:gd name="T82" fmla="*/ 914400 w 1147762"/>
                <a:gd name="T83" fmla="*/ 1192275 h 2008166"/>
                <a:gd name="T84" fmla="*/ 847725 w 1147762"/>
                <a:gd name="T85" fmla="*/ 1158937 h 2008166"/>
                <a:gd name="T86" fmla="*/ 752475 w 1147762"/>
                <a:gd name="T87" fmla="*/ 1116075 h 2008166"/>
                <a:gd name="T88" fmla="*/ 690562 w 1147762"/>
                <a:gd name="T89" fmla="*/ 1049400 h 2008166"/>
                <a:gd name="T90" fmla="*/ 733425 w 1147762"/>
                <a:gd name="T91" fmla="*/ 958912 h 2008166"/>
                <a:gd name="T92" fmla="*/ 1104900 w 1147762"/>
                <a:gd name="T93" fmla="*/ 911287 h 2008166"/>
                <a:gd name="T94" fmla="*/ 1143000 w 1147762"/>
                <a:gd name="T95" fmla="*/ 849375 h 2008166"/>
                <a:gd name="T96" fmla="*/ 1138237 w 1147762"/>
                <a:gd name="T97" fmla="*/ 687450 h 2008166"/>
                <a:gd name="T98" fmla="*/ 1114425 w 1147762"/>
                <a:gd name="T99" fmla="*/ 635062 h 2008166"/>
                <a:gd name="T100" fmla="*/ 1090612 w 1147762"/>
                <a:gd name="T101" fmla="*/ 544575 h 2008166"/>
                <a:gd name="T102" fmla="*/ 1062037 w 1147762"/>
                <a:gd name="T103" fmla="*/ 444562 h 2008166"/>
                <a:gd name="T104" fmla="*/ 1033462 w 1147762"/>
                <a:gd name="T105" fmla="*/ 368362 h 2008166"/>
                <a:gd name="T106" fmla="*/ 952500 w 1147762"/>
                <a:gd name="T107" fmla="*/ 263587 h 2008166"/>
                <a:gd name="T108" fmla="*/ 904875 w 1147762"/>
                <a:gd name="T109" fmla="*/ 211200 h 2008166"/>
                <a:gd name="T110" fmla="*/ 857250 w 1147762"/>
                <a:gd name="T111" fmla="*/ 149287 h 2008166"/>
                <a:gd name="T112" fmla="*/ 766762 w 1147762"/>
                <a:gd name="T113" fmla="*/ 87375 h 2008166"/>
                <a:gd name="T114" fmla="*/ 709612 w 1147762"/>
                <a:gd name="T115" fmla="*/ 54037 h 2008166"/>
                <a:gd name="T116" fmla="*/ 638175 w 1147762"/>
                <a:gd name="T117" fmla="*/ 30225 h 2008166"/>
                <a:gd name="T118" fmla="*/ 552450 w 1147762"/>
                <a:gd name="T119" fmla="*/ 1650 h 2008166"/>
                <a:gd name="T120" fmla="*/ 423862 w 1147762"/>
                <a:gd name="T121" fmla="*/ 30225 h 2008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47762" h="2008166">
                  <a:moveTo>
                    <a:pt x="419100" y="39750"/>
                  </a:moveTo>
                  <a:cubicBezTo>
                    <a:pt x="412750" y="41337"/>
                    <a:pt x="405904" y="41585"/>
                    <a:pt x="400050" y="44512"/>
                  </a:cubicBezTo>
                  <a:cubicBezTo>
                    <a:pt x="343343" y="72865"/>
                    <a:pt x="395552" y="57542"/>
                    <a:pt x="352425" y="68325"/>
                  </a:cubicBezTo>
                  <a:cubicBezTo>
                    <a:pt x="347662" y="71500"/>
                    <a:pt x="343257" y="75290"/>
                    <a:pt x="338137" y="77850"/>
                  </a:cubicBezTo>
                  <a:cubicBezTo>
                    <a:pt x="316660" y="88588"/>
                    <a:pt x="330034" y="75077"/>
                    <a:pt x="309562" y="92137"/>
                  </a:cubicBezTo>
                  <a:cubicBezTo>
                    <a:pt x="262745" y="131152"/>
                    <a:pt x="323217" y="83247"/>
                    <a:pt x="285750" y="120712"/>
                  </a:cubicBezTo>
                  <a:cubicBezTo>
                    <a:pt x="281702" y="124759"/>
                    <a:pt x="276225" y="127062"/>
                    <a:pt x="271462" y="130237"/>
                  </a:cubicBezTo>
                  <a:cubicBezTo>
                    <a:pt x="268287" y="135000"/>
                    <a:pt x="265740" y="140247"/>
                    <a:pt x="261937" y="144525"/>
                  </a:cubicBezTo>
                  <a:cubicBezTo>
                    <a:pt x="252988" y="154593"/>
                    <a:pt x="240834" y="161892"/>
                    <a:pt x="233362" y="173100"/>
                  </a:cubicBezTo>
                  <a:lnTo>
                    <a:pt x="214312" y="201675"/>
                  </a:lnTo>
                  <a:cubicBezTo>
                    <a:pt x="211137" y="206437"/>
                    <a:pt x="208834" y="211915"/>
                    <a:pt x="204787" y="215962"/>
                  </a:cubicBezTo>
                  <a:cubicBezTo>
                    <a:pt x="200025" y="220725"/>
                    <a:pt x="194812" y="225076"/>
                    <a:pt x="190500" y="230250"/>
                  </a:cubicBezTo>
                  <a:cubicBezTo>
                    <a:pt x="173438" y="250724"/>
                    <a:pt x="186953" y="237344"/>
                    <a:pt x="176212" y="258825"/>
                  </a:cubicBezTo>
                  <a:cubicBezTo>
                    <a:pt x="172731" y="265786"/>
                    <a:pt x="155633" y="287851"/>
                    <a:pt x="152400" y="292162"/>
                  </a:cubicBezTo>
                  <a:cubicBezTo>
                    <a:pt x="141512" y="324823"/>
                    <a:pt x="154369" y="284285"/>
                    <a:pt x="142875" y="330262"/>
                  </a:cubicBezTo>
                  <a:cubicBezTo>
                    <a:pt x="141657" y="335132"/>
                    <a:pt x="139491" y="339723"/>
                    <a:pt x="138112" y="344550"/>
                  </a:cubicBezTo>
                  <a:cubicBezTo>
                    <a:pt x="126154" y="386402"/>
                    <a:pt x="140005" y="343638"/>
                    <a:pt x="128587" y="377887"/>
                  </a:cubicBezTo>
                  <a:cubicBezTo>
                    <a:pt x="130175" y="403287"/>
                    <a:pt x="128107" y="429183"/>
                    <a:pt x="133350" y="454087"/>
                  </a:cubicBezTo>
                  <a:cubicBezTo>
                    <a:pt x="134002" y="457184"/>
                    <a:pt x="157060" y="477589"/>
                    <a:pt x="161925" y="477900"/>
                  </a:cubicBezTo>
                  <a:cubicBezTo>
                    <a:pt x="231651" y="482350"/>
                    <a:pt x="301625" y="481075"/>
                    <a:pt x="371475" y="482662"/>
                  </a:cubicBezTo>
                  <a:cubicBezTo>
                    <a:pt x="377825" y="484250"/>
                    <a:pt x="384231" y="485627"/>
                    <a:pt x="390525" y="487425"/>
                  </a:cubicBezTo>
                  <a:cubicBezTo>
                    <a:pt x="395352" y="488804"/>
                    <a:pt x="399890" y="491203"/>
                    <a:pt x="404812" y="492187"/>
                  </a:cubicBezTo>
                  <a:cubicBezTo>
                    <a:pt x="449755" y="501176"/>
                    <a:pt x="424271" y="492304"/>
                    <a:pt x="457200" y="501712"/>
                  </a:cubicBezTo>
                  <a:cubicBezTo>
                    <a:pt x="462027" y="503091"/>
                    <a:pt x="467099" y="504037"/>
                    <a:pt x="471487" y="506475"/>
                  </a:cubicBezTo>
                  <a:cubicBezTo>
                    <a:pt x="481494" y="512035"/>
                    <a:pt x="490537" y="519175"/>
                    <a:pt x="500062" y="525525"/>
                  </a:cubicBezTo>
                  <a:lnTo>
                    <a:pt x="514350" y="535050"/>
                  </a:lnTo>
                  <a:lnTo>
                    <a:pt x="528637" y="544575"/>
                  </a:lnTo>
                  <a:cubicBezTo>
                    <a:pt x="531812" y="549337"/>
                    <a:pt x="535837" y="553632"/>
                    <a:pt x="538162" y="558862"/>
                  </a:cubicBezTo>
                  <a:cubicBezTo>
                    <a:pt x="542240" y="568037"/>
                    <a:pt x="547687" y="587437"/>
                    <a:pt x="547687" y="587437"/>
                  </a:cubicBezTo>
                  <a:cubicBezTo>
                    <a:pt x="545651" y="613909"/>
                    <a:pt x="553532" y="643506"/>
                    <a:pt x="533400" y="663637"/>
                  </a:cubicBezTo>
                  <a:cubicBezTo>
                    <a:pt x="529352" y="667684"/>
                    <a:pt x="523509" y="669498"/>
                    <a:pt x="519112" y="673162"/>
                  </a:cubicBezTo>
                  <a:cubicBezTo>
                    <a:pt x="513938" y="677474"/>
                    <a:pt x="510429" y="683714"/>
                    <a:pt x="504825" y="687450"/>
                  </a:cubicBezTo>
                  <a:cubicBezTo>
                    <a:pt x="498159" y="691894"/>
                    <a:pt x="470788" y="695867"/>
                    <a:pt x="466725" y="696975"/>
                  </a:cubicBezTo>
                  <a:cubicBezTo>
                    <a:pt x="457039" y="699617"/>
                    <a:pt x="447675" y="703325"/>
                    <a:pt x="438150" y="706500"/>
                  </a:cubicBezTo>
                  <a:lnTo>
                    <a:pt x="409575" y="716025"/>
                  </a:lnTo>
                  <a:cubicBezTo>
                    <a:pt x="404812" y="717613"/>
                    <a:pt x="400157" y="719569"/>
                    <a:pt x="395287" y="720787"/>
                  </a:cubicBezTo>
                  <a:cubicBezTo>
                    <a:pt x="388937" y="722375"/>
                    <a:pt x="382531" y="723752"/>
                    <a:pt x="376237" y="725550"/>
                  </a:cubicBezTo>
                  <a:cubicBezTo>
                    <a:pt x="361723" y="729697"/>
                    <a:pt x="359019" y="732595"/>
                    <a:pt x="342900" y="735075"/>
                  </a:cubicBezTo>
                  <a:cubicBezTo>
                    <a:pt x="293100" y="742736"/>
                    <a:pt x="309152" y="736731"/>
                    <a:pt x="261937" y="744600"/>
                  </a:cubicBezTo>
                  <a:cubicBezTo>
                    <a:pt x="245968" y="747262"/>
                    <a:pt x="230018" y="750199"/>
                    <a:pt x="214312" y="754125"/>
                  </a:cubicBezTo>
                  <a:cubicBezTo>
                    <a:pt x="207962" y="755712"/>
                    <a:pt x="201680" y="757603"/>
                    <a:pt x="195262" y="758887"/>
                  </a:cubicBezTo>
                  <a:cubicBezTo>
                    <a:pt x="136876" y="770564"/>
                    <a:pt x="191885" y="757351"/>
                    <a:pt x="147637" y="768412"/>
                  </a:cubicBezTo>
                  <a:cubicBezTo>
                    <a:pt x="120183" y="786716"/>
                    <a:pt x="146665" y="770870"/>
                    <a:pt x="119062" y="782700"/>
                  </a:cubicBezTo>
                  <a:cubicBezTo>
                    <a:pt x="102142" y="789952"/>
                    <a:pt x="100074" y="792183"/>
                    <a:pt x="85725" y="801750"/>
                  </a:cubicBezTo>
                  <a:cubicBezTo>
                    <a:pt x="63500" y="835088"/>
                    <a:pt x="76200" y="823975"/>
                    <a:pt x="52387" y="839850"/>
                  </a:cubicBezTo>
                  <a:cubicBezTo>
                    <a:pt x="50800" y="844612"/>
                    <a:pt x="50116" y="849779"/>
                    <a:pt x="47625" y="854137"/>
                  </a:cubicBezTo>
                  <a:cubicBezTo>
                    <a:pt x="39480" y="868390"/>
                    <a:pt x="30308" y="876217"/>
                    <a:pt x="19050" y="887475"/>
                  </a:cubicBezTo>
                  <a:lnTo>
                    <a:pt x="4762" y="930337"/>
                  </a:lnTo>
                  <a:lnTo>
                    <a:pt x="0" y="944625"/>
                  </a:lnTo>
                  <a:cubicBezTo>
                    <a:pt x="1587" y="1041462"/>
                    <a:pt x="1828" y="1138331"/>
                    <a:pt x="4762" y="1235137"/>
                  </a:cubicBezTo>
                  <a:cubicBezTo>
                    <a:pt x="5007" y="1243228"/>
                    <a:pt x="7395" y="1251140"/>
                    <a:pt x="9525" y="1258950"/>
                  </a:cubicBezTo>
                  <a:cubicBezTo>
                    <a:pt x="22991" y="1308323"/>
                    <a:pt x="9481" y="1273194"/>
                    <a:pt x="33337" y="1297050"/>
                  </a:cubicBezTo>
                  <a:cubicBezTo>
                    <a:pt x="76558" y="1340271"/>
                    <a:pt x="22634" y="1297569"/>
                    <a:pt x="61912" y="1325625"/>
                  </a:cubicBezTo>
                  <a:cubicBezTo>
                    <a:pt x="71420" y="1332416"/>
                    <a:pt x="101328" y="1356225"/>
                    <a:pt x="109537" y="1358962"/>
                  </a:cubicBezTo>
                  <a:cubicBezTo>
                    <a:pt x="114300" y="1360550"/>
                    <a:pt x="119335" y="1361480"/>
                    <a:pt x="123825" y="1363725"/>
                  </a:cubicBezTo>
                  <a:cubicBezTo>
                    <a:pt x="128944" y="1366285"/>
                    <a:pt x="132993" y="1370690"/>
                    <a:pt x="138112" y="1373250"/>
                  </a:cubicBezTo>
                  <a:cubicBezTo>
                    <a:pt x="148320" y="1378354"/>
                    <a:pt x="166438" y="1380603"/>
                    <a:pt x="176212" y="1382775"/>
                  </a:cubicBezTo>
                  <a:cubicBezTo>
                    <a:pt x="182602" y="1384195"/>
                    <a:pt x="188844" y="1386253"/>
                    <a:pt x="195262" y="1387537"/>
                  </a:cubicBezTo>
                  <a:cubicBezTo>
                    <a:pt x="216460" y="1391777"/>
                    <a:pt x="227246" y="1391961"/>
                    <a:pt x="247650" y="1397062"/>
                  </a:cubicBezTo>
                  <a:cubicBezTo>
                    <a:pt x="252520" y="1398280"/>
                    <a:pt x="257110" y="1400446"/>
                    <a:pt x="261937" y="1401825"/>
                  </a:cubicBezTo>
                  <a:cubicBezTo>
                    <a:pt x="268231" y="1403623"/>
                    <a:pt x="274693" y="1404789"/>
                    <a:pt x="280987" y="1406587"/>
                  </a:cubicBezTo>
                  <a:cubicBezTo>
                    <a:pt x="296114" y="1410909"/>
                    <a:pt x="301380" y="1415204"/>
                    <a:pt x="319087" y="1416112"/>
                  </a:cubicBezTo>
                  <a:cubicBezTo>
                    <a:pt x="373014" y="1418878"/>
                    <a:pt x="427037" y="1419287"/>
                    <a:pt x="481012" y="1420875"/>
                  </a:cubicBezTo>
                  <a:cubicBezTo>
                    <a:pt x="485775" y="1422462"/>
                    <a:pt x="490810" y="1423392"/>
                    <a:pt x="495300" y="1425637"/>
                  </a:cubicBezTo>
                  <a:cubicBezTo>
                    <a:pt x="500419" y="1428197"/>
                    <a:pt x="504228" y="1433152"/>
                    <a:pt x="509587" y="1435162"/>
                  </a:cubicBezTo>
                  <a:cubicBezTo>
                    <a:pt x="517166" y="1438004"/>
                    <a:pt x="525462" y="1438337"/>
                    <a:pt x="533400" y="1439925"/>
                  </a:cubicBezTo>
                  <a:cubicBezTo>
                    <a:pt x="541337" y="1444687"/>
                    <a:pt x="550184" y="1448188"/>
                    <a:pt x="557212" y="1454212"/>
                  </a:cubicBezTo>
                  <a:cubicBezTo>
                    <a:pt x="561558" y="1457937"/>
                    <a:pt x="562690" y="1464453"/>
                    <a:pt x="566737" y="1468500"/>
                  </a:cubicBezTo>
                  <a:cubicBezTo>
                    <a:pt x="570784" y="1472547"/>
                    <a:pt x="576262" y="1474850"/>
                    <a:pt x="581025" y="1478025"/>
                  </a:cubicBezTo>
                  <a:cubicBezTo>
                    <a:pt x="579437" y="1508187"/>
                    <a:pt x="578997" y="1538432"/>
                    <a:pt x="576262" y="1568512"/>
                  </a:cubicBezTo>
                  <a:cubicBezTo>
                    <a:pt x="575807" y="1573512"/>
                    <a:pt x="575050" y="1579250"/>
                    <a:pt x="571500" y="1582800"/>
                  </a:cubicBezTo>
                  <a:cubicBezTo>
                    <a:pt x="567950" y="1586350"/>
                    <a:pt x="561975" y="1585975"/>
                    <a:pt x="557212" y="1587562"/>
                  </a:cubicBezTo>
                  <a:cubicBezTo>
                    <a:pt x="552450" y="1590737"/>
                    <a:pt x="548044" y="1594527"/>
                    <a:pt x="542925" y="1597087"/>
                  </a:cubicBezTo>
                  <a:cubicBezTo>
                    <a:pt x="538435" y="1599332"/>
                    <a:pt x="533464" y="1600471"/>
                    <a:pt x="528637" y="1601850"/>
                  </a:cubicBezTo>
                  <a:cubicBezTo>
                    <a:pt x="495442" y="1611334"/>
                    <a:pt x="523091" y="1602024"/>
                    <a:pt x="481012" y="1611375"/>
                  </a:cubicBezTo>
                  <a:cubicBezTo>
                    <a:pt x="476112" y="1612464"/>
                    <a:pt x="471552" y="1614758"/>
                    <a:pt x="466725" y="1616137"/>
                  </a:cubicBezTo>
                  <a:cubicBezTo>
                    <a:pt x="460431" y="1617935"/>
                    <a:pt x="454025" y="1619312"/>
                    <a:pt x="447675" y="1620900"/>
                  </a:cubicBezTo>
                  <a:cubicBezTo>
                    <a:pt x="401248" y="1651850"/>
                    <a:pt x="441835" y="1628368"/>
                    <a:pt x="319087" y="1635187"/>
                  </a:cubicBezTo>
                  <a:cubicBezTo>
                    <a:pt x="272504" y="1637775"/>
                    <a:pt x="268087" y="1639071"/>
                    <a:pt x="228600" y="1644712"/>
                  </a:cubicBezTo>
                  <a:cubicBezTo>
                    <a:pt x="223837" y="1647887"/>
                    <a:pt x="219543" y="1651912"/>
                    <a:pt x="214312" y="1654237"/>
                  </a:cubicBezTo>
                  <a:cubicBezTo>
                    <a:pt x="205137" y="1658315"/>
                    <a:pt x="185737" y="1663762"/>
                    <a:pt x="185737" y="1663762"/>
                  </a:cubicBezTo>
                  <a:cubicBezTo>
                    <a:pt x="176212" y="1670112"/>
                    <a:pt x="160782" y="1671952"/>
                    <a:pt x="157162" y="1682812"/>
                  </a:cubicBezTo>
                  <a:lnTo>
                    <a:pt x="142875" y="1725675"/>
                  </a:lnTo>
                  <a:cubicBezTo>
                    <a:pt x="141288" y="1730437"/>
                    <a:pt x="139096" y="1735039"/>
                    <a:pt x="138112" y="1739962"/>
                  </a:cubicBezTo>
                  <a:lnTo>
                    <a:pt x="133350" y="1763775"/>
                  </a:lnTo>
                  <a:cubicBezTo>
                    <a:pt x="134937" y="1778062"/>
                    <a:pt x="134626" y="1792691"/>
                    <a:pt x="138112" y="1806637"/>
                  </a:cubicBezTo>
                  <a:cubicBezTo>
                    <a:pt x="139500" y="1812190"/>
                    <a:pt x="144797" y="1815955"/>
                    <a:pt x="147637" y="1820925"/>
                  </a:cubicBezTo>
                  <a:cubicBezTo>
                    <a:pt x="151159" y="1827089"/>
                    <a:pt x="154365" y="1833450"/>
                    <a:pt x="157162" y="1839975"/>
                  </a:cubicBezTo>
                  <a:cubicBezTo>
                    <a:pt x="159140" y="1844589"/>
                    <a:pt x="158375" y="1850712"/>
                    <a:pt x="161925" y="1854262"/>
                  </a:cubicBezTo>
                  <a:cubicBezTo>
                    <a:pt x="165475" y="1857812"/>
                    <a:pt x="171450" y="1857437"/>
                    <a:pt x="176212" y="1859025"/>
                  </a:cubicBezTo>
                  <a:cubicBezTo>
                    <a:pt x="203356" y="1886167"/>
                    <a:pt x="175970" y="1863683"/>
                    <a:pt x="209550" y="1878075"/>
                  </a:cubicBezTo>
                  <a:cubicBezTo>
                    <a:pt x="214811" y="1880330"/>
                    <a:pt x="218718" y="1885040"/>
                    <a:pt x="223837" y="1887600"/>
                  </a:cubicBezTo>
                  <a:cubicBezTo>
                    <a:pt x="228327" y="1889845"/>
                    <a:pt x="233511" y="1890385"/>
                    <a:pt x="238125" y="1892362"/>
                  </a:cubicBezTo>
                  <a:cubicBezTo>
                    <a:pt x="265719" y="1904187"/>
                    <a:pt x="251057" y="1902739"/>
                    <a:pt x="285750" y="1911412"/>
                  </a:cubicBezTo>
                  <a:lnTo>
                    <a:pt x="323850" y="1920937"/>
                  </a:lnTo>
                  <a:cubicBezTo>
                    <a:pt x="330200" y="1922525"/>
                    <a:pt x="337046" y="1922773"/>
                    <a:pt x="342900" y="1925700"/>
                  </a:cubicBezTo>
                  <a:cubicBezTo>
                    <a:pt x="349250" y="1928875"/>
                    <a:pt x="355786" y="1931703"/>
                    <a:pt x="361950" y="1935225"/>
                  </a:cubicBezTo>
                  <a:cubicBezTo>
                    <a:pt x="366920" y="1938065"/>
                    <a:pt x="371118" y="1942190"/>
                    <a:pt x="376237" y="1944750"/>
                  </a:cubicBezTo>
                  <a:cubicBezTo>
                    <a:pt x="383065" y="1948164"/>
                    <a:pt x="403478" y="1952751"/>
                    <a:pt x="409575" y="1954275"/>
                  </a:cubicBezTo>
                  <a:cubicBezTo>
                    <a:pt x="414337" y="1957450"/>
                    <a:pt x="418632" y="1961475"/>
                    <a:pt x="423862" y="1963800"/>
                  </a:cubicBezTo>
                  <a:cubicBezTo>
                    <a:pt x="433037" y="1967878"/>
                    <a:pt x="442912" y="1970150"/>
                    <a:pt x="452437" y="1973325"/>
                  </a:cubicBezTo>
                  <a:cubicBezTo>
                    <a:pt x="457200" y="1974912"/>
                    <a:pt x="462235" y="1975842"/>
                    <a:pt x="466725" y="1978087"/>
                  </a:cubicBezTo>
                  <a:cubicBezTo>
                    <a:pt x="496098" y="1992774"/>
                    <a:pt x="475298" y="1984462"/>
                    <a:pt x="509587" y="1992375"/>
                  </a:cubicBezTo>
                  <a:cubicBezTo>
                    <a:pt x="578014" y="2008166"/>
                    <a:pt x="521547" y="2000158"/>
                    <a:pt x="619125" y="2006662"/>
                  </a:cubicBezTo>
                  <a:cubicBezTo>
                    <a:pt x="681037" y="2005075"/>
                    <a:pt x="742999" y="2004846"/>
                    <a:pt x="804862" y="2001900"/>
                  </a:cubicBezTo>
                  <a:cubicBezTo>
                    <a:pt x="809877" y="2001661"/>
                    <a:pt x="814323" y="1998516"/>
                    <a:pt x="819150" y="1997137"/>
                  </a:cubicBezTo>
                  <a:cubicBezTo>
                    <a:pt x="825444" y="1995339"/>
                    <a:pt x="831850" y="1993962"/>
                    <a:pt x="838200" y="1992375"/>
                  </a:cubicBezTo>
                  <a:cubicBezTo>
                    <a:pt x="842962" y="1989200"/>
                    <a:pt x="847257" y="1985175"/>
                    <a:pt x="852487" y="1982850"/>
                  </a:cubicBezTo>
                  <a:cubicBezTo>
                    <a:pt x="861662" y="1978772"/>
                    <a:pt x="881062" y="1973325"/>
                    <a:pt x="881062" y="1973325"/>
                  </a:cubicBezTo>
                  <a:cubicBezTo>
                    <a:pt x="885825" y="1970150"/>
                    <a:pt x="890380" y="1966640"/>
                    <a:pt x="895350" y="1963800"/>
                  </a:cubicBezTo>
                  <a:cubicBezTo>
                    <a:pt x="901514" y="1960278"/>
                    <a:pt x="908856" y="1958710"/>
                    <a:pt x="914400" y="1954275"/>
                  </a:cubicBezTo>
                  <a:cubicBezTo>
                    <a:pt x="937702" y="1935633"/>
                    <a:pt x="939463" y="1930967"/>
                    <a:pt x="952500" y="1911412"/>
                  </a:cubicBezTo>
                  <a:cubicBezTo>
                    <a:pt x="954087" y="1906650"/>
                    <a:pt x="955017" y="1901615"/>
                    <a:pt x="957262" y="1897125"/>
                  </a:cubicBezTo>
                  <a:cubicBezTo>
                    <a:pt x="959822" y="1892005"/>
                    <a:pt x="964532" y="1888098"/>
                    <a:pt x="966787" y="1882837"/>
                  </a:cubicBezTo>
                  <a:cubicBezTo>
                    <a:pt x="969365" y="1876821"/>
                    <a:pt x="969669" y="1870056"/>
                    <a:pt x="971550" y="1863787"/>
                  </a:cubicBezTo>
                  <a:cubicBezTo>
                    <a:pt x="975878" y="1849362"/>
                    <a:pt x="981075" y="1835212"/>
                    <a:pt x="985837" y="1820925"/>
                  </a:cubicBezTo>
                  <a:cubicBezTo>
                    <a:pt x="987425" y="1816162"/>
                    <a:pt x="987815" y="1810814"/>
                    <a:pt x="990600" y="1806637"/>
                  </a:cubicBezTo>
                  <a:lnTo>
                    <a:pt x="1000125" y="1792350"/>
                  </a:lnTo>
                  <a:cubicBezTo>
                    <a:pt x="1021371" y="1707366"/>
                    <a:pt x="1000580" y="1794836"/>
                    <a:pt x="1014412" y="1725675"/>
                  </a:cubicBezTo>
                  <a:cubicBezTo>
                    <a:pt x="1015696" y="1719257"/>
                    <a:pt x="1017891" y="1713043"/>
                    <a:pt x="1019175" y="1706625"/>
                  </a:cubicBezTo>
                  <a:cubicBezTo>
                    <a:pt x="1021069" y="1697156"/>
                    <a:pt x="1022350" y="1687575"/>
                    <a:pt x="1023937" y="1678050"/>
                  </a:cubicBezTo>
                  <a:cubicBezTo>
                    <a:pt x="1022350" y="1549462"/>
                    <a:pt x="1022236" y="1420848"/>
                    <a:pt x="1019175" y="1292287"/>
                  </a:cubicBezTo>
                  <a:cubicBezTo>
                    <a:pt x="1018895" y="1280521"/>
                    <a:pt x="998718" y="1251662"/>
                    <a:pt x="995362" y="1249425"/>
                  </a:cubicBezTo>
                  <a:cubicBezTo>
                    <a:pt x="953500" y="1221516"/>
                    <a:pt x="1019496" y="1266111"/>
                    <a:pt x="957262" y="1220850"/>
                  </a:cubicBezTo>
                  <a:cubicBezTo>
                    <a:pt x="948004" y="1214117"/>
                    <a:pt x="938212" y="1208150"/>
                    <a:pt x="928687" y="1201800"/>
                  </a:cubicBezTo>
                  <a:cubicBezTo>
                    <a:pt x="923925" y="1198625"/>
                    <a:pt x="919953" y="1193663"/>
                    <a:pt x="914400" y="1192275"/>
                  </a:cubicBezTo>
                  <a:lnTo>
                    <a:pt x="895350" y="1187512"/>
                  </a:lnTo>
                  <a:cubicBezTo>
                    <a:pt x="849284" y="1152963"/>
                    <a:pt x="898377" y="1186645"/>
                    <a:pt x="862012" y="1168462"/>
                  </a:cubicBezTo>
                  <a:cubicBezTo>
                    <a:pt x="856893" y="1165902"/>
                    <a:pt x="852955" y="1161262"/>
                    <a:pt x="847725" y="1158937"/>
                  </a:cubicBezTo>
                  <a:cubicBezTo>
                    <a:pt x="838550" y="1154859"/>
                    <a:pt x="828130" y="1153902"/>
                    <a:pt x="819150" y="1149412"/>
                  </a:cubicBezTo>
                  <a:cubicBezTo>
                    <a:pt x="794246" y="1136960"/>
                    <a:pt x="806988" y="1141609"/>
                    <a:pt x="781050" y="1135125"/>
                  </a:cubicBezTo>
                  <a:cubicBezTo>
                    <a:pt x="771525" y="1128775"/>
                    <a:pt x="762714" y="1121195"/>
                    <a:pt x="752475" y="1116075"/>
                  </a:cubicBezTo>
                  <a:cubicBezTo>
                    <a:pt x="746125" y="1112900"/>
                    <a:pt x="739445" y="1110313"/>
                    <a:pt x="733425" y="1106550"/>
                  </a:cubicBezTo>
                  <a:cubicBezTo>
                    <a:pt x="717136" y="1096369"/>
                    <a:pt x="713074" y="1090961"/>
                    <a:pt x="700087" y="1077975"/>
                  </a:cubicBezTo>
                  <a:cubicBezTo>
                    <a:pt x="696912" y="1068450"/>
                    <a:pt x="689563" y="1059390"/>
                    <a:pt x="690562" y="1049400"/>
                  </a:cubicBezTo>
                  <a:cubicBezTo>
                    <a:pt x="692150" y="1033525"/>
                    <a:pt x="691737" y="1017321"/>
                    <a:pt x="695325" y="1001775"/>
                  </a:cubicBezTo>
                  <a:cubicBezTo>
                    <a:pt x="696612" y="996198"/>
                    <a:pt x="701047" y="991765"/>
                    <a:pt x="704850" y="987487"/>
                  </a:cubicBezTo>
                  <a:cubicBezTo>
                    <a:pt x="713799" y="977419"/>
                    <a:pt x="722217" y="966384"/>
                    <a:pt x="733425" y="958912"/>
                  </a:cubicBezTo>
                  <a:lnTo>
                    <a:pt x="776287" y="930337"/>
                  </a:lnTo>
                  <a:cubicBezTo>
                    <a:pt x="784046" y="925164"/>
                    <a:pt x="794534" y="916363"/>
                    <a:pt x="804862" y="916050"/>
                  </a:cubicBezTo>
                  <a:cubicBezTo>
                    <a:pt x="904841" y="913020"/>
                    <a:pt x="1004887" y="912875"/>
                    <a:pt x="1104900" y="911287"/>
                  </a:cubicBezTo>
                  <a:cubicBezTo>
                    <a:pt x="1109662" y="906525"/>
                    <a:pt x="1115052" y="902316"/>
                    <a:pt x="1119187" y="897000"/>
                  </a:cubicBezTo>
                  <a:cubicBezTo>
                    <a:pt x="1126215" y="887964"/>
                    <a:pt x="1138237" y="868425"/>
                    <a:pt x="1138237" y="868425"/>
                  </a:cubicBezTo>
                  <a:cubicBezTo>
                    <a:pt x="1139825" y="862075"/>
                    <a:pt x="1141202" y="855669"/>
                    <a:pt x="1143000" y="849375"/>
                  </a:cubicBezTo>
                  <a:cubicBezTo>
                    <a:pt x="1144379" y="844548"/>
                    <a:pt x="1147762" y="840107"/>
                    <a:pt x="1147762" y="835087"/>
                  </a:cubicBezTo>
                  <a:cubicBezTo>
                    <a:pt x="1147762" y="790609"/>
                    <a:pt x="1145864" y="746123"/>
                    <a:pt x="1143000" y="701737"/>
                  </a:cubicBezTo>
                  <a:cubicBezTo>
                    <a:pt x="1142677" y="696727"/>
                    <a:pt x="1140000" y="692150"/>
                    <a:pt x="1138237" y="687450"/>
                  </a:cubicBezTo>
                  <a:cubicBezTo>
                    <a:pt x="1135235" y="679445"/>
                    <a:pt x="1131714" y="671642"/>
                    <a:pt x="1128712" y="663637"/>
                  </a:cubicBezTo>
                  <a:cubicBezTo>
                    <a:pt x="1126949" y="658937"/>
                    <a:pt x="1126195" y="653840"/>
                    <a:pt x="1123950" y="649350"/>
                  </a:cubicBezTo>
                  <a:cubicBezTo>
                    <a:pt x="1121390" y="644230"/>
                    <a:pt x="1116750" y="640293"/>
                    <a:pt x="1114425" y="635062"/>
                  </a:cubicBezTo>
                  <a:cubicBezTo>
                    <a:pt x="1110347" y="625887"/>
                    <a:pt x="1107785" y="616104"/>
                    <a:pt x="1104900" y="606487"/>
                  </a:cubicBezTo>
                  <a:cubicBezTo>
                    <a:pt x="1099918" y="589882"/>
                    <a:pt x="1099263" y="581121"/>
                    <a:pt x="1095375" y="563625"/>
                  </a:cubicBezTo>
                  <a:cubicBezTo>
                    <a:pt x="1093955" y="557235"/>
                    <a:pt x="1092910" y="550704"/>
                    <a:pt x="1090612" y="544575"/>
                  </a:cubicBezTo>
                  <a:cubicBezTo>
                    <a:pt x="1088119" y="537928"/>
                    <a:pt x="1084262" y="531875"/>
                    <a:pt x="1081087" y="525525"/>
                  </a:cubicBezTo>
                  <a:cubicBezTo>
                    <a:pt x="1064572" y="459458"/>
                    <a:pt x="1089716" y="561328"/>
                    <a:pt x="1071562" y="482662"/>
                  </a:cubicBezTo>
                  <a:cubicBezTo>
                    <a:pt x="1068618" y="469906"/>
                    <a:pt x="1064604" y="457399"/>
                    <a:pt x="1062037" y="444562"/>
                  </a:cubicBezTo>
                  <a:cubicBezTo>
                    <a:pt x="1060450" y="436625"/>
                    <a:pt x="1059238" y="428603"/>
                    <a:pt x="1057275" y="420750"/>
                  </a:cubicBezTo>
                  <a:cubicBezTo>
                    <a:pt x="1056057" y="415880"/>
                    <a:pt x="1054589" y="411032"/>
                    <a:pt x="1052512" y="406462"/>
                  </a:cubicBezTo>
                  <a:cubicBezTo>
                    <a:pt x="1046636" y="393536"/>
                    <a:pt x="1033462" y="368362"/>
                    <a:pt x="1033462" y="368362"/>
                  </a:cubicBezTo>
                  <a:cubicBezTo>
                    <a:pt x="1022207" y="323338"/>
                    <a:pt x="1039968" y="380501"/>
                    <a:pt x="1000125" y="320737"/>
                  </a:cubicBezTo>
                  <a:cubicBezTo>
                    <a:pt x="997011" y="316066"/>
                    <a:pt x="973841" y="280166"/>
                    <a:pt x="966787" y="273112"/>
                  </a:cubicBezTo>
                  <a:cubicBezTo>
                    <a:pt x="962740" y="269065"/>
                    <a:pt x="957262" y="266762"/>
                    <a:pt x="952500" y="263587"/>
                  </a:cubicBezTo>
                  <a:cubicBezTo>
                    <a:pt x="943134" y="249539"/>
                    <a:pt x="942438" y="246472"/>
                    <a:pt x="928687" y="235012"/>
                  </a:cubicBezTo>
                  <a:cubicBezTo>
                    <a:pt x="924290" y="231348"/>
                    <a:pt x="919162" y="228662"/>
                    <a:pt x="914400" y="225487"/>
                  </a:cubicBezTo>
                  <a:cubicBezTo>
                    <a:pt x="911225" y="220725"/>
                    <a:pt x="907909" y="216054"/>
                    <a:pt x="904875" y="211200"/>
                  </a:cubicBezTo>
                  <a:cubicBezTo>
                    <a:pt x="899969" y="203350"/>
                    <a:pt x="896611" y="194415"/>
                    <a:pt x="890587" y="187387"/>
                  </a:cubicBezTo>
                  <a:cubicBezTo>
                    <a:pt x="886862" y="183041"/>
                    <a:pt x="881062" y="181037"/>
                    <a:pt x="876300" y="177862"/>
                  </a:cubicBezTo>
                  <a:cubicBezTo>
                    <a:pt x="869950" y="168337"/>
                    <a:pt x="865345" y="157382"/>
                    <a:pt x="857250" y="149287"/>
                  </a:cubicBezTo>
                  <a:cubicBezTo>
                    <a:pt x="820581" y="112618"/>
                    <a:pt x="839882" y="128183"/>
                    <a:pt x="800100" y="101662"/>
                  </a:cubicBezTo>
                  <a:cubicBezTo>
                    <a:pt x="795337" y="98487"/>
                    <a:pt x="791365" y="93525"/>
                    <a:pt x="785812" y="92137"/>
                  </a:cubicBezTo>
                  <a:lnTo>
                    <a:pt x="766762" y="87375"/>
                  </a:lnTo>
                  <a:cubicBezTo>
                    <a:pt x="762000" y="84200"/>
                    <a:pt x="757594" y="80410"/>
                    <a:pt x="752475" y="77850"/>
                  </a:cubicBezTo>
                  <a:cubicBezTo>
                    <a:pt x="747985" y="75605"/>
                    <a:pt x="742576" y="75525"/>
                    <a:pt x="738187" y="73087"/>
                  </a:cubicBezTo>
                  <a:cubicBezTo>
                    <a:pt x="728180" y="67528"/>
                    <a:pt x="720472" y="57657"/>
                    <a:pt x="709612" y="54037"/>
                  </a:cubicBezTo>
                  <a:cubicBezTo>
                    <a:pt x="704850" y="52450"/>
                    <a:pt x="699939" y="51252"/>
                    <a:pt x="695325" y="49275"/>
                  </a:cubicBezTo>
                  <a:cubicBezTo>
                    <a:pt x="688799" y="46478"/>
                    <a:pt x="683010" y="41995"/>
                    <a:pt x="676275" y="39750"/>
                  </a:cubicBezTo>
                  <a:cubicBezTo>
                    <a:pt x="663856" y="35610"/>
                    <a:pt x="650594" y="34365"/>
                    <a:pt x="638175" y="30225"/>
                  </a:cubicBezTo>
                  <a:cubicBezTo>
                    <a:pt x="633412" y="28637"/>
                    <a:pt x="628377" y="27707"/>
                    <a:pt x="623887" y="25462"/>
                  </a:cubicBezTo>
                  <a:cubicBezTo>
                    <a:pt x="603333" y="15185"/>
                    <a:pt x="616863" y="15964"/>
                    <a:pt x="595312" y="11175"/>
                  </a:cubicBezTo>
                  <a:cubicBezTo>
                    <a:pt x="545025" y="0"/>
                    <a:pt x="584611" y="12370"/>
                    <a:pt x="552450" y="1650"/>
                  </a:cubicBezTo>
                  <a:lnTo>
                    <a:pt x="490537" y="6412"/>
                  </a:lnTo>
                  <a:cubicBezTo>
                    <a:pt x="477796" y="7625"/>
                    <a:pt x="464490" y="6870"/>
                    <a:pt x="452437" y="11175"/>
                  </a:cubicBezTo>
                  <a:cubicBezTo>
                    <a:pt x="441656" y="15025"/>
                    <a:pt x="423862" y="30225"/>
                    <a:pt x="423862" y="30225"/>
                  </a:cubicBezTo>
                  <a:lnTo>
                    <a:pt x="419100" y="39750"/>
                  </a:lnTo>
                  <a:close/>
                </a:path>
              </a:pathLst>
            </a:custGeom>
            <a:solidFill>
              <a:schemeClr val="bg1">
                <a:lumMod val="50000"/>
              </a:schemeClr>
            </a:solidFill>
            <a:ln w="25560" cap="flat">
              <a:solidFill>
                <a:srgbClr val="33334D"/>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8" name="AutoShape 26">
              <a:extLst>
                <a:ext uri="{FF2B5EF4-FFF2-40B4-BE49-F238E27FC236}">
                  <a16:creationId xmlns:a16="http://schemas.microsoft.com/office/drawing/2014/main" id="{0ED4AEE8-7E0D-4A06-AE7C-005D34B1C2DB}"/>
                </a:ext>
              </a:extLst>
            </p:cNvPr>
            <p:cNvSpPr>
              <a:spLocks noChangeArrowheads="1"/>
            </p:cNvSpPr>
            <p:nvPr/>
          </p:nvSpPr>
          <p:spPr bwMode="auto">
            <a:xfrm rot="3300000">
              <a:off x="8004054" y="3488222"/>
              <a:ext cx="1251466" cy="1674851"/>
            </a:xfrm>
            <a:prstGeom prst="irregularSeal2">
              <a:avLst/>
            </a:prstGeom>
            <a:solidFill>
              <a:srgbClr val="FF7C80"/>
            </a:solidFill>
            <a:ln w="25560" cap="sq">
              <a:solidFill>
                <a:srgbClr val="443F5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latin typeface="Century Gothic" panose="020B0502020202020204" pitchFamily="34" charset="0"/>
              </a:endParaRPr>
            </a:p>
          </p:txBody>
        </p:sp>
        <p:sp>
          <p:nvSpPr>
            <p:cNvPr id="29" name="Text Box 27">
              <a:extLst>
                <a:ext uri="{FF2B5EF4-FFF2-40B4-BE49-F238E27FC236}">
                  <a16:creationId xmlns:a16="http://schemas.microsoft.com/office/drawing/2014/main" id="{88E6209D-741F-4AF3-9E5C-7BE82B773285}"/>
                </a:ext>
              </a:extLst>
            </p:cNvPr>
            <p:cNvSpPr txBox="1">
              <a:spLocks noChangeArrowheads="1"/>
            </p:cNvSpPr>
            <p:nvPr/>
          </p:nvSpPr>
          <p:spPr bwMode="auto">
            <a:xfrm>
              <a:off x="8165562" y="4051684"/>
              <a:ext cx="1142105" cy="719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marL="215900" indent="-215900">
                <a:tabLst>
                  <a:tab pos="449263" algn="l"/>
                  <a:tab pos="898525"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SzPct val="45000"/>
                <a:buFont typeface="Wingdings" panose="05000000000000000000" pitchFamily="2" charset="2"/>
                <a:buNone/>
              </a:pPr>
              <a:r>
                <a:rPr lang="fr-FR" altLang="fr-FR" sz="2800" b="1" dirty="0">
                  <a:solidFill>
                    <a:srgbClr val="ED1C24"/>
                  </a:solidFill>
                  <a:latin typeface="Century Gothic" panose="020B0502020202020204" pitchFamily="34" charset="0"/>
                </a:rPr>
                <a:t>ATP</a:t>
              </a:r>
            </a:p>
          </p:txBody>
        </p:sp>
        <p:sp>
          <p:nvSpPr>
            <p:cNvPr id="30" name="Text Box 28">
              <a:extLst>
                <a:ext uri="{FF2B5EF4-FFF2-40B4-BE49-F238E27FC236}">
                  <a16:creationId xmlns:a16="http://schemas.microsoft.com/office/drawing/2014/main" id="{EBE7343F-A1DF-4BCF-8E0A-A5ECE3764BB5}"/>
                </a:ext>
              </a:extLst>
            </p:cNvPr>
            <p:cNvSpPr txBox="1">
              <a:spLocks noChangeArrowheads="1"/>
            </p:cNvSpPr>
            <p:nvPr/>
          </p:nvSpPr>
          <p:spPr bwMode="auto">
            <a:xfrm>
              <a:off x="7883138" y="2978584"/>
              <a:ext cx="1020650" cy="971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marL="215900" indent="-215900">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SzPct val="45000"/>
                <a:buFont typeface="Wingdings" panose="05000000000000000000" pitchFamily="2" charset="2"/>
                <a:buNone/>
              </a:pPr>
              <a:r>
                <a:rPr lang="fr-FR" altLang="fr-FR" sz="2000" dirty="0">
                  <a:solidFill>
                    <a:srgbClr val="FFFFFF"/>
                  </a:solidFill>
                  <a:latin typeface="Century Gothic" panose="020B0502020202020204" pitchFamily="34" charset="0"/>
                </a:rPr>
                <a:t>ADP</a:t>
              </a:r>
            </a:p>
            <a:p>
              <a:pPr hangingPunct="1">
                <a:lnSpc>
                  <a:spcPct val="100000"/>
                </a:lnSpc>
                <a:buSzPct val="45000"/>
                <a:buFont typeface="Wingdings" panose="05000000000000000000" pitchFamily="2" charset="2"/>
                <a:buNone/>
              </a:pPr>
              <a:r>
                <a:rPr lang="fr-FR" altLang="fr-FR" sz="2000" dirty="0">
                  <a:solidFill>
                    <a:srgbClr val="FFFFFF"/>
                  </a:solidFill>
                  <a:latin typeface="Century Gothic" panose="020B0502020202020204" pitchFamily="34" charset="0"/>
                </a:rPr>
                <a:t>+ Pi</a:t>
              </a:r>
            </a:p>
          </p:txBody>
        </p:sp>
        <p:sp>
          <p:nvSpPr>
            <p:cNvPr id="31" name="AutoShape 34">
              <a:extLst>
                <a:ext uri="{FF2B5EF4-FFF2-40B4-BE49-F238E27FC236}">
                  <a16:creationId xmlns:a16="http://schemas.microsoft.com/office/drawing/2014/main" id="{EC434382-B0DB-4813-BE09-0811DFC544EB}"/>
                </a:ext>
              </a:extLst>
            </p:cNvPr>
            <p:cNvSpPr>
              <a:spLocks noChangeArrowheads="1"/>
            </p:cNvSpPr>
            <p:nvPr/>
          </p:nvSpPr>
          <p:spPr bwMode="auto">
            <a:xfrm>
              <a:off x="7293083" y="3108945"/>
              <a:ext cx="655869" cy="265068"/>
            </a:xfrm>
            <a:prstGeom prst="notchedRightArrow">
              <a:avLst>
                <a:gd name="adj1" fmla="val 50000"/>
                <a:gd name="adj2" fmla="val 52038"/>
              </a:avLst>
            </a:prstGeom>
            <a:solidFill>
              <a:srgbClr val="60597B"/>
            </a:solidFill>
            <a:ln w="25560" cap="sq">
              <a:solidFill>
                <a:srgbClr val="A6A6A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32" name="Text Box 38">
              <a:extLst>
                <a:ext uri="{FF2B5EF4-FFF2-40B4-BE49-F238E27FC236}">
                  <a16:creationId xmlns:a16="http://schemas.microsoft.com/office/drawing/2014/main" id="{6C171E3F-8C8C-4CE6-B988-49569B36AD6C}"/>
                </a:ext>
              </a:extLst>
            </p:cNvPr>
            <p:cNvSpPr txBox="1">
              <a:spLocks noChangeArrowheads="1"/>
            </p:cNvSpPr>
            <p:nvPr/>
          </p:nvSpPr>
          <p:spPr bwMode="auto">
            <a:xfrm>
              <a:off x="6678925" y="5336437"/>
              <a:ext cx="1121624" cy="599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600" b="1" dirty="0" err="1">
                  <a:solidFill>
                    <a:srgbClr val="B9CC04"/>
                  </a:solidFill>
                  <a:latin typeface="Century Gothic" panose="020B0502020202020204" pitchFamily="34" charset="0"/>
                </a:rPr>
                <a:t>Gln</a:t>
              </a:r>
              <a:endParaRPr lang="fr-FR" altLang="fr-FR" sz="3600" b="1" dirty="0">
                <a:solidFill>
                  <a:srgbClr val="B9CC04"/>
                </a:solidFill>
                <a:latin typeface="Century Gothic" panose="020B0502020202020204" pitchFamily="34" charset="0"/>
              </a:endParaRPr>
            </a:p>
          </p:txBody>
        </p:sp>
        <p:sp>
          <p:nvSpPr>
            <p:cNvPr id="33" name="Text Box 39">
              <a:extLst>
                <a:ext uri="{FF2B5EF4-FFF2-40B4-BE49-F238E27FC236}">
                  <a16:creationId xmlns:a16="http://schemas.microsoft.com/office/drawing/2014/main" id="{EC7B8E09-7667-419E-A174-52193957904F}"/>
                </a:ext>
              </a:extLst>
            </p:cNvPr>
            <p:cNvSpPr txBox="1">
              <a:spLocks noChangeArrowheads="1"/>
            </p:cNvSpPr>
            <p:nvPr/>
          </p:nvSpPr>
          <p:spPr bwMode="auto">
            <a:xfrm>
              <a:off x="7061621" y="1551195"/>
              <a:ext cx="1021251" cy="599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600" b="1" dirty="0">
                  <a:solidFill>
                    <a:srgbClr val="B9CC04"/>
                  </a:solidFill>
                  <a:latin typeface="Century Gothic" panose="020B0502020202020204" pitchFamily="34" charset="0"/>
                </a:rPr>
                <a:t>TG</a:t>
              </a:r>
            </a:p>
          </p:txBody>
        </p:sp>
        <p:sp>
          <p:nvSpPr>
            <p:cNvPr id="34" name="Text Box 40">
              <a:extLst>
                <a:ext uri="{FF2B5EF4-FFF2-40B4-BE49-F238E27FC236}">
                  <a16:creationId xmlns:a16="http://schemas.microsoft.com/office/drawing/2014/main" id="{CA4F9F44-88FC-4C05-BBEE-C9E57884A177}"/>
                </a:ext>
              </a:extLst>
            </p:cNvPr>
            <p:cNvSpPr txBox="1">
              <a:spLocks noChangeArrowheads="1"/>
            </p:cNvSpPr>
            <p:nvPr/>
          </p:nvSpPr>
          <p:spPr bwMode="auto">
            <a:xfrm>
              <a:off x="6130805" y="2136628"/>
              <a:ext cx="825864" cy="719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2800" b="1" dirty="0">
                  <a:solidFill>
                    <a:srgbClr val="B2B2B2"/>
                  </a:solidFill>
                  <a:latin typeface="Century Gothic" panose="020B0502020202020204" pitchFamily="34" charset="0"/>
                </a:rPr>
                <a:t>Cr</a:t>
              </a:r>
            </a:p>
          </p:txBody>
        </p:sp>
        <p:sp>
          <p:nvSpPr>
            <p:cNvPr id="35" name="AutoShape 41">
              <a:extLst>
                <a:ext uri="{FF2B5EF4-FFF2-40B4-BE49-F238E27FC236}">
                  <a16:creationId xmlns:a16="http://schemas.microsoft.com/office/drawing/2014/main" id="{21A02E6A-EB42-43B1-BCE8-00F7C63F0EBE}"/>
                </a:ext>
              </a:extLst>
            </p:cNvPr>
            <p:cNvSpPr>
              <a:spLocks noChangeArrowheads="1"/>
            </p:cNvSpPr>
            <p:nvPr/>
          </p:nvSpPr>
          <p:spPr bwMode="auto">
            <a:xfrm rot="4196322">
              <a:off x="7409227" y="2355823"/>
              <a:ext cx="827205" cy="382701"/>
            </a:xfrm>
            <a:prstGeom prst="rightArrow">
              <a:avLst>
                <a:gd name="adj1" fmla="val 50000"/>
                <a:gd name="adj2" fmla="val 52023"/>
              </a:avLst>
            </a:prstGeom>
            <a:solidFill>
              <a:srgbClr val="00B050"/>
            </a:soli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36" name="AutoShape 42">
              <a:extLst>
                <a:ext uri="{FF2B5EF4-FFF2-40B4-BE49-F238E27FC236}">
                  <a16:creationId xmlns:a16="http://schemas.microsoft.com/office/drawing/2014/main" id="{2847EA2D-2C12-448E-8228-85844B647506}"/>
                </a:ext>
              </a:extLst>
            </p:cNvPr>
            <p:cNvSpPr>
              <a:spLocks noChangeArrowheads="1"/>
            </p:cNvSpPr>
            <p:nvPr/>
          </p:nvSpPr>
          <p:spPr bwMode="auto">
            <a:xfrm rot="10800000">
              <a:off x="9203864" y="3249084"/>
              <a:ext cx="1454716" cy="532308"/>
            </a:xfrm>
            <a:prstGeom prst="rightArrow">
              <a:avLst>
                <a:gd name="adj1" fmla="val 39056"/>
                <a:gd name="adj2" fmla="val 44078"/>
              </a:avLst>
            </a:prstGeom>
            <a:solidFill>
              <a:srgbClr val="00B050"/>
            </a:soli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latin typeface="Century Gothic" panose="020B0502020202020204" pitchFamily="34" charset="0"/>
              </a:endParaRPr>
            </a:p>
          </p:txBody>
        </p:sp>
        <p:sp>
          <p:nvSpPr>
            <p:cNvPr id="37" name="AutoShape 43">
              <a:extLst>
                <a:ext uri="{FF2B5EF4-FFF2-40B4-BE49-F238E27FC236}">
                  <a16:creationId xmlns:a16="http://schemas.microsoft.com/office/drawing/2014/main" id="{842F8039-3CEB-4D63-832E-9919147DEB8A}"/>
                </a:ext>
              </a:extLst>
            </p:cNvPr>
            <p:cNvSpPr>
              <a:spLocks noChangeArrowheads="1"/>
            </p:cNvSpPr>
            <p:nvPr/>
          </p:nvSpPr>
          <p:spPr bwMode="auto">
            <a:xfrm rot="10800000" flipH="1" flipV="1">
              <a:off x="7086562" y="3311005"/>
              <a:ext cx="939551" cy="988571"/>
            </a:xfrm>
            <a:prstGeom prst="curvedRightArrow">
              <a:avLst>
                <a:gd name="adj1" fmla="val 17361"/>
                <a:gd name="adj2" fmla="val 48042"/>
                <a:gd name="adj3" fmla="val 25000"/>
              </a:avLst>
            </a:prstGeom>
            <a:solidFill>
              <a:srgbClr val="FFC000"/>
            </a:soli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38" name="Freeform 44">
              <a:extLst>
                <a:ext uri="{FF2B5EF4-FFF2-40B4-BE49-F238E27FC236}">
                  <a16:creationId xmlns:a16="http://schemas.microsoft.com/office/drawing/2014/main" id="{159D3E5D-0C2C-4639-A2EA-317A79108532}"/>
                </a:ext>
              </a:extLst>
            </p:cNvPr>
            <p:cNvSpPr>
              <a:spLocks noChangeArrowheads="1"/>
            </p:cNvSpPr>
            <p:nvPr/>
          </p:nvSpPr>
          <p:spPr bwMode="auto">
            <a:xfrm rot="9120000" flipV="1">
              <a:off x="6365329" y="4114004"/>
              <a:ext cx="514989" cy="1380596"/>
            </a:xfrm>
            <a:custGeom>
              <a:avLst/>
              <a:gdLst>
                <a:gd name="G0" fmla="+- 37453 0 0"/>
                <a:gd name="G1" fmla="+- 1337 0 0"/>
                <a:gd name="G2" fmla="+- 1 0 0"/>
                <a:gd name="G3" fmla="+- 1 0 0"/>
                <a:gd name="G4" fmla="+- 1337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T0" fmla="*/ 0 w 452452"/>
                <a:gd name="T1" fmla="*/ 758360 h 758360"/>
                <a:gd name="T2" fmla="*/ 0 w 452452"/>
                <a:gd name="T3" fmla="*/ 197948 h 758360"/>
                <a:gd name="T4" fmla="*/ 0 w 452452"/>
                <a:gd name="T5" fmla="*/ 197947 h 758360"/>
                <a:gd name="T6" fmla="*/ 197948 w 452452"/>
                <a:gd name="T7" fmla="*/ 0 h 758360"/>
                <a:gd name="T8" fmla="*/ 231463 w 452452"/>
                <a:gd name="T9" fmla="*/ 0 h 758360"/>
                <a:gd name="T10" fmla="*/ 231463 w 452452"/>
                <a:gd name="T11" fmla="*/ 0 h 758360"/>
                <a:gd name="T12" fmla="*/ 429411 w 452452"/>
                <a:gd name="T13" fmla="*/ 197948 h 758360"/>
                <a:gd name="T14" fmla="*/ 429411 w 452452"/>
                <a:gd name="T15" fmla="*/ 281810 h 758360"/>
                <a:gd name="T16" fmla="*/ 452452 w 452452"/>
                <a:gd name="T17" fmla="*/ 281810 h 758360"/>
                <a:gd name="T18" fmla="*/ 392964 w 452452"/>
                <a:gd name="T19" fmla="*/ 596010 h 758360"/>
                <a:gd name="T20" fmla="*/ 333475 w 452452"/>
                <a:gd name="T21" fmla="*/ 281810 h 758360"/>
                <a:gd name="T22" fmla="*/ 356516 w 452452"/>
                <a:gd name="T23" fmla="*/ 281810 h 758360"/>
                <a:gd name="T24" fmla="*/ 356516 w 452452"/>
                <a:gd name="T25" fmla="*/ 197948 h 758360"/>
                <a:gd name="T26" fmla="*/ 356516 w 452452"/>
                <a:gd name="T27" fmla="*/ 197948 h 758360"/>
                <a:gd name="T28" fmla="*/ 231463 w 452452"/>
                <a:gd name="T29" fmla="*/ 72895 h 758360"/>
                <a:gd name="T30" fmla="*/ 197948 w 452452"/>
                <a:gd name="T31" fmla="*/ 72895 h 758360"/>
                <a:gd name="T32" fmla="*/ 197948 w 452452"/>
                <a:gd name="T33" fmla="*/ 72895 h 758360"/>
                <a:gd name="T34" fmla="*/ 72895 w 452452"/>
                <a:gd name="T35" fmla="*/ 197947 h 758360"/>
                <a:gd name="T36" fmla="*/ 72895 w 452452"/>
                <a:gd name="T37" fmla="*/ 758360 h 758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452" h="758360">
                  <a:moveTo>
                    <a:pt x="0" y="758360"/>
                  </a:moveTo>
                  <a:lnTo>
                    <a:pt x="0" y="197948"/>
                  </a:lnTo>
                  <a:lnTo>
                    <a:pt x="0" y="197947"/>
                  </a:lnTo>
                  <a:cubicBezTo>
                    <a:pt x="0" y="88624"/>
                    <a:pt x="88624" y="0"/>
                    <a:pt x="197948" y="0"/>
                  </a:cubicBezTo>
                  <a:lnTo>
                    <a:pt x="231463" y="0"/>
                  </a:lnTo>
                  <a:cubicBezTo>
                    <a:pt x="340786" y="0"/>
                    <a:pt x="429411" y="88624"/>
                    <a:pt x="429411" y="197948"/>
                  </a:cubicBezTo>
                  <a:lnTo>
                    <a:pt x="429411" y="281810"/>
                  </a:lnTo>
                  <a:lnTo>
                    <a:pt x="452452" y="281810"/>
                  </a:lnTo>
                  <a:lnTo>
                    <a:pt x="392964" y="596010"/>
                  </a:lnTo>
                  <a:lnTo>
                    <a:pt x="333475" y="281810"/>
                  </a:lnTo>
                  <a:lnTo>
                    <a:pt x="356516" y="281810"/>
                  </a:lnTo>
                  <a:lnTo>
                    <a:pt x="356516" y="197948"/>
                  </a:lnTo>
                  <a:cubicBezTo>
                    <a:pt x="356516" y="128883"/>
                    <a:pt x="300527" y="72895"/>
                    <a:pt x="231463" y="72895"/>
                  </a:cubicBezTo>
                  <a:lnTo>
                    <a:pt x="197948" y="72895"/>
                  </a:lnTo>
                  <a:cubicBezTo>
                    <a:pt x="128883" y="72895"/>
                    <a:pt x="72895" y="128883"/>
                    <a:pt x="72895" y="197947"/>
                  </a:cubicBezTo>
                  <a:lnTo>
                    <a:pt x="72895" y="758360"/>
                  </a:lnTo>
                  <a:close/>
                </a:path>
              </a:pathLst>
            </a:custGeom>
            <a:solidFill>
              <a:srgbClr val="FFC000"/>
            </a:solidFill>
            <a:ln w="25560" cap="flat">
              <a:solidFill>
                <a:srgbClr val="C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39" name="Freeform 45">
              <a:extLst>
                <a:ext uri="{FF2B5EF4-FFF2-40B4-BE49-F238E27FC236}">
                  <a16:creationId xmlns:a16="http://schemas.microsoft.com/office/drawing/2014/main" id="{BE6083D6-16B0-44C6-A732-A5A77DBD6C48}"/>
                </a:ext>
              </a:extLst>
            </p:cNvPr>
            <p:cNvSpPr>
              <a:spLocks noChangeArrowheads="1"/>
            </p:cNvSpPr>
            <p:nvPr/>
          </p:nvSpPr>
          <p:spPr bwMode="auto">
            <a:xfrm flipV="1">
              <a:off x="5880089" y="2279591"/>
              <a:ext cx="562823" cy="858211"/>
            </a:xfrm>
            <a:custGeom>
              <a:avLst/>
              <a:gdLst>
                <a:gd name="G0" fmla="+- 62630 0 0"/>
                <a:gd name="G1" fmla="+- 7650 0 0"/>
                <a:gd name="G2" fmla="+- 32766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T0" fmla="*/ 0 w 393700"/>
                <a:gd name="T1" fmla="*/ 652463 h 652463"/>
                <a:gd name="T2" fmla="*/ 0 w 393700"/>
                <a:gd name="T3" fmla="*/ 73187 h 652463"/>
                <a:gd name="T4" fmla="*/ 73186 w 393700"/>
                <a:gd name="T5" fmla="*/ 0 h 652463"/>
                <a:gd name="T6" fmla="*/ 300464 w 393700"/>
                <a:gd name="T7" fmla="*/ 0 h 652463"/>
                <a:gd name="T8" fmla="*/ 300463 w 393700"/>
                <a:gd name="T9" fmla="*/ 0 h 652463"/>
                <a:gd name="T10" fmla="*/ 373651 w 393700"/>
                <a:gd name="T11" fmla="*/ 73187 h 652463"/>
                <a:gd name="T12" fmla="*/ 393700 w 393700"/>
                <a:gd name="T13" fmla="*/ 73187 h 652463"/>
                <a:gd name="T14" fmla="*/ 341936 w 393700"/>
                <a:gd name="T15" fmla="*/ 346588 h 652463"/>
                <a:gd name="T16" fmla="*/ 290173 w 393700"/>
                <a:gd name="T17" fmla="*/ 73187 h 652463"/>
                <a:gd name="T18" fmla="*/ 310222 w 393700"/>
                <a:gd name="T19" fmla="*/ 73187 h 652463"/>
                <a:gd name="T20" fmla="*/ 300464 w 393700"/>
                <a:gd name="T21" fmla="*/ 63429 h 652463"/>
                <a:gd name="T22" fmla="*/ 73187 w 393700"/>
                <a:gd name="T23" fmla="*/ 63429 h 652463"/>
                <a:gd name="T24" fmla="*/ 73186 w 393700"/>
                <a:gd name="T25" fmla="*/ 63429 h 652463"/>
                <a:gd name="T26" fmla="*/ 63429 w 393700"/>
                <a:gd name="T27" fmla="*/ 73186 h 652463"/>
                <a:gd name="T28" fmla="*/ 63429 w 393700"/>
                <a:gd name="T29" fmla="*/ 652463 h 652463"/>
                <a:gd name="T30" fmla="*/ 0 w 393700"/>
                <a:gd name="T31" fmla="*/ 0 h 652463"/>
                <a:gd name="T32" fmla="*/ 393700 w 393700"/>
                <a:gd name="T33" fmla="*/ 652463 h 652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393700" h="652463">
                  <a:moveTo>
                    <a:pt x="0" y="652463"/>
                  </a:moveTo>
                  <a:lnTo>
                    <a:pt x="0" y="73187"/>
                  </a:lnTo>
                  <a:cubicBezTo>
                    <a:pt x="0" y="32766"/>
                    <a:pt x="32766" y="0"/>
                    <a:pt x="73186" y="0"/>
                  </a:cubicBezTo>
                  <a:lnTo>
                    <a:pt x="300464" y="0"/>
                  </a:lnTo>
                  <a:lnTo>
                    <a:pt x="300463" y="0"/>
                  </a:lnTo>
                  <a:cubicBezTo>
                    <a:pt x="340884" y="0"/>
                    <a:pt x="373651" y="32766"/>
                    <a:pt x="373651" y="73187"/>
                  </a:cubicBezTo>
                  <a:lnTo>
                    <a:pt x="393700" y="73187"/>
                  </a:lnTo>
                  <a:lnTo>
                    <a:pt x="341936" y="346588"/>
                  </a:lnTo>
                  <a:lnTo>
                    <a:pt x="290173" y="73187"/>
                  </a:lnTo>
                  <a:lnTo>
                    <a:pt x="310222" y="73187"/>
                  </a:lnTo>
                  <a:cubicBezTo>
                    <a:pt x="310222" y="67797"/>
                    <a:pt x="305853" y="63429"/>
                    <a:pt x="300464" y="63429"/>
                  </a:cubicBezTo>
                  <a:lnTo>
                    <a:pt x="73187" y="63429"/>
                  </a:lnTo>
                  <a:lnTo>
                    <a:pt x="73186" y="63429"/>
                  </a:lnTo>
                  <a:cubicBezTo>
                    <a:pt x="67797" y="63429"/>
                    <a:pt x="63429" y="67797"/>
                    <a:pt x="63429" y="73186"/>
                  </a:cubicBezTo>
                  <a:lnTo>
                    <a:pt x="63429" y="652463"/>
                  </a:lnTo>
                  <a:close/>
                </a:path>
              </a:pathLst>
            </a:custGeom>
            <a:solidFill>
              <a:srgbClr val="FFC000"/>
            </a:soli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latin typeface="Century Gothic" panose="020B0502020202020204" pitchFamily="34" charset="0"/>
              </a:endParaRPr>
            </a:p>
          </p:txBody>
        </p:sp>
        <p:sp>
          <p:nvSpPr>
            <p:cNvPr id="40" name="Text Box 46">
              <a:extLst>
                <a:ext uri="{FF2B5EF4-FFF2-40B4-BE49-F238E27FC236}">
                  <a16:creationId xmlns:a16="http://schemas.microsoft.com/office/drawing/2014/main" id="{AEFF7F4B-443A-49F8-B7F9-EC50C67FA098}"/>
                </a:ext>
              </a:extLst>
            </p:cNvPr>
            <p:cNvSpPr txBox="1">
              <a:spLocks noChangeArrowheads="1"/>
            </p:cNvSpPr>
            <p:nvPr/>
          </p:nvSpPr>
          <p:spPr bwMode="auto">
            <a:xfrm>
              <a:off x="5288788" y="1548155"/>
              <a:ext cx="1007633" cy="599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600" b="1" dirty="0" err="1">
                  <a:solidFill>
                    <a:srgbClr val="B9CC04"/>
                  </a:solidFill>
                  <a:latin typeface="Century Gothic" panose="020B0502020202020204" pitchFamily="34" charset="0"/>
                </a:rPr>
                <a:t>PCr</a:t>
              </a:r>
              <a:endParaRPr lang="fr-FR" altLang="fr-FR" sz="3600" b="1" dirty="0">
                <a:solidFill>
                  <a:srgbClr val="B9CC04"/>
                </a:solidFill>
                <a:latin typeface="Century Gothic" panose="020B0502020202020204" pitchFamily="34" charset="0"/>
              </a:endParaRPr>
            </a:p>
          </p:txBody>
        </p:sp>
        <p:sp>
          <p:nvSpPr>
            <p:cNvPr id="41" name="AutoShape 47">
              <a:extLst>
                <a:ext uri="{FF2B5EF4-FFF2-40B4-BE49-F238E27FC236}">
                  <a16:creationId xmlns:a16="http://schemas.microsoft.com/office/drawing/2014/main" id="{FEAF06BB-4AE5-4679-A2F3-A91E5532725E}"/>
                </a:ext>
              </a:extLst>
            </p:cNvPr>
            <p:cNvSpPr>
              <a:spLocks noChangeArrowheads="1"/>
            </p:cNvSpPr>
            <p:nvPr/>
          </p:nvSpPr>
          <p:spPr bwMode="auto">
            <a:xfrm rot="8680515">
              <a:off x="8544483" y="2443281"/>
              <a:ext cx="1468281" cy="310634"/>
            </a:xfrm>
            <a:prstGeom prst="rightArrow">
              <a:avLst>
                <a:gd name="adj1" fmla="val 50000"/>
                <a:gd name="adj2" fmla="val 49835"/>
              </a:avLst>
            </a:prstGeom>
            <a:solidFill>
              <a:schemeClr val="accent1">
                <a:lumMod val="60000"/>
                <a:lumOff val="40000"/>
              </a:schemeClr>
            </a:soli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latin typeface="Century Gothic" panose="020B0502020202020204" pitchFamily="34" charset="0"/>
              </a:endParaRPr>
            </a:p>
          </p:txBody>
        </p:sp>
        <p:grpSp>
          <p:nvGrpSpPr>
            <p:cNvPr id="42" name="Group 48">
              <a:extLst>
                <a:ext uri="{FF2B5EF4-FFF2-40B4-BE49-F238E27FC236}">
                  <a16:creationId xmlns:a16="http://schemas.microsoft.com/office/drawing/2014/main" id="{64A2AEC4-34A6-4D69-8078-D8DA3C064276}"/>
                </a:ext>
              </a:extLst>
            </p:cNvPr>
            <p:cNvGrpSpPr>
              <a:grpSpLocks/>
            </p:cNvGrpSpPr>
            <p:nvPr/>
          </p:nvGrpSpPr>
          <p:grpSpPr bwMode="auto">
            <a:xfrm>
              <a:off x="4282399" y="3611450"/>
              <a:ext cx="2094699" cy="1401382"/>
              <a:chOff x="1978" y="1961"/>
              <a:chExt cx="923" cy="645"/>
            </a:xfrm>
          </p:grpSpPr>
          <p:sp>
            <p:nvSpPr>
              <p:cNvPr id="51" name="AutoShape 49">
                <a:extLst>
                  <a:ext uri="{FF2B5EF4-FFF2-40B4-BE49-F238E27FC236}">
                    <a16:creationId xmlns:a16="http://schemas.microsoft.com/office/drawing/2014/main" id="{CFB9A175-5B21-4777-B6B7-7D899912E0C7}"/>
                  </a:ext>
                </a:extLst>
              </p:cNvPr>
              <p:cNvSpPr>
                <a:spLocks noChangeArrowheads="1"/>
              </p:cNvSpPr>
              <p:nvPr/>
            </p:nvSpPr>
            <p:spPr bwMode="auto">
              <a:xfrm>
                <a:off x="1990" y="1961"/>
                <a:ext cx="911" cy="645"/>
              </a:xfrm>
              <a:prstGeom prst="irregularSeal2">
                <a:avLst/>
              </a:prstGeom>
              <a:solidFill>
                <a:srgbClr val="60597B"/>
              </a:solidFill>
              <a:ln w="47625"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52" name="Text Box 50">
                <a:extLst>
                  <a:ext uri="{FF2B5EF4-FFF2-40B4-BE49-F238E27FC236}">
                    <a16:creationId xmlns:a16="http://schemas.microsoft.com/office/drawing/2014/main" id="{17D4E7D0-C64A-4187-8D39-4DAB2AEE9506}"/>
                  </a:ext>
                </a:extLst>
              </p:cNvPr>
              <p:cNvSpPr txBox="1">
                <a:spLocks noChangeArrowheads="1"/>
              </p:cNvSpPr>
              <p:nvPr/>
            </p:nvSpPr>
            <p:spPr bwMode="auto">
              <a:xfrm>
                <a:off x="1978" y="2177"/>
                <a:ext cx="702" cy="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marL="215900" indent="-215900">
                  <a:tabLst>
                    <a:tab pos="449263" algn="l"/>
                    <a:tab pos="898525"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buSzPct val="45000"/>
                  <a:buFont typeface="Wingdings" panose="05000000000000000000" pitchFamily="2" charset="2"/>
                  <a:buNone/>
                </a:pPr>
                <a:r>
                  <a:rPr lang="fr-FR" altLang="fr-FR" sz="3200">
                    <a:solidFill>
                      <a:srgbClr val="FFFFFF"/>
                    </a:solidFill>
                    <a:latin typeface="Century Gothic" panose="020B0502020202020204" pitchFamily="34" charset="0"/>
                  </a:rPr>
                  <a:t>  </a:t>
                </a:r>
                <a:r>
                  <a:rPr lang="fr-FR" altLang="fr-FR" sz="3200" b="1">
                    <a:solidFill>
                      <a:srgbClr val="F58220"/>
                    </a:solidFill>
                    <a:latin typeface="Century Gothic" panose="020B0502020202020204" pitchFamily="34" charset="0"/>
                  </a:rPr>
                  <a:t>ATP</a:t>
                </a:r>
              </a:p>
            </p:txBody>
          </p:sp>
        </p:grpSp>
        <p:sp>
          <p:nvSpPr>
            <p:cNvPr id="43" name="AutoShape 51">
              <a:extLst>
                <a:ext uri="{FF2B5EF4-FFF2-40B4-BE49-F238E27FC236}">
                  <a16:creationId xmlns:a16="http://schemas.microsoft.com/office/drawing/2014/main" id="{6B661873-D17E-4BD3-A381-BFBBFF39A814}"/>
                </a:ext>
              </a:extLst>
            </p:cNvPr>
            <p:cNvSpPr>
              <a:spLocks noChangeArrowheads="1"/>
            </p:cNvSpPr>
            <p:nvPr/>
          </p:nvSpPr>
          <p:spPr bwMode="auto">
            <a:xfrm flipV="1">
              <a:off x="3910210" y="3148665"/>
              <a:ext cx="748917" cy="1055925"/>
            </a:xfrm>
            <a:prstGeom prst="curvedRightArrow">
              <a:avLst>
                <a:gd name="adj1" fmla="val 24007"/>
                <a:gd name="adj2" fmla="val 48020"/>
                <a:gd name="adj3" fmla="val 25000"/>
              </a:avLst>
            </a:prstGeom>
            <a:gradFill rotWithShape="0">
              <a:gsLst>
                <a:gs pos="0">
                  <a:srgbClr val="FFE1DA"/>
                </a:gs>
                <a:gs pos="100000">
                  <a:srgbClr val="FF9C80"/>
                </a:gs>
              </a:gsLst>
              <a:lin ang="0" scaled="1"/>
            </a:gra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latin typeface="Century Gothic" panose="020B0502020202020204" pitchFamily="34" charset="0"/>
              </a:endParaRPr>
            </a:p>
          </p:txBody>
        </p:sp>
        <p:sp>
          <p:nvSpPr>
            <p:cNvPr id="44" name="AutoShape 52">
              <a:extLst>
                <a:ext uri="{FF2B5EF4-FFF2-40B4-BE49-F238E27FC236}">
                  <a16:creationId xmlns:a16="http://schemas.microsoft.com/office/drawing/2014/main" id="{3BF65A98-45D9-4E5A-8140-B590B6BD99FF}"/>
                </a:ext>
              </a:extLst>
            </p:cNvPr>
            <p:cNvSpPr>
              <a:spLocks noChangeArrowheads="1"/>
            </p:cNvSpPr>
            <p:nvPr/>
          </p:nvSpPr>
          <p:spPr bwMode="auto">
            <a:xfrm rot="10800000" flipV="1">
              <a:off x="5880089" y="3202983"/>
              <a:ext cx="658139" cy="1055925"/>
            </a:xfrm>
            <a:prstGeom prst="curvedRightArrow">
              <a:avLst>
                <a:gd name="adj1" fmla="val 24021"/>
                <a:gd name="adj2" fmla="val 48041"/>
                <a:gd name="adj3" fmla="val 25000"/>
              </a:avLst>
            </a:prstGeom>
            <a:gradFill rotWithShape="0">
              <a:gsLst>
                <a:gs pos="0">
                  <a:srgbClr val="FFE1DA"/>
                </a:gs>
                <a:gs pos="100000">
                  <a:srgbClr val="FF9C80"/>
                </a:gs>
              </a:gsLst>
              <a:lin ang="10800000" scaled="1"/>
            </a:gra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45" name="Text Box 53">
              <a:extLst>
                <a:ext uri="{FF2B5EF4-FFF2-40B4-BE49-F238E27FC236}">
                  <a16:creationId xmlns:a16="http://schemas.microsoft.com/office/drawing/2014/main" id="{1111410C-C168-4277-9666-17CAA464EAB4}"/>
                </a:ext>
              </a:extLst>
            </p:cNvPr>
            <p:cNvSpPr txBox="1">
              <a:spLocks noChangeArrowheads="1"/>
            </p:cNvSpPr>
            <p:nvPr/>
          </p:nvSpPr>
          <p:spPr bwMode="auto">
            <a:xfrm>
              <a:off x="5431142" y="2439276"/>
              <a:ext cx="413071" cy="372055"/>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hangingPunct="1">
                <a:lnSpc>
                  <a:spcPct val="100000"/>
                </a:lnSpc>
                <a:buClrTx/>
                <a:buFontTx/>
                <a:buNone/>
              </a:pPr>
              <a:r>
                <a:rPr lang="fr-FR" altLang="fr-FR" sz="2000" dirty="0">
                  <a:solidFill>
                    <a:srgbClr val="FF0000"/>
                  </a:solidFill>
                  <a:latin typeface="Century Gothic" panose="020B0502020202020204" pitchFamily="34" charset="0"/>
                </a:rPr>
                <a:t>1.</a:t>
              </a:r>
            </a:p>
          </p:txBody>
        </p:sp>
        <p:sp>
          <p:nvSpPr>
            <p:cNvPr id="46" name="Text Box 54">
              <a:extLst>
                <a:ext uri="{FF2B5EF4-FFF2-40B4-BE49-F238E27FC236}">
                  <a16:creationId xmlns:a16="http://schemas.microsoft.com/office/drawing/2014/main" id="{C9A15DE5-8D21-4A4B-8C85-AD10C0AC13B1}"/>
                </a:ext>
              </a:extLst>
            </p:cNvPr>
            <p:cNvSpPr txBox="1">
              <a:spLocks noChangeArrowheads="1"/>
            </p:cNvSpPr>
            <p:nvPr/>
          </p:nvSpPr>
          <p:spPr bwMode="auto">
            <a:xfrm>
              <a:off x="7510949" y="3515239"/>
              <a:ext cx="413071" cy="372055"/>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hangingPunct="1">
                <a:lnSpc>
                  <a:spcPct val="100000"/>
                </a:lnSpc>
                <a:buClrTx/>
                <a:buFontTx/>
                <a:buNone/>
              </a:pPr>
              <a:r>
                <a:rPr lang="fr-FR" altLang="fr-FR" sz="2000" dirty="0">
                  <a:solidFill>
                    <a:srgbClr val="FF0000"/>
                  </a:solidFill>
                  <a:latin typeface="Century Gothic" panose="020B0502020202020204" pitchFamily="34" charset="0"/>
                </a:rPr>
                <a:t>3.</a:t>
              </a:r>
            </a:p>
          </p:txBody>
        </p:sp>
        <p:sp>
          <p:nvSpPr>
            <p:cNvPr id="47" name="Text Box 55">
              <a:extLst>
                <a:ext uri="{FF2B5EF4-FFF2-40B4-BE49-F238E27FC236}">
                  <a16:creationId xmlns:a16="http://schemas.microsoft.com/office/drawing/2014/main" id="{21DBEB7D-EA2B-4EEF-9357-C2DB1C078B61}"/>
                </a:ext>
              </a:extLst>
            </p:cNvPr>
            <p:cNvSpPr txBox="1">
              <a:spLocks noChangeArrowheads="1"/>
            </p:cNvSpPr>
            <p:nvPr/>
          </p:nvSpPr>
          <p:spPr bwMode="auto">
            <a:xfrm>
              <a:off x="6345328" y="4337126"/>
              <a:ext cx="413071" cy="372055"/>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hangingPunct="1">
                <a:lnSpc>
                  <a:spcPct val="100000"/>
                </a:lnSpc>
                <a:buClrTx/>
                <a:buFontTx/>
                <a:buNone/>
              </a:pPr>
              <a:r>
                <a:rPr lang="fr-FR" altLang="fr-FR" sz="2000" dirty="0">
                  <a:solidFill>
                    <a:srgbClr val="FF0000"/>
                  </a:solidFill>
                  <a:latin typeface="Century Gothic" panose="020B0502020202020204" pitchFamily="34" charset="0"/>
                </a:rPr>
                <a:t>2.</a:t>
              </a:r>
            </a:p>
          </p:txBody>
        </p:sp>
        <p:sp>
          <p:nvSpPr>
            <p:cNvPr id="48" name="Text Box 56">
              <a:extLst>
                <a:ext uri="{FF2B5EF4-FFF2-40B4-BE49-F238E27FC236}">
                  <a16:creationId xmlns:a16="http://schemas.microsoft.com/office/drawing/2014/main" id="{B78E2045-111A-4E85-B405-21CA8D399A68}"/>
                </a:ext>
              </a:extLst>
            </p:cNvPr>
            <p:cNvSpPr txBox="1">
              <a:spLocks noChangeArrowheads="1"/>
            </p:cNvSpPr>
            <p:nvPr/>
          </p:nvSpPr>
          <p:spPr bwMode="auto">
            <a:xfrm>
              <a:off x="4773071" y="2837293"/>
              <a:ext cx="980005" cy="884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15900" indent="-21590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SzPct val="45000"/>
                <a:buFont typeface="Wingdings" panose="05000000000000000000" pitchFamily="2" charset="2"/>
                <a:buNone/>
              </a:pPr>
              <a:r>
                <a:rPr lang="fr-FR" altLang="fr-FR" sz="2800" b="1" dirty="0">
                  <a:solidFill>
                    <a:srgbClr val="FFFFFF"/>
                  </a:solidFill>
                  <a:latin typeface="Century Gothic" panose="020B0502020202020204" pitchFamily="34" charset="0"/>
                </a:rPr>
                <a:t>ADP </a:t>
              </a:r>
            </a:p>
            <a:p>
              <a:pPr hangingPunct="1">
                <a:lnSpc>
                  <a:spcPct val="100000"/>
                </a:lnSpc>
                <a:buSzPct val="45000"/>
                <a:buFont typeface="Wingdings" panose="05000000000000000000" pitchFamily="2" charset="2"/>
                <a:buNone/>
              </a:pPr>
              <a:r>
                <a:rPr lang="fr-FR" altLang="fr-FR" sz="2800" b="1" dirty="0">
                  <a:solidFill>
                    <a:srgbClr val="FFFFFF"/>
                  </a:solidFill>
                  <a:latin typeface="Century Gothic" panose="020B0502020202020204" pitchFamily="34" charset="0"/>
                </a:rPr>
                <a:t>+ Pi</a:t>
              </a:r>
            </a:p>
          </p:txBody>
        </p:sp>
        <p:sp>
          <p:nvSpPr>
            <p:cNvPr id="49" name="AutoShape 57">
              <a:extLst>
                <a:ext uri="{FF2B5EF4-FFF2-40B4-BE49-F238E27FC236}">
                  <a16:creationId xmlns:a16="http://schemas.microsoft.com/office/drawing/2014/main" id="{9B7EDE5E-3A27-435C-B8C2-5FDCFDC0D1DB}"/>
                </a:ext>
              </a:extLst>
            </p:cNvPr>
            <p:cNvSpPr>
              <a:spLocks noChangeArrowheads="1"/>
            </p:cNvSpPr>
            <p:nvPr/>
          </p:nvSpPr>
          <p:spPr bwMode="auto">
            <a:xfrm rot="18684575">
              <a:off x="7249839" y="4883003"/>
              <a:ext cx="924398" cy="339529"/>
            </a:xfrm>
            <a:prstGeom prst="rightArrow">
              <a:avLst>
                <a:gd name="adj1" fmla="val 50000"/>
                <a:gd name="adj2" fmla="val 63241"/>
              </a:avLst>
            </a:prstGeom>
            <a:solidFill>
              <a:srgbClr val="00B050"/>
            </a:solidFill>
            <a:ln w="25560" cap="sq">
              <a:solidFill>
                <a:srgbClr val="C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50" name="AutoShape 33">
              <a:extLst>
                <a:ext uri="{FF2B5EF4-FFF2-40B4-BE49-F238E27FC236}">
                  <a16:creationId xmlns:a16="http://schemas.microsoft.com/office/drawing/2014/main" id="{520F5F21-20CC-4336-AE55-24619E794511}"/>
                </a:ext>
              </a:extLst>
            </p:cNvPr>
            <p:cNvSpPr>
              <a:spLocks noChangeArrowheads="1"/>
            </p:cNvSpPr>
            <p:nvPr/>
          </p:nvSpPr>
          <p:spPr bwMode="auto">
            <a:xfrm rot="10800000">
              <a:off x="5753076" y="4204589"/>
              <a:ext cx="2102831" cy="225347"/>
            </a:xfrm>
            <a:prstGeom prst="notchedRightArrow">
              <a:avLst>
                <a:gd name="adj1" fmla="val 50000"/>
                <a:gd name="adj2" fmla="val 52070"/>
              </a:avLst>
            </a:prstGeom>
            <a:solidFill>
              <a:srgbClr val="FF0000"/>
            </a:solidFill>
            <a:ln w="25560" cap="sq">
              <a:solidFill>
                <a:srgbClr val="A6A6A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fr-FR">
                <a:latin typeface="Century Gothic" panose="020B0502020202020204" pitchFamily="34" charset="0"/>
              </a:endParaRPr>
            </a:p>
          </p:txBody>
        </p:sp>
        <p:cxnSp>
          <p:nvCxnSpPr>
            <p:cNvPr id="53" name="Connecteur droit avec flèche 52">
              <a:extLst>
                <a:ext uri="{FF2B5EF4-FFF2-40B4-BE49-F238E27FC236}">
                  <a16:creationId xmlns:a16="http://schemas.microsoft.com/office/drawing/2014/main" id="{B1C5ECBD-236A-4083-AAA1-A23C01805F06}"/>
                </a:ext>
              </a:extLst>
            </p:cNvPr>
            <p:cNvCxnSpPr/>
            <p:nvPr/>
          </p:nvCxnSpPr>
          <p:spPr>
            <a:xfrm flipH="1">
              <a:off x="2035827" y="4490533"/>
              <a:ext cx="1077809" cy="1107117"/>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id="{B574D467-580C-4A48-A736-840747A7537E}"/>
                </a:ext>
              </a:extLst>
            </p:cNvPr>
            <p:cNvCxnSpPr>
              <a:cxnSpLocks/>
            </p:cNvCxnSpPr>
            <p:nvPr/>
          </p:nvCxnSpPr>
          <p:spPr>
            <a:xfrm>
              <a:off x="8730144" y="4611036"/>
              <a:ext cx="991805" cy="1005274"/>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56" name="ZoneTexte 55">
            <a:extLst>
              <a:ext uri="{FF2B5EF4-FFF2-40B4-BE49-F238E27FC236}">
                <a16:creationId xmlns:a16="http://schemas.microsoft.com/office/drawing/2014/main" id="{7AD44EC5-1473-410F-865E-457B610CEB3A}"/>
              </a:ext>
            </a:extLst>
          </p:cNvPr>
          <p:cNvSpPr txBox="1"/>
          <p:nvPr/>
        </p:nvSpPr>
        <p:spPr>
          <a:xfrm>
            <a:off x="8092883" y="5859269"/>
            <a:ext cx="4123797" cy="954107"/>
          </a:xfrm>
          <a:prstGeom prst="rect">
            <a:avLst/>
          </a:prstGeom>
          <a:noFill/>
        </p:spPr>
        <p:txBody>
          <a:bodyPr wrap="square" rtlCol="0">
            <a:spAutoFit/>
          </a:bodyPr>
          <a:lstStyle/>
          <a:p>
            <a:r>
              <a:rPr lang="fr-FR" sz="3200" b="1" dirty="0">
                <a:solidFill>
                  <a:srgbClr val="FF0000"/>
                </a:solidFill>
                <a:latin typeface="Century Gothic" panose="020B0502020202020204" pitchFamily="34" charset="0"/>
              </a:rPr>
              <a:t>Mitochondrie</a:t>
            </a:r>
            <a:r>
              <a:rPr lang="fr-FR" sz="3200" b="1" dirty="0">
                <a:solidFill>
                  <a:srgbClr val="0070C0"/>
                </a:solidFill>
                <a:latin typeface="Century Gothic" panose="020B0502020202020204" pitchFamily="34" charset="0"/>
              </a:rPr>
              <a:t> </a:t>
            </a:r>
            <a:r>
              <a:rPr lang="fr-FR" sz="2400" b="1" dirty="0">
                <a:solidFill>
                  <a:srgbClr val="0070C0"/>
                </a:solidFill>
                <a:latin typeface="Century Gothic" panose="020B0502020202020204" pitchFamily="34" charset="0"/>
              </a:rPr>
              <a:t>= lieu de Production de l’énergie</a:t>
            </a:r>
          </a:p>
        </p:txBody>
      </p:sp>
      <p:sp>
        <p:nvSpPr>
          <p:cNvPr id="57" name="ZoneTexte 56">
            <a:extLst>
              <a:ext uri="{FF2B5EF4-FFF2-40B4-BE49-F238E27FC236}">
                <a16:creationId xmlns:a16="http://schemas.microsoft.com/office/drawing/2014/main" id="{6D71DE26-8D1F-41CC-B511-3E3064961D83}"/>
              </a:ext>
            </a:extLst>
          </p:cNvPr>
          <p:cNvSpPr txBox="1"/>
          <p:nvPr/>
        </p:nvSpPr>
        <p:spPr>
          <a:xfrm>
            <a:off x="64702" y="0"/>
            <a:ext cx="12192000" cy="1323439"/>
          </a:xfrm>
          <a:prstGeom prst="rect">
            <a:avLst/>
          </a:prstGeom>
          <a:noFill/>
        </p:spPr>
        <p:txBody>
          <a:bodyPr wrap="square" rtlCol="0">
            <a:spAutoFit/>
          </a:bodyPr>
          <a:lstStyle/>
          <a:p>
            <a:r>
              <a:rPr lang="fr-FR" sz="4400" b="1" dirty="0">
                <a:solidFill>
                  <a:schemeClr val="accent5">
                    <a:lumMod val="50000"/>
                  </a:schemeClr>
                </a:solidFill>
                <a:latin typeface="Century Gothic" panose="020B0502020202020204" pitchFamily="34" charset="0"/>
              </a:rPr>
              <a:t>Les Filières Energétiques </a:t>
            </a:r>
            <a:r>
              <a:rPr lang="fr-FR" sz="3600" dirty="0">
                <a:solidFill>
                  <a:schemeClr val="accent5">
                    <a:lumMod val="50000"/>
                  </a:schemeClr>
                </a:solidFill>
                <a:latin typeface="Century Gothic" panose="020B0502020202020204" pitchFamily="34" charset="0"/>
              </a:rPr>
              <a:t>= moyens de recharger la batterie :</a:t>
            </a:r>
          </a:p>
        </p:txBody>
      </p:sp>
      <p:sp>
        <p:nvSpPr>
          <p:cNvPr id="60" name="Éclair 59">
            <a:extLst>
              <a:ext uri="{FF2B5EF4-FFF2-40B4-BE49-F238E27FC236}">
                <a16:creationId xmlns:a16="http://schemas.microsoft.com/office/drawing/2014/main" id="{3141D175-D403-4A4D-BC6A-340800AB03BC}"/>
              </a:ext>
            </a:extLst>
          </p:cNvPr>
          <p:cNvSpPr/>
          <p:nvPr/>
        </p:nvSpPr>
        <p:spPr>
          <a:xfrm>
            <a:off x="1809549" y="2037068"/>
            <a:ext cx="924812" cy="1585538"/>
          </a:xfrm>
          <a:prstGeom prst="lightningBol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 coins arrondis 60">
            <a:extLst>
              <a:ext uri="{FF2B5EF4-FFF2-40B4-BE49-F238E27FC236}">
                <a16:creationId xmlns:a16="http://schemas.microsoft.com/office/drawing/2014/main" id="{8AF21761-BB2C-47C1-85EA-460B0A6EC89A}"/>
              </a:ext>
            </a:extLst>
          </p:cNvPr>
          <p:cNvSpPr/>
          <p:nvPr/>
        </p:nvSpPr>
        <p:spPr>
          <a:xfrm>
            <a:off x="154384" y="1323438"/>
            <a:ext cx="4369204" cy="1175479"/>
          </a:xfrm>
          <a:prstGeom prst="roundRect">
            <a:avLst/>
          </a:prstGeom>
          <a:solidFill>
            <a:srgbClr val="FFFF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5">
                    <a:lumMod val="75000"/>
                  </a:schemeClr>
                </a:solidFill>
                <a:latin typeface="Century Gothic" panose="020B0502020202020204" pitchFamily="34" charset="0"/>
              </a:rPr>
              <a:t>IMPORTANT : Le point de départ est la Commande Motrice !</a:t>
            </a:r>
          </a:p>
        </p:txBody>
      </p:sp>
    </p:spTree>
    <p:extLst>
      <p:ext uri="{BB962C8B-B14F-4D97-AF65-F5344CB8AC3E}">
        <p14:creationId xmlns:p14="http://schemas.microsoft.com/office/powerpoint/2010/main" val="236496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1000"/>
                                        <p:tgtEl>
                                          <p:spTgt spid="54"/>
                                        </p:tgtEl>
                                      </p:cBhvr>
                                    </p:animEffect>
                                    <p:anim calcmode="lin" valueType="num">
                                      <p:cBhvr>
                                        <p:cTn id="8" dur="1000" fill="hold"/>
                                        <p:tgtEl>
                                          <p:spTgt spid="54"/>
                                        </p:tgtEl>
                                        <p:attrNameLst>
                                          <p:attrName>ppt_x</p:attrName>
                                        </p:attrNameLst>
                                      </p:cBhvr>
                                      <p:tavLst>
                                        <p:tav tm="0">
                                          <p:val>
                                            <p:strVal val="#ppt_x"/>
                                          </p:val>
                                        </p:tav>
                                        <p:tav tm="100000">
                                          <p:val>
                                            <p:strVal val="#ppt_x"/>
                                          </p:val>
                                        </p:tav>
                                      </p:tavLst>
                                    </p:anim>
                                    <p:anim calcmode="lin" valueType="num">
                                      <p:cBhvr>
                                        <p:cTn id="9" dur="1000" fill="hold"/>
                                        <p:tgtEl>
                                          <p:spTgt spid="5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anim calcmode="lin" valueType="num">
                                      <p:cBhvr>
                                        <p:cTn id="13" dur="1000" fill="hold"/>
                                        <p:tgtEl>
                                          <p:spTgt spid="56"/>
                                        </p:tgtEl>
                                        <p:attrNameLst>
                                          <p:attrName>ppt_x</p:attrName>
                                        </p:attrNameLst>
                                      </p:cBhvr>
                                      <p:tavLst>
                                        <p:tav tm="0">
                                          <p:val>
                                            <p:strVal val="#ppt_x"/>
                                          </p:val>
                                        </p:tav>
                                        <p:tav tm="100000">
                                          <p:val>
                                            <p:strVal val="#ppt_x"/>
                                          </p:val>
                                        </p:tav>
                                      </p:tavLst>
                                    </p:anim>
                                    <p:anim calcmode="lin" valueType="num">
                                      <p:cBhvr>
                                        <p:cTn id="1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7">
                                            <p:txEl>
                                              <p:pRg st="0" end="0"/>
                                            </p:txEl>
                                          </p:spTgt>
                                        </p:tgtEl>
                                        <p:attrNameLst>
                                          <p:attrName>style.visibility</p:attrName>
                                        </p:attrNameLst>
                                      </p:cBhvr>
                                      <p:to>
                                        <p:strVal val="visible"/>
                                      </p:to>
                                    </p:set>
                                    <p:animEffect transition="in" filter="fade">
                                      <p:cBhvr>
                                        <p:cTn id="19" dur="1000"/>
                                        <p:tgtEl>
                                          <p:spTgt spid="57">
                                            <p:txEl>
                                              <p:pRg st="0" end="0"/>
                                            </p:txEl>
                                          </p:spTgt>
                                        </p:tgtEl>
                                      </p:cBhvr>
                                    </p:animEffect>
                                    <p:anim calcmode="lin" valueType="num">
                                      <p:cBhvr>
                                        <p:cTn id="20"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barn(inVertical)">
                                      <p:cBhvr>
                                        <p:cTn id="26" dur="500"/>
                                        <p:tgtEl>
                                          <p:spTgt spid="6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barn(inVertical)">
                                      <p:cBhvr>
                                        <p:cTn id="3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6" grpId="0"/>
      <p:bldP spid="60" grpId="0" animBg="1"/>
      <p:bldP spid="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3094C85-3646-45D5-B81F-82E3E8A83B4B}"/>
              </a:ext>
            </a:extLst>
          </p:cNvPr>
          <p:cNvSpPr txBox="1"/>
          <p:nvPr/>
        </p:nvSpPr>
        <p:spPr>
          <a:xfrm>
            <a:off x="-38503" y="-31530"/>
            <a:ext cx="12297877" cy="7971413"/>
          </a:xfrm>
          <a:prstGeom prst="rect">
            <a:avLst/>
          </a:prstGeom>
          <a:noFill/>
        </p:spPr>
        <p:txBody>
          <a:bodyPr wrap="square" rtlCol="0">
            <a:spAutoFit/>
          </a:bodyPr>
          <a:lstStyle/>
          <a:p>
            <a:r>
              <a:rPr lang="fr-FR" sz="4000" dirty="0">
                <a:solidFill>
                  <a:schemeClr val="accent5">
                    <a:lumMod val="50000"/>
                  </a:schemeClr>
                </a:solidFill>
                <a:latin typeface="Century Gothic" panose="020B0502020202020204" pitchFamily="34" charset="0"/>
              </a:rPr>
              <a:t>Quelques mots les filières énergétiques qui permettent de régénérer l’</a:t>
            </a:r>
            <a:r>
              <a:rPr lang="fr-FR" sz="4000" b="1" dirty="0">
                <a:solidFill>
                  <a:srgbClr val="FF0000"/>
                </a:solidFill>
                <a:latin typeface="Century Gothic" panose="020B0502020202020204" pitchFamily="34" charset="0"/>
              </a:rPr>
              <a:t>ATP :</a:t>
            </a:r>
            <a:endParaRPr lang="fr-FR" sz="1400" b="1" dirty="0">
              <a:solidFill>
                <a:srgbClr val="FF0000"/>
              </a:solidFill>
              <a:latin typeface="Century Gothic" panose="020B0502020202020204" pitchFamily="34" charset="0"/>
            </a:endParaRPr>
          </a:p>
          <a:p>
            <a:endParaRPr lang="fr-FR" sz="1400" b="1" dirty="0">
              <a:solidFill>
                <a:srgbClr val="FF0000"/>
              </a:solidFill>
              <a:latin typeface="Century Gothic" panose="020B0502020202020204" pitchFamily="34" charset="0"/>
            </a:endParaRPr>
          </a:p>
          <a:p>
            <a:pPr>
              <a:defRPr/>
            </a:pPr>
            <a:r>
              <a:rPr lang="fr-FR" sz="3800" dirty="0">
                <a:solidFill>
                  <a:schemeClr val="accent5">
                    <a:lumMod val="50000"/>
                  </a:schemeClr>
                </a:solidFill>
                <a:latin typeface="Century Gothic" panose="020B0502020202020204" pitchFamily="34" charset="0"/>
              </a:rPr>
              <a:t>Ce sont des réactions chimiques qui permettent de transformer l’énergie contenue dans un </a:t>
            </a:r>
            <a:r>
              <a:rPr lang="fr-FR" sz="3800" b="1" dirty="0">
                <a:solidFill>
                  <a:schemeClr val="accent5">
                    <a:lumMod val="50000"/>
                  </a:schemeClr>
                </a:solidFill>
                <a:latin typeface="Century Gothic" panose="020B0502020202020204" pitchFamily="34" charset="0"/>
              </a:rPr>
              <a:t>Substrat </a:t>
            </a:r>
            <a:r>
              <a:rPr lang="fr-FR" sz="3800" dirty="0">
                <a:solidFill>
                  <a:schemeClr val="accent5">
                    <a:lumMod val="50000"/>
                  </a:schemeClr>
                </a:solidFill>
                <a:latin typeface="Century Gothic" panose="020B0502020202020204" pitchFamily="34" charset="0"/>
              </a:rPr>
              <a:t>(Glucide, Lipide, </a:t>
            </a:r>
            <a:r>
              <a:rPr lang="fr-FR" sz="3800" dirty="0" err="1">
                <a:solidFill>
                  <a:schemeClr val="accent5">
                    <a:lumMod val="50000"/>
                  </a:schemeClr>
                </a:solidFill>
                <a:latin typeface="Century Gothic" panose="020B0502020202020204" pitchFamily="34" charset="0"/>
              </a:rPr>
              <a:t>Protéïne</a:t>
            </a:r>
            <a:r>
              <a:rPr lang="fr-FR" sz="3800" dirty="0">
                <a:solidFill>
                  <a:schemeClr val="accent5">
                    <a:lumMod val="50000"/>
                  </a:schemeClr>
                </a:solidFill>
                <a:latin typeface="Century Gothic" panose="020B0502020202020204" pitchFamily="34" charset="0"/>
              </a:rPr>
              <a:t>, </a:t>
            </a:r>
            <a:r>
              <a:rPr lang="fr-FR" sz="3800" dirty="0" err="1">
                <a:solidFill>
                  <a:schemeClr val="accent5">
                    <a:lumMod val="50000"/>
                  </a:schemeClr>
                </a:solidFill>
                <a:latin typeface="Century Gothic" panose="020B0502020202020204" pitchFamily="34" charset="0"/>
              </a:rPr>
              <a:t>PCr</a:t>
            </a:r>
            <a:r>
              <a:rPr lang="fr-FR" sz="3800" dirty="0">
                <a:solidFill>
                  <a:schemeClr val="accent5">
                    <a:lumMod val="50000"/>
                  </a:schemeClr>
                </a:solidFill>
                <a:latin typeface="Century Gothic" panose="020B0502020202020204" pitchFamily="34" charset="0"/>
              </a:rPr>
              <a:t>) en une autre forme d’énergie « utilisable » = l’</a:t>
            </a:r>
            <a:r>
              <a:rPr lang="fr-FR" sz="3800" b="1" dirty="0">
                <a:solidFill>
                  <a:schemeClr val="accent5">
                    <a:lumMod val="50000"/>
                  </a:schemeClr>
                </a:solidFill>
                <a:latin typeface="Century Gothic" panose="020B0502020202020204" pitchFamily="34" charset="0"/>
              </a:rPr>
              <a:t>ATP</a:t>
            </a:r>
            <a:r>
              <a:rPr lang="fr-FR" sz="3800" dirty="0">
                <a:solidFill>
                  <a:schemeClr val="accent5">
                    <a:lumMod val="50000"/>
                  </a:schemeClr>
                </a:solidFill>
                <a:latin typeface="Century Gothic" panose="020B0502020202020204" pitchFamily="34" charset="0"/>
              </a:rPr>
              <a:t> </a:t>
            </a:r>
          </a:p>
          <a:p>
            <a:pPr>
              <a:defRPr/>
            </a:pPr>
            <a:endParaRPr lang="fr-FR" sz="2000" dirty="0">
              <a:solidFill>
                <a:schemeClr val="accent1"/>
              </a:solidFill>
              <a:latin typeface="Century Gothic" panose="020B0502020202020204" pitchFamily="34" charset="0"/>
            </a:endParaRPr>
          </a:p>
          <a:p>
            <a:pPr>
              <a:defRPr/>
            </a:pPr>
            <a:r>
              <a:rPr lang="fr-FR" sz="3800" dirty="0">
                <a:solidFill>
                  <a:schemeClr val="accent5">
                    <a:lumMod val="50000"/>
                  </a:schemeClr>
                </a:solidFill>
                <a:latin typeface="Century Gothic" panose="020B0502020202020204" pitchFamily="34" charset="0"/>
              </a:rPr>
              <a:t>On distingue 3 </a:t>
            </a:r>
            <a:r>
              <a:rPr lang="fr-FR" sz="3800" b="1" dirty="0">
                <a:solidFill>
                  <a:schemeClr val="accent5">
                    <a:lumMod val="50000"/>
                  </a:schemeClr>
                </a:solidFill>
                <a:latin typeface="Century Gothic" panose="020B0502020202020204" pitchFamily="34" charset="0"/>
              </a:rPr>
              <a:t>voies de transformation de l’énergie</a:t>
            </a:r>
            <a:r>
              <a:rPr lang="fr-FR" sz="3800" dirty="0">
                <a:solidFill>
                  <a:schemeClr val="accent5">
                    <a:lumMod val="50000"/>
                  </a:schemeClr>
                </a:solidFill>
                <a:latin typeface="Century Gothic" panose="020B0502020202020204" pitchFamily="34" charset="0"/>
              </a:rPr>
              <a:t>, c’est-à-dire 3 « </a:t>
            </a:r>
            <a:r>
              <a:rPr lang="fr-FR" sz="3800" b="1" dirty="0">
                <a:solidFill>
                  <a:schemeClr val="accent5">
                    <a:lumMod val="50000"/>
                  </a:schemeClr>
                </a:solidFill>
                <a:latin typeface="Century Gothic" panose="020B0502020202020204" pitchFamily="34" charset="0"/>
              </a:rPr>
              <a:t>filières énergétiques</a:t>
            </a:r>
            <a:r>
              <a:rPr lang="fr-FR" sz="3800" dirty="0">
                <a:solidFill>
                  <a:schemeClr val="accent5">
                    <a:lumMod val="50000"/>
                  </a:schemeClr>
                </a:solidFill>
                <a:latin typeface="Century Gothic" panose="020B0502020202020204" pitchFamily="34" charset="0"/>
              </a:rPr>
              <a:t> » :</a:t>
            </a:r>
          </a:p>
          <a:p>
            <a:pPr>
              <a:defRPr/>
            </a:pPr>
            <a:endParaRPr lang="fr-FR" sz="1000" dirty="0">
              <a:solidFill>
                <a:schemeClr val="accent5">
                  <a:lumMod val="50000"/>
                </a:schemeClr>
              </a:solidFill>
              <a:latin typeface="Century Gothic" panose="020B0502020202020204" pitchFamily="34" charset="0"/>
            </a:endParaRPr>
          </a:p>
          <a:p>
            <a:pPr>
              <a:defRPr/>
            </a:pPr>
            <a:endParaRPr lang="fr-FR" sz="1000" dirty="0">
              <a:solidFill>
                <a:schemeClr val="accent5">
                  <a:lumMod val="50000"/>
                </a:schemeClr>
              </a:solidFill>
              <a:latin typeface="Century Gothic" panose="020B0502020202020204" pitchFamily="34" charset="0"/>
            </a:endParaRPr>
          </a:p>
          <a:p>
            <a:pPr>
              <a:defRPr/>
            </a:pPr>
            <a:endParaRPr lang="fr-FR" sz="1000" dirty="0">
              <a:solidFill>
                <a:schemeClr val="accent5">
                  <a:lumMod val="50000"/>
                </a:schemeClr>
              </a:solidFill>
              <a:latin typeface="Century Gothic" panose="020B0502020202020204" pitchFamily="34" charset="0"/>
            </a:endParaRPr>
          </a:p>
          <a:p>
            <a:pPr>
              <a:defRPr/>
            </a:pPr>
            <a:r>
              <a:rPr lang="fr-FR" sz="3700" dirty="0">
                <a:solidFill>
                  <a:schemeClr val="accent5">
                    <a:lumMod val="50000"/>
                  </a:schemeClr>
                </a:solidFill>
                <a:latin typeface="Century Gothic" panose="020B0502020202020204" pitchFamily="34" charset="0"/>
              </a:rPr>
              <a:t>- 2 filières dites « </a:t>
            </a:r>
            <a:r>
              <a:rPr lang="fr-FR" sz="3700" b="1" dirty="0">
                <a:solidFill>
                  <a:schemeClr val="accent5">
                    <a:lumMod val="50000"/>
                  </a:schemeClr>
                </a:solidFill>
                <a:latin typeface="Century Gothic" panose="020B0502020202020204" pitchFamily="34" charset="0"/>
              </a:rPr>
              <a:t>anaérobies</a:t>
            </a:r>
            <a:r>
              <a:rPr lang="fr-FR" sz="3700" dirty="0">
                <a:solidFill>
                  <a:schemeClr val="accent5">
                    <a:lumMod val="50000"/>
                  </a:schemeClr>
                </a:solidFill>
                <a:latin typeface="Century Gothic" panose="020B0502020202020204" pitchFamily="34" charset="0"/>
              </a:rPr>
              <a:t> » (alactique et lactique)</a:t>
            </a:r>
          </a:p>
          <a:p>
            <a:pPr>
              <a:defRPr/>
            </a:pPr>
            <a:r>
              <a:rPr lang="fr-FR" sz="3700" dirty="0">
                <a:solidFill>
                  <a:schemeClr val="accent5">
                    <a:lumMod val="50000"/>
                  </a:schemeClr>
                </a:solidFill>
                <a:latin typeface="Century Gothic" panose="020B0502020202020204" pitchFamily="34" charset="0"/>
              </a:rPr>
              <a:t>- et 1 filière dite « </a:t>
            </a:r>
            <a:r>
              <a:rPr lang="fr-FR" sz="3700" b="1" dirty="0">
                <a:solidFill>
                  <a:schemeClr val="accent5">
                    <a:lumMod val="50000"/>
                  </a:schemeClr>
                </a:solidFill>
                <a:latin typeface="Century Gothic" panose="020B0502020202020204" pitchFamily="34" charset="0"/>
              </a:rPr>
              <a:t>aérobie</a:t>
            </a:r>
            <a:r>
              <a:rPr lang="fr-FR" sz="3700" dirty="0">
                <a:solidFill>
                  <a:schemeClr val="accent5">
                    <a:lumMod val="50000"/>
                  </a:schemeClr>
                </a:solidFill>
                <a:latin typeface="Century Gothic" panose="020B0502020202020204" pitchFamily="34" charset="0"/>
              </a:rPr>
              <a:t> »</a:t>
            </a:r>
          </a:p>
          <a:p>
            <a:pPr>
              <a:defRPr/>
            </a:pPr>
            <a:endParaRPr lang="fr-FR" sz="3800"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322431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arn(inVertical)">
                                      <p:cBhvr>
                                        <p:cTn id="21" dur="500"/>
                                        <p:tgtEl>
                                          <p:spTgt spid="3">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arn(inVertical)">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B5F59510-94F2-4AB8-97D1-23F1EFB844FF}"/>
              </a:ext>
            </a:extLst>
          </p:cNvPr>
          <p:cNvSpPr/>
          <p:nvPr/>
        </p:nvSpPr>
        <p:spPr>
          <a:xfrm>
            <a:off x="0" y="857578"/>
            <a:ext cx="12192000" cy="88459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3094C85-3646-45D5-B81F-82E3E8A83B4B}"/>
              </a:ext>
            </a:extLst>
          </p:cNvPr>
          <p:cNvSpPr txBox="1"/>
          <p:nvPr/>
        </p:nvSpPr>
        <p:spPr>
          <a:xfrm>
            <a:off x="-38503" y="-657173"/>
            <a:ext cx="12297877" cy="892552"/>
          </a:xfrm>
          <a:prstGeom prst="rect">
            <a:avLst/>
          </a:prstGeom>
          <a:noFill/>
        </p:spPr>
        <p:txBody>
          <a:bodyPr wrap="square" rtlCol="0">
            <a:spAutoFit/>
          </a:bodyPr>
          <a:lstStyle/>
          <a:p>
            <a:pPr>
              <a:defRPr/>
            </a:pPr>
            <a:endParaRPr lang="fr-FR" sz="3800"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endParaRPr>
          </a:p>
        </p:txBody>
      </p:sp>
      <p:sp>
        <p:nvSpPr>
          <p:cNvPr id="4" name="ZoneTexte 3">
            <a:extLst>
              <a:ext uri="{FF2B5EF4-FFF2-40B4-BE49-F238E27FC236}">
                <a16:creationId xmlns:a16="http://schemas.microsoft.com/office/drawing/2014/main" id="{3FC721A1-FABF-4C9B-8B34-AC0A8A0A4CB2}"/>
              </a:ext>
            </a:extLst>
          </p:cNvPr>
          <p:cNvSpPr txBox="1"/>
          <p:nvPr/>
        </p:nvSpPr>
        <p:spPr>
          <a:xfrm>
            <a:off x="-24680" y="980728"/>
            <a:ext cx="12241360" cy="5355312"/>
          </a:xfrm>
          <a:prstGeom prst="rect">
            <a:avLst/>
          </a:prstGeom>
          <a:noFill/>
        </p:spPr>
        <p:txBody>
          <a:bodyPr wrap="square" rtlCol="0">
            <a:spAutoFit/>
          </a:bodyPr>
          <a:lstStyle/>
          <a:p>
            <a:r>
              <a:rPr lang="fr-FR" sz="3400" b="1" dirty="0">
                <a:solidFill>
                  <a:srgbClr val="C00000"/>
                </a:solidFill>
                <a:latin typeface="Century Gothic" panose="020B0502020202020204" pitchFamily="34" charset="0"/>
              </a:rPr>
              <a:t>Substrat Energétique </a:t>
            </a:r>
            <a:r>
              <a:rPr lang="fr-FR" sz="3400" b="1" dirty="0">
                <a:solidFill>
                  <a:srgbClr val="C00000"/>
                </a:solidFill>
                <a:latin typeface="Century Gothic" panose="020B0502020202020204" pitchFamily="34" charset="0"/>
                <a:sym typeface="Wingdings" panose="05000000000000000000" pitchFamily="2" charset="2"/>
              </a:rPr>
              <a:t> Produit(s) + Energie (</a:t>
            </a:r>
            <a:r>
              <a:rPr lang="fr-FR" sz="3400" b="1" dirty="0" err="1">
                <a:solidFill>
                  <a:srgbClr val="FF0000"/>
                </a:solidFill>
                <a:latin typeface="Century Gothic" panose="020B0502020202020204" pitchFamily="34" charset="0"/>
                <a:sym typeface="Wingdings" panose="05000000000000000000" pitchFamily="2" charset="2"/>
              </a:rPr>
              <a:t>ATP+chaleur</a:t>
            </a:r>
            <a:r>
              <a:rPr lang="fr-FR" sz="3400" b="1" dirty="0">
                <a:solidFill>
                  <a:srgbClr val="C00000"/>
                </a:solidFill>
                <a:latin typeface="Century Gothic" panose="020B0502020202020204" pitchFamily="34" charset="0"/>
                <a:sym typeface="Wingdings" panose="05000000000000000000" pitchFamily="2" charset="2"/>
              </a:rPr>
              <a:t>)</a:t>
            </a:r>
          </a:p>
          <a:p>
            <a:endParaRPr lang="fr-FR" sz="2000" b="1" dirty="0">
              <a:solidFill>
                <a:schemeClr val="accent5">
                  <a:lumMod val="50000"/>
                </a:schemeClr>
              </a:solidFill>
              <a:latin typeface="Century Gothic" panose="020B0502020202020204" pitchFamily="34" charset="0"/>
              <a:sym typeface="Wingdings" panose="05000000000000000000" pitchFamily="2" charset="2"/>
            </a:endParaRPr>
          </a:p>
          <a:p>
            <a:r>
              <a:rPr lang="fr-FR" sz="3200" u="sng" dirty="0">
                <a:solidFill>
                  <a:schemeClr val="accent5">
                    <a:lumMod val="50000"/>
                  </a:schemeClr>
                </a:solidFill>
                <a:latin typeface="Century Gothic" panose="020B0502020202020204" pitchFamily="34" charset="0"/>
                <a:sym typeface="Wingdings" panose="05000000000000000000" pitchFamily="2" charset="2"/>
              </a:rPr>
              <a:t>Filière Anaérobie Alactique :</a:t>
            </a:r>
            <a:endParaRPr lang="fr-FR" sz="1400" u="sng"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err="1">
                <a:solidFill>
                  <a:schemeClr val="accent5">
                    <a:lumMod val="50000"/>
                  </a:schemeClr>
                </a:solidFill>
                <a:latin typeface="Century Gothic" panose="020B0502020202020204" pitchFamily="34" charset="0"/>
                <a:sym typeface="Wingdings" panose="05000000000000000000" pitchFamily="2" charset="2"/>
              </a:rPr>
              <a:t>PCr</a:t>
            </a:r>
            <a:r>
              <a:rPr lang="fr-FR" sz="3200" b="1" dirty="0">
                <a:solidFill>
                  <a:schemeClr val="accent5">
                    <a:lumMod val="50000"/>
                  </a:schemeClr>
                </a:solidFill>
                <a:latin typeface="Century Gothic" panose="020B0502020202020204" pitchFamily="34" charset="0"/>
                <a:sym typeface="Wingdings" panose="05000000000000000000" pitchFamily="2" charset="2"/>
              </a:rPr>
              <a:t>  Cr + </a:t>
            </a:r>
            <a:r>
              <a:rPr lang="fr-FR" sz="4000" b="1" dirty="0">
                <a:solidFill>
                  <a:srgbClr val="FF0000"/>
                </a:solidFill>
                <a:latin typeface="Century Gothic" panose="020B0502020202020204" pitchFamily="34" charset="0"/>
                <a:sym typeface="Wingdings" panose="05000000000000000000" pitchFamily="2" charset="2"/>
              </a:rPr>
              <a:t>Energie</a:t>
            </a: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u="sng" dirty="0">
                <a:solidFill>
                  <a:schemeClr val="accent5">
                    <a:lumMod val="50000"/>
                  </a:schemeClr>
                </a:solidFill>
                <a:latin typeface="Century Gothic" panose="020B0502020202020204" pitchFamily="34" charset="0"/>
                <a:sym typeface="Wingdings" panose="05000000000000000000" pitchFamily="2" charset="2"/>
              </a:rPr>
              <a:t>Filière Anaérobie Lactique :</a:t>
            </a:r>
            <a:endParaRPr lang="fr-FR" sz="1400" u="sng"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Glucose ---- 2 acides lactiques + </a:t>
            </a:r>
            <a:r>
              <a:rPr lang="fr-FR" sz="4000" b="1" dirty="0">
                <a:solidFill>
                  <a:srgbClr val="FF0000"/>
                </a:solidFill>
                <a:latin typeface="Century Gothic" panose="020B0502020202020204" pitchFamily="34" charset="0"/>
                <a:sym typeface="Wingdings" panose="05000000000000000000" pitchFamily="2" charset="2"/>
              </a:rPr>
              <a:t>Energie</a:t>
            </a: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u="sng" dirty="0">
                <a:solidFill>
                  <a:schemeClr val="accent5">
                    <a:lumMod val="50000"/>
                  </a:schemeClr>
                </a:solidFill>
                <a:latin typeface="Century Gothic" panose="020B0502020202020204" pitchFamily="34" charset="0"/>
                <a:sym typeface="Wingdings" panose="05000000000000000000" pitchFamily="2" charset="2"/>
              </a:rPr>
              <a:t>Filière Aérobie :</a:t>
            </a:r>
            <a:endParaRPr lang="fr-FR" sz="1400" u="sng"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Glucide ou Lipide (ou </a:t>
            </a:r>
            <a:r>
              <a:rPr lang="fr-FR" sz="3200" b="1" dirty="0" err="1">
                <a:solidFill>
                  <a:schemeClr val="accent5">
                    <a:lumMod val="50000"/>
                  </a:schemeClr>
                </a:solidFill>
                <a:latin typeface="Century Gothic" panose="020B0502020202020204" pitchFamily="34" charset="0"/>
                <a:sym typeface="Wingdings" panose="05000000000000000000" pitchFamily="2" charset="2"/>
              </a:rPr>
              <a:t>Protéïne</a:t>
            </a:r>
            <a:r>
              <a:rPr lang="fr-FR" sz="3200" b="1" dirty="0">
                <a:solidFill>
                  <a:schemeClr val="accent5">
                    <a:lumMod val="50000"/>
                  </a:schemeClr>
                </a:solidFill>
                <a:latin typeface="Century Gothic" panose="020B0502020202020204" pitchFamily="34" charset="0"/>
                <a:sym typeface="Wingdings" panose="05000000000000000000" pitchFamily="2" charset="2"/>
              </a:rPr>
              <a:t>) + </a:t>
            </a:r>
            <a:r>
              <a:rPr lang="fr-FR" sz="4400" b="1" dirty="0">
                <a:solidFill>
                  <a:srgbClr val="00B050"/>
                </a:solidFill>
                <a:latin typeface="Century Gothic" panose="020B0502020202020204" pitchFamily="34" charset="0"/>
                <a:sym typeface="Wingdings" panose="05000000000000000000" pitchFamily="2" charset="2"/>
              </a:rPr>
              <a:t>O</a:t>
            </a:r>
            <a:r>
              <a:rPr lang="fr-FR" sz="4400" b="1" baseline="-25000" dirty="0">
                <a:solidFill>
                  <a:srgbClr val="00B050"/>
                </a:solidFill>
                <a:latin typeface="Century Gothic" panose="020B0502020202020204" pitchFamily="34" charset="0"/>
                <a:sym typeface="Wingdings" panose="05000000000000000000" pitchFamily="2" charset="2"/>
              </a:rPr>
              <a:t>2</a:t>
            </a:r>
            <a:r>
              <a:rPr lang="fr-FR" sz="3200" b="1" dirty="0">
                <a:solidFill>
                  <a:schemeClr val="accent5">
                    <a:lumMod val="50000"/>
                  </a:schemeClr>
                </a:solidFill>
                <a:latin typeface="Century Gothic" panose="020B0502020202020204" pitchFamily="34" charset="0"/>
                <a:sym typeface="Wingdings" panose="05000000000000000000" pitchFamily="2" charset="2"/>
              </a:rPr>
              <a:t> --------- CO</a:t>
            </a:r>
            <a:r>
              <a:rPr lang="fr-FR" sz="3200" b="1" baseline="-25000" dirty="0">
                <a:solidFill>
                  <a:schemeClr val="accent5">
                    <a:lumMod val="50000"/>
                  </a:schemeClr>
                </a:solidFill>
                <a:latin typeface="Century Gothic" panose="020B0502020202020204" pitchFamily="34" charset="0"/>
                <a:sym typeface="Wingdings" panose="05000000000000000000" pitchFamily="2" charset="2"/>
              </a:rPr>
              <a:t>2</a:t>
            </a:r>
            <a:r>
              <a:rPr lang="fr-FR" sz="3200" b="1" dirty="0">
                <a:solidFill>
                  <a:schemeClr val="accent5">
                    <a:lumMod val="50000"/>
                  </a:schemeClr>
                </a:solidFill>
                <a:latin typeface="Century Gothic" panose="020B0502020202020204" pitchFamily="34" charset="0"/>
                <a:sym typeface="Wingdings" panose="05000000000000000000" pitchFamily="2" charset="2"/>
              </a:rPr>
              <a:t> + H</a:t>
            </a:r>
            <a:r>
              <a:rPr lang="fr-FR" sz="3200" b="1" baseline="-25000" dirty="0">
                <a:solidFill>
                  <a:schemeClr val="accent5">
                    <a:lumMod val="50000"/>
                  </a:schemeClr>
                </a:solidFill>
                <a:latin typeface="Century Gothic" panose="020B0502020202020204" pitchFamily="34" charset="0"/>
                <a:sym typeface="Wingdings" panose="05000000000000000000" pitchFamily="2" charset="2"/>
              </a:rPr>
              <a:t>2</a:t>
            </a:r>
            <a:r>
              <a:rPr lang="fr-FR" sz="3200" b="1" dirty="0">
                <a:solidFill>
                  <a:schemeClr val="accent5">
                    <a:lumMod val="50000"/>
                  </a:schemeClr>
                </a:solidFill>
                <a:latin typeface="Century Gothic" panose="020B0502020202020204" pitchFamily="34" charset="0"/>
                <a:sym typeface="Wingdings" panose="05000000000000000000" pitchFamily="2" charset="2"/>
              </a:rPr>
              <a:t>O + </a:t>
            </a:r>
            <a:r>
              <a:rPr lang="fr-FR" sz="4000" b="1" dirty="0">
                <a:solidFill>
                  <a:srgbClr val="FF0000"/>
                </a:solidFill>
                <a:latin typeface="Century Gothic" panose="020B0502020202020204" pitchFamily="34" charset="0"/>
                <a:sym typeface="Wingdings" panose="05000000000000000000" pitchFamily="2" charset="2"/>
              </a:rPr>
              <a:t>Energie</a:t>
            </a:r>
          </a:p>
        </p:txBody>
      </p:sp>
      <p:sp>
        <p:nvSpPr>
          <p:cNvPr id="5" name="Text Box 58">
            <a:extLst>
              <a:ext uri="{FF2B5EF4-FFF2-40B4-BE49-F238E27FC236}">
                <a16:creationId xmlns:a16="http://schemas.microsoft.com/office/drawing/2014/main" id="{7DD18CF1-093A-4B76-92D2-44FD5241AEC7}"/>
              </a:ext>
            </a:extLst>
          </p:cNvPr>
          <p:cNvSpPr txBox="1">
            <a:spLocks noChangeArrowheads="1"/>
          </p:cNvSpPr>
          <p:nvPr/>
        </p:nvSpPr>
        <p:spPr bwMode="auto">
          <a:xfrm>
            <a:off x="153531" y="27805"/>
            <a:ext cx="11951005"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marL="215900" indent="-21590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SzPct val="45000"/>
              <a:buFont typeface="Wingdings" panose="05000000000000000000" pitchFamily="2" charset="2"/>
              <a:buNone/>
            </a:pPr>
            <a:r>
              <a:rPr lang="fr-FR" altLang="fr-FR" sz="4000" b="1" dirty="0">
                <a:solidFill>
                  <a:schemeClr val="accent5">
                    <a:lumMod val="50000"/>
                  </a:schemeClr>
                </a:solidFill>
                <a:latin typeface="Century Gothic" panose="020B0502020202020204" pitchFamily="34" charset="0"/>
              </a:rPr>
              <a:t>Les 3 filières énergétiques au sein de la cellule :</a:t>
            </a:r>
          </a:p>
        </p:txBody>
      </p:sp>
      <p:sp>
        <p:nvSpPr>
          <p:cNvPr id="7" name="ZoneTexte 6">
            <a:extLst>
              <a:ext uri="{FF2B5EF4-FFF2-40B4-BE49-F238E27FC236}">
                <a16:creationId xmlns:a16="http://schemas.microsoft.com/office/drawing/2014/main" id="{BB3F26F5-84AD-486D-990A-3FD69E3C1BA7}"/>
              </a:ext>
            </a:extLst>
          </p:cNvPr>
          <p:cNvSpPr txBox="1"/>
          <p:nvPr/>
        </p:nvSpPr>
        <p:spPr>
          <a:xfrm>
            <a:off x="0" y="6287999"/>
            <a:ext cx="12297877" cy="584775"/>
          </a:xfrm>
          <a:prstGeom prst="rect">
            <a:avLst/>
          </a:prstGeom>
          <a:noFill/>
        </p:spPr>
        <p:txBody>
          <a:bodyPr wrap="square" rtlCol="0">
            <a:spAutoFit/>
          </a:bodyPr>
          <a:lstStyle/>
          <a:p>
            <a:r>
              <a:rPr lang="fr-FR" sz="3200" b="1" dirty="0">
                <a:solidFill>
                  <a:schemeClr val="accent2">
                    <a:lumMod val="75000"/>
                  </a:schemeClr>
                </a:solidFill>
                <a:latin typeface="Century Gothic" panose="020B0502020202020204" pitchFamily="34" charset="0"/>
              </a:rPr>
              <a:t>NB : Les substrats énergétiques proviennent de l’alimentation</a:t>
            </a:r>
          </a:p>
        </p:txBody>
      </p:sp>
    </p:spTree>
    <p:extLst>
      <p:ext uri="{BB962C8B-B14F-4D97-AF65-F5344CB8AC3E}">
        <p14:creationId xmlns:p14="http://schemas.microsoft.com/office/powerpoint/2010/main" val="56306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1000"/>
                                        <p:tgtEl>
                                          <p:spTgt spid="4">
                                            <p:txEl>
                                              <p:pRg st="5" end="5"/>
                                            </p:txEl>
                                          </p:spTgt>
                                        </p:tgtEl>
                                      </p:cBhvr>
                                    </p:animEffect>
                                    <p:anim calcmode="lin" valueType="num">
                                      <p:cBhvr>
                                        <p:cTn id="2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1000"/>
                                        <p:tgtEl>
                                          <p:spTgt spid="4">
                                            <p:txEl>
                                              <p:pRg st="6" end="6"/>
                                            </p:txEl>
                                          </p:spTgt>
                                        </p:tgtEl>
                                      </p:cBhvr>
                                    </p:animEffect>
                                    <p:anim calcmode="lin" valueType="num">
                                      <p:cBhvr>
                                        <p:cTn id="3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1000"/>
                                        <p:tgtEl>
                                          <p:spTgt spid="4">
                                            <p:txEl>
                                              <p:pRg st="8" end="8"/>
                                            </p:txEl>
                                          </p:spTgt>
                                        </p:tgtEl>
                                      </p:cBhvr>
                                    </p:animEffect>
                                    <p:anim calcmode="lin" valueType="num">
                                      <p:cBhvr>
                                        <p:cTn id="3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fade">
                                      <p:cBhvr>
                                        <p:cTn id="41" dur="1000"/>
                                        <p:tgtEl>
                                          <p:spTgt spid="4">
                                            <p:txEl>
                                              <p:pRg st="9" end="9"/>
                                            </p:txEl>
                                          </p:spTgt>
                                        </p:tgtEl>
                                      </p:cBhvr>
                                    </p:animEffect>
                                    <p:anim calcmode="lin" valueType="num">
                                      <p:cBhvr>
                                        <p:cTn id="4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arn(inVertical)">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3382F9DB-61B6-4E02-81E5-2D4E558EAF87}"/>
              </a:ext>
            </a:extLst>
          </p:cNvPr>
          <p:cNvSpPr txBox="1"/>
          <p:nvPr/>
        </p:nvSpPr>
        <p:spPr bwMode="auto">
          <a:xfrm flipH="1">
            <a:off x="111132" y="167212"/>
            <a:ext cx="12080868" cy="5601533"/>
          </a:xfrm>
          <a:prstGeom prst="rect">
            <a:avLst/>
          </a:prstGeom>
          <a:noFill/>
        </p:spPr>
        <p:txBody>
          <a:bodyPr wrap="square" rtlCol="0">
            <a:spAutoFit/>
          </a:bodyPr>
          <a:lstStyle/>
          <a:p>
            <a:pPr>
              <a:defRPr/>
            </a:pPr>
            <a:r>
              <a:rPr lang="fr-FR" sz="4000" dirty="0">
                <a:solidFill>
                  <a:schemeClr val="accent5">
                    <a:lumMod val="50000"/>
                  </a:schemeClr>
                </a:solidFill>
                <a:latin typeface="Century Gothic" panose="020B0502020202020204" pitchFamily="34" charset="0"/>
              </a:rPr>
              <a:t>Ces différentes Filières Energétiques (FE) ont des </a:t>
            </a:r>
            <a:r>
              <a:rPr lang="fr-FR" sz="4000" b="1" dirty="0">
                <a:solidFill>
                  <a:schemeClr val="accent5">
                    <a:lumMod val="50000"/>
                  </a:schemeClr>
                </a:solidFill>
                <a:latin typeface="Century Gothic" panose="020B0502020202020204" pitchFamily="34" charset="0"/>
              </a:rPr>
              <a:t>caractéristiques de performance </a:t>
            </a:r>
            <a:r>
              <a:rPr lang="fr-FR" sz="4000" dirty="0">
                <a:solidFill>
                  <a:schemeClr val="accent5">
                    <a:lumMod val="50000"/>
                  </a:schemeClr>
                </a:solidFill>
                <a:latin typeface="Century Gothic" panose="020B0502020202020204" pitchFamily="34" charset="0"/>
              </a:rPr>
              <a:t>différentes, c’est pourquoi </a:t>
            </a:r>
            <a:r>
              <a:rPr lang="fr-FR" sz="4000" b="1" dirty="0">
                <a:solidFill>
                  <a:schemeClr val="accent5">
                    <a:lumMod val="50000"/>
                  </a:schemeClr>
                </a:solidFill>
                <a:latin typeface="Century Gothic" panose="020B0502020202020204" pitchFamily="34" charset="0"/>
              </a:rPr>
              <a:t>leur participation à la fourniture d’énergie varie</a:t>
            </a:r>
            <a:r>
              <a:rPr lang="fr-FR" sz="4000" dirty="0">
                <a:solidFill>
                  <a:schemeClr val="accent5">
                    <a:lumMod val="50000"/>
                  </a:schemeClr>
                </a:solidFill>
                <a:latin typeface="Century Gothic" panose="020B0502020202020204" pitchFamily="34" charset="0"/>
              </a:rPr>
              <a:t> en fonction de la </a:t>
            </a:r>
            <a:r>
              <a:rPr lang="fr-FR" sz="4000" b="1" dirty="0">
                <a:solidFill>
                  <a:schemeClr val="accent5">
                    <a:lumMod val="50000"/>
                  </a:schemeClr>
                </a:solidFill>
                <a:latin typeface="Century Gothic" panose="020B0502020202020204" pitchFamily="34" charset="0"/>
              </a:rPr>
              <a:t>nature de l’effort</a:t>
            </a:r>
            <a:r>
              <a:rPr lang="fr-FR" sz="4000" dirty="0">
                <a:solidFill>
                  <a:schemeClr val="accent5">
                    <a:lumMod val="50000"/>
                  </a:schemeClr>
                </a:solidFill>
                <a:latin typeface="Century Gothic" panose="020B0502020202020204" pitchFamily="34" charset="0"/>
              </a:rPr>
              <a:t>, mais aussi en fonction des </a:t>
            </a:r>
            <a:r>
              <a:rPr lang="fr-FR" sz="4000" b="1" dirty="0">
                <a:solidFill>
                  <a:schemeClr val="accent5">
                    <a:lumMod val="50000"/>
                  </a:schemeClr>
                </a:solidFill>
                <a:latin typeface="Century Gothic" panose="020B0502020202020204" pitchFamily="34" charset="0"/>
              </a:rPr>
              <a:t>caractéristiques du sujet</a:t>
            </a:r>
            <a:r>
              <a:rPr lang="fr-FR" sz="4000" dirty="0">
                <a:solidFill>
                  <a:schemeClr val="accent5">
                    <a:lumMod val="50000"/>
                  </a:schemeClr>
                </a:solidFill>
                <a:latin typeface="Century Gothic" panose="020B0502020202020204" pitchFamily="34" charset="0"/>
              </a:rPr>
              <a:t>.</a:t>
            </a:r>
          </a:p>
          <a:p>
            <a:pPr>
              <a:defRPr/>
            </a:pPr>
            <a:endParaRPr lang="fr-FR" sz="4000" dirty="0">
              <a:solidFill>
                <a:schemeClr val="accent5">
                  <a:lumMod val="50000"/>
                </a:schemeClr>
              </a:solidFill>
              <a:latin typeface="Century Gothic" panose="020B0502020202020204" pitchFamily="34" charset="0"/>
            </a:endParaRPr>
          </a:p>
          <a:p>
            <a:pPr>
              <a:defRPr/>
            </a:pPr>
            <a:r>
              <a:rPr lang="fr-FR" sz="3900" b="1" dirty="0">
                <a:solidFill>
                  <a:srgbClr val="FF0000"/>
                </a:solidFill>
                <a:latin typeface="Century Gothic" panose="020B0502020202020204" pitchFamily="34" charset="0"/>
              </a:rPr>
              <a:t>En fonction des objectifs de l’Entraînement, ce ne seront pas les mêmes FE qui seront travaillées.</a:t>
            </a:r>
          </a:p>
        </p:txBody>
      </p:sp>
    </p:spTree>
    <p:extLst>
      <p:ext uri="{BB962C8B-B14F-4D97-AF65-F5344CB8AC3E}">
        <p14:creationId xmlns:p14="http://schemas.microsoft.com/office/powerpoint/2010/main" val="126418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BD923FB1-E87B-4FD3-AEE7-363CA234E807}"/>
              </a:ext>
            </a:extLst>
          </p:cNvPr>
          <p:cNvSpPr txBox="1"/>
          <p:nvPr/>
        </p:nvSpPr>
        <p:spPr>
          <a:xfrm>
            <a:off x="0" y="1020278"/>
            <a:ext cx="12192000" cy="4524315"/>
          </a:xfrm>
          <a:prstGeom prst="rect">
            <a:avLst/>
          </a:prstGeom>
          <a:noFill/>
        </p:spPr>
        <p:txBody>
          <a:bodyPr wrap="square" rtlCol="0">
            <a:spAutoFit/>
          </a:bodyPr>
          <a:lstStyle/>
          <a:p>
            <a:r>
              <a:rPr lang="fr-FR" sz="4800" dirty="0">
                <a:solidFill>
                  <a:schemeClr val="accent5">
                    <a:lumMod val="50000"/>
                  </a:schemeClr>
                </a:solidFill>
                <a:latin typeface="Century Gothic" panose="020B0502020202020204" pitchFamily="34" charset="0"/>
              </a:rPr>
              <a:t>L’exercice physique est un excellent modèle de perturbation du système (i.e. perturbation de l’homéostasie) pour l’obliger à </a:t>
            </a:r>
            <a:r>
              <a:rPr lang="fr-FR" sz="4800" b="1" dirty="0">
                <a:solidFill>
                  <a:schemeClr val="accent5">
                    <a:lumMod val="50000"/>
                  </a:schemeClr>
                </a:solidFill>
                <a:latin typeface="Century Gothic" panose="020B0502020202020204" pitchFamily="34" charset="0"/>
              </a:rPr>
              <a:t>s’adapter</a:t>
            </a:r>
            <a:r>
              <a:rPr lang="fr-FR" sz="4800" dirty="0">
                <a:solidFill>
                  <a:schemeClr val="accent5">
                    <a:lumMod val="50000"/>
                  </a:schemeClr>
                </a:solidFill>
                <a:latin typeface="Century Gothic" panose="020B0502020202020204" pitchFamily="34" charset="0"/>
              </a:rPr>
              <a:t> car il a l’avantage d’être parfaitement « </a:t>
            </a:r>
            <a:r>
              <a:rPr lang="fr-FR" sz="4800" dirty="0" err="1">
                <a:solidFill>
                  <a:schemeClr val="accent5">
                    <a:lumMod val="50000"/>
                  </a:schemeClr>
                </a:solidFill>
                <a:latin typeface="Century Gothic" panose="020B0502020202020204" pitchFamily="34" charset="0"/>
              </a:rPr>
              <a:t>calibrable</a:t>
            </a:r>
            <a:r>
              <a:rPr lang="fr-FR" sz="4800" dirty="0">
                <a:solidFill>
                  <a:schemeClr val="accent5">
                    <a:lumMod val="50000"/>
                  </a:schemeClr>
                </a:solidFill>
                <a:latin typeface="Century Gothic" panose="020B0502020202020204" pitchFamily="34" charset="0"/>
              </a:rPr>
              <a:t> » : </a:t>
            </a:r>
          </a:p>
          <a:p>
            <a:r>
              <a:rPr lang="fr-FR" sz="4800" dirty="0">
                <a:solidFill>
                  <a:schemeClr val="accent5">
                    <a:lumMod val="50000"/>
                  </a:schemeClr>
                </a:solidFill>
                <a:latin typeface="Century Gothic" panose="020B0502020202020204" pitchFamily="34" charset="0"/>
              </a:rPr>
              <a:t>en </a:t>
            </a:r>
            <a:r>
              <a:rPr lang="fr-FR" sz="4800" b="1" dirty="0">
                <a:solidFill>
                  <a:schemeClr val="accent5">
                    <a:lumMod val="50000"/>
                  </a:schemeClr>
                </a:solidFill>
                <a:latin typeface="Century Gothic" panose="020B0502020202020204" pitchFamily="34" charset="0"/>
              </a:rPr>
              <a:t>Intensité</a:t>
            </a:r>
            <a:r>
              <a:rPr lang="fr-FR" sz="4800" dirty="0">
                <a:solidFill>
                  <a:schemeClr val="accent5">
                    <a:lumMod val="50000"/>
                  </a:schemeClr>
                </a:solidFill>
                <a:latin typeface="Century Gothic" panose="020B0502020202020204" pitchFamily="34" charset="0"/>
              </a:rPr>
              <a:t> – en </a:t>
            </a:r>
            <a:r>
              <a:rPr lang="fr-FR" sz="4800" b="1" dirty="0">
                <a:solidFill>
                  <a:schemeClr val="accent5">
                    <a:lumMod val="50000"/>
                  </a:schemeClr>
                </a:solidFill>
                <a:latin typeface="Century Gothic" panose="020B0502020202020204" pitchFamily="34" charset="0"/>
              </a:rPr>
              <a:t>Durée</a:t>
            </a:r>
            <a:r>
              <a:rPr lang="fr-FR" sz="4800" dirty="0">
                <a:solidFill>
                  <a:schemeClr val="accent5">
                    <a:lumMod val="50000"/>
                  </a:schemeClr>
                </a:solidFill>
                <a:latin typeface="Century Gothic" panose="020B0502020202020204" pitchFamily="34" charset="0"/>
              </a:rPr>
              <a:t> – en </a:t>
            </a:r>
            <a:r>
              <a:rPr lang="fr-FR" sz="4800" b="1" dirty="0">
                <a:solidFill>
                  <a:schemeClr val="accent5">
                    <a:lumMod val="50000"/>
                  </a:schemeClr>
                </a:solidFill>
                <a:latin typeface="Century Gothic" panose="020B0502020202020204" pitchFamily="34" charset="0"/>
              </a:rPr>
              <a:t>Fréquence</a:t>
            </a:r>
            <a:r>
              <a:rPr lang="fr-FR" sz="4800" dirty="0">
                <a:solidFill>
                  <a:schemeClr val="accent5">
                    <a:lumMod val="50000"/>
                  </a:schemeClr>
                </a:solidFill>
                <a:latin typeface="Century Gothic" panose="020B0502020202020204" pitchFamily="34" charset="0"/>
              </a:rPr>
              <a:t>.</a:t>
            </a:r>
          </a:p>
        </p:txBody>
      </p:sp>
    </p:spTree>
    <p:extLst>
      <p:ext uri="{BB962C8B-B14F-4D97-AF65-F5344CB8AC3E}">
        <p14:creationId xmlns:p14="http://schemas.microsoft.com/office/powerpoint/2010/main" val="194360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BD923FB1-E87B-4FD3-AEE7-363CA234E807}"/>
              </a:ext>
            </a:extLst>
          </p:cNvPr>
          <p:cNvSpPr txBox="1"/>
          <p:nvPr/>
        </p:nvSpPr>
        <p:spPr>
          <a:xfrm>
            <a:off x="0" y="944078"/>
            <a:ext cx="12192000" cy="5416868"/>
          </a:xfrm>
          <a:prstGeom prst="rect">
            <a:avLst/>
          </a:prstGeom>
          <a:noFill/>
        </p:spPr>
        <p:txBody>
          <a:bodyPr wrap="square" rtlCol="0">
            <a:spAutoFit/>
          </a:bodyPr>
          <a:lstStyle/>
          <a:p>
            <a:r>
              <a:rPr lang="fr-FR" sz="4400" dirty="0">
                <a:solidFill>
                  <a:schemeClr val="accent5">
                    <a:lumMod val="50000"/>
                  </a:schemeClr>
                </a:solidFill>
                <a:latin typeface="Century Gothic" panose="020B0502020202020204" pitchFamily="34" charset="0"/>
              </a:rPr>
              <a:t>Pour permettre la régulation de l’Homéostasie énergétique, l’ensemble des fonctions de l’organisme vont devoir </a:t>
            </a:r>
            <a:r>
              <a:rPr lang="fr-FR" sz="5400" b="1" dirty="0">
                <a:solidFill>
                  <a:schemeClr val="accent5">
                    <a:lumMod val="50000"/>
                  </a:schemeClr>
                </a:solidFill>
                <a:latin typeface="Century Gothic" panose="020B0502020202020204" pitchFamily="34" charset="0"/>
              </a:rPr>
              <a:t>s’adapter</a:t>
            </a:r>
            <a:r>
              <a:rPr lang="fr-FR" sz="4400" dirty="0">
                <a:solidFill>
                  <a:schemeClr val="accent5">
                    <a:lumMod val="50000"/>
                  </a:schemeClr>
                </a:solidFill>
                <a:latin typeface="Century Gothic" panose="020B0502020202020204" pitchFamily="34" charset="0"/>
              </a:rPr>
              <a:t> au cours de l’exercice.</a:t>
            </a:r>
          </a:p>
          <a:p>
            <a:endParaRPr lang="fr-FR" sz="2800" dirty="0">
              <a:solidFill>
                <a:schemeClr val="accent5">
                  <a:lumMod val="50000"/>
                </a:schemeClr>
              </a:solidFill>
              <a:latin typeface="Century Gothic" panose="020B0502020202020204" pitchFamily="34" charset="0"/>
            </a:endParaRPr>
          </a:p>
          <a:p>
            <a:r>
              <a:rPr lang="fr-FR" sz="4400" dirty="0">
                <a:solidFill>
                  <a:schemeClr val="accent5">
                    <a:lumMod val="50000"/>
                  </a:schemeClr>
                </a:solidFill>
                <a:latin typeface="Century Gothic" panose="020B0502020202020204" pitchFamily="34" charset="0"/>
              </a:rPr>
              <a:t>C’est pour cette raison que l’Activité Physique est garante de la santé et peut s’opposer à certains effets du vieillissement.</a:t>
            </a:r>
          </a:p>
        </p:txBody>
      </p:sp>
    </p:spTree>
    <p:extLst>
      <p:ext uri="{BB962C8B-B14F-4D97-AF65-F5344CB8AC3E}">
        <p14:creationId xmlns:p14="http://schemas.microsoft.com/office/powerpoint/2010/main" val="1779020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5" name="Groupe 4">
            <a:extLst>
              <a:ext uri="{FF2B5EF4-FFF2-40B4-BE49-F238E27FC236}">
                <a16:creationId xmlns:a16="http://schemas.microsoft.com/office/drawing/2014/main" id="{64358285-CE01-43A8-90D9-81D6BCCCC2F0}"/>
              </a:ext>
            </a:extLst>
          </p:cNvPr>
          <p:cNvGrpSpPr/>
          <p:nvPr/>
        </p:nvGrpSpPr>
        <p:grpSpPr>
          <a:xfrm>
            <a:off x="4041501" y="5353772"/>
            <a:ext cx="6829901" cy="1310064"/>
            <a:chOff x="2681049" y="5517232"/>
            <a:chExt cx="6829901" cy="1116124"/>
          </a:xfrm>
        </p:grpSpPr>
        <p:grpSp>
          <p:nvGrpSpPr>
            <p:cNvPr id="6" name="Groupe 5">
              <a:extLst>
                <a:ext uri="{FF2B5EF4-FFF2-40B4-BE49-F238E27FC236}">
                  <a16:creationId xmlns:a16="http://schemas.microsoft.com/office/drawing/2014/main" id="{0362C803-72FC-4433-8F82-049BEEA2C21F}"/>
                </a:ext>
              </a:extLst>
            </p:cNvPr>
            <p:cNvGrpSpPr/>
            <p:nvPr/>
          </p:nvGrpSpPr>
          <p:grpSpPr>
            <a:xfrm>
              <a:off x="2681049" y="5517232"/>
              <a:ext cx="6829901" cy="1116124"/>
              <a:chOff x="4966756" y="5413212"/>
              <a:chExt cx="4286250" cy="1343025"/>
            </a:xfrm>
          </p:grpSpPr>
          <p:sp>
            <p:nvSpPr>
              <p:cNvPr id="29" name="Ellipse 28">
                <a:extLst>
                  <a:ext uri="{FF2B5EF4-FFF2-40B4-BE49-F238E27FC236}">
                    <a16:creationId xmlns:a16="http://schemas.microsoft.com/office/drawing/2014/main" id="{001EFD01-F245-4395-AD05-00C08D10C327}"/>
                  </a:ext>
                </a:extLst>
              </p:cNvPr>
              <p:cNvSpPr/>
              <p:nvPr/>
            </p:nvSpPr>
            <p:spPr bwMode="auto">
              <a:xfrm>
                <a:off x="5649381" y="5413212"/>
                <a:ext cx="2880471" cy="1343025"/>
              </a:xfrm>
              <a:prstGeom prst="ellipse">
                <a:avLst/>
              </a:prstGeom>
              <a:gradFill flip="none" rotWithShape="1">
                <a:gsLst>
                  <a:gs pos="0">
                    <a:srgbClr val="FF9999">
                      <a:shade val="30000"/>
                      <a:satMod val="115000"/>
                    </a:srgbClr>
                  </a:gs>
                  <a:gs pos="50000">
                    <a:srgbClr val="FF9999">
                      <a:shade val="67500"/>
                      <a:satMod val="115000"/>
                    </a:srgbClr>
                  </a:gs>
                  <a:gs pos="100000">
                    <a:srgbClr val="FF9999">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30" name="Forme libre 10">
                <a:extLst>
                  <a:ext uri="{FF2B5EF4-FFF2-40B4-BE49-F238E27FC236}">
                    <a16:creationId xmlns:a16="http://schemas.microsoft.com/office/drawing/2014/main" id="{6483B87A-20AA-464A-9FAC-D06C45146AF2}"/>
                  </a:ext>
                </a:extLst>
              </p:cNvPr>
              <p:cNvSpPr/>
              <p:nvPr/>
            </p:nvSpPr>
            <p:spPr bwMode="auto">
              <a:xfrm>
                <a:off x="4976281" y="6106949"/>
                <a:ext cx="4251325" cy="649288"/>
              </a:xfrm>
              <a:custGeom>
                <a:avLst/>
                <a:gdLst>
                  <a:gd name="connsiteX0" fmla="*/ 0 w 3967074"/>
                  <a:gd name="connsiteY0" fmla="*/ 86953 h 599316"/>
                  <a:gd name="connsiteX1" fmla="*/ 230002 w 3967074"/>
                  <a:gd name="connsiteY1" fmla="*/ 8415 h 599316"/>
                  <a:gd name="connsiteX2" fmla="*/ 443175 w 3967074"/>
                  <a:gd name="connsiteY2" fmla="*/ 36464 h 599316"/>
                  <a:gd name="connsiteX3" fmla="*/ 583421 w 3967074"/>
                  <a:gd name="connsiteY3" fmla="*/ 58903 h 599316"/>
                  <a:gd name="connsiteX4" fmla="*/ 718056 w 3967074"/>
                  <a:gd name="connsiteY4" fmla="*/ 187929 h 599316"/>
                  <a:gd name="connsiteX5" fmla="*/ 774154 w 3967074"/>
                  <a:gd name="connsiteY5" fmla="*/ 249637 h 599316"/>
                  <a:gd name="connsiteX6" fmla="*/ 914400 w 3967074"/>
                  <a:gd name="connsiteY6" fmla="*/ 361834 h 599316"/>
                  <a:gd name="connsiteX7" fmla="*/ 1116353 w 3967074"/>
                  <a:gd name="connsiteY7" fmla="*/ 451591 h 599316"/>
                  <a:gd name="connsiteX8" fmla="*/ 1430503 w 3967074"/>
                  <a:gd name="connsiteY8" fmla="*/ 541348 h 599316"/>
                  <a:gd name="connsiteX9" fmla="*/ 1688554 w 3967074"/>
                  <a:gd name="connsiteY9" fmla="*/ 575007 h 599316"/>
                  <a:gd name="connsiteX10" fmla="*/ 1912947 w 3967074"/>
                  <a:gd name="connsiteY10" fmla="*/ 597446 h 599316"/>
                  <a:gd name="connsiteX11" fmla="*/ 2182218 w 3967074"/>
                  <a:gd name="connsiteY11" fmla="*/ 586226 h 599316"/>
                  <a:gd name="connsiteX12" fmla="*/ 2479538 w 3967074"/>
                  <a:gd name="connsiteY12" fmla="*/ 558177 h 599316"/>
                  <a:gd name="connsiteX13" fmla="*/ 2804908 w 3967074"/>
                  <a:gd name="connsiteY13" fmla="*/ 474030 h 599316"/>
                  <a:gd name="connsiteX14" fmla="*/ 3040520 w 3967074"/>
                  <a:gd name="connsiteY14" fmla="*/ 361834 h 599316"/>
                  <a:gd name="connsiteX15" fmla="*/ 3203205 w 3967074"/>
                  <a:gd name="connsiteY15" fmla="*/ 244027 h 599316"/>
                  <a:gd name="connsiteX16" fmla="*/ 3281742 w 3967074"/>
                  <a:gd name="connsiteY16" fmla="*/ 148661 h 599316"/>
                  <a:gd name="connsiteX17" fmla="*/ 3399548 w 3967074"/>
                  <a:gd name="connsiteY17" fmla="*/ 81343 h 599316"/>
                  <a:gd name="connsiteX18" fmla="*/ 3472476 w 3967074"/>
                  <a:gd name="connsiteY18" fmla="*/ 64513 h 599316"/>
                  <a:gd name="connsiteX19" fmla="*/ 3646380 w 3967074"/>
                  <a:gd name="connsiteY19" fmla="*/ 64513 h 599316"/>
                  <a:gd name="connsiteX20" fmla="*/ 3792235 w 3967074"/>
                  <a:gd name="connsiteY20" fmla="*/ 70123 h 599316"/>
                  <a:gd name="connsiteX21" fmla="*/ 3943700 w 3967074"/>
                  <a:gd name="connsiteY21" fmla="*/ 143051 h 599316"/>
                  <a:gd name="connsiteX22" fmla="*/ 3932481 w 3967074"/>
                  <a:gd name="connsiteY22" fmla="*/ 137441 h 5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7074" h="599316">
                    <a:moveTo>
                      <a:pt x="0" y="86953"/>
                    </a:moveTo>
                    <a:cubicBezTo>
                      <a:pt x="78070" y="51891"/>
                      <a:pt x="156140" y="16830"/>
                      <a:pt x="230002" y="8415"/>
                    </a:cubicBezTo>
                    <a:cubicBezTo>
                      <a:pt x="303864" y="0"/>
                      <a:pt x="384272" y="28049"/>
                      <a:pt x="443175" y="36464"/>
                    </a:cubicBezTo>
                    <a:cubicBezTo>
                      <a:pt x="502078" y="44879"/>
                      <a:pt x="537608" y="33659"/>
                      <a:pt x="583421" y="58903"/>
                    </a:cubicBezTo>
                    <a:cubicBezTo>
                      <a:pt x="629235" y="84147"/>
                      <a:pt x="686267" y="156140"/>
                      <a:pt x="718056" y="187929"/>
                    </a:cubicBezTo>
                    <a:cubicBezTo>
                      <a:pt x="749845" y="219718"/>
                      <a:pt x="741430" y="220653"/>
                      <a:pt x="774154" y="249637"/>
                    </a:cubicBezTo>
                    <a:cubicBezTo>
                      <a:pt x="806878" y="278621"/>
                      <a:pt x="857367" y="328175"/>
                      <a:pt x="914400" y="361834"/>
                    </a:cubicBezTo>
                    <a:cubicBezTo>
                      <a:pt x="971433" y="395493"/>
                      <a:pt x="1030336" y="421672"/>
                      <a:pt x="1116353" y="451591"/>
                    </a:cubicBezTo>
                    <a:cubicBezTo>
                      <a:pt x="1202370" y="481510"/>
                      <a:pt x="1335136" y="520779"/>
                      <a:pt x="1430503" y="541348"/>
                    </a:cubicBezTo>
                    <a:cubicBezTo>
                      <a:pt x="1525870" y="561917"/>
                      <a:pt x="1608147" y="565657"/>
                      <a:pt x="1688554" y="575007"/>
                    </a:cubicBezTo>
                    <a:cubicBezTo>
                      <a:pt x="1768961" y="584357"/>
                      <a:pt x="1830670" y="595576"/>
                      <a:pt x="1912947" y="597446"/>
                    </a:cubicBezTo>
                    <a:cubicBezTo>
                      <a:pt x="1995224" y="599316"/>
                      <a:pt x="2087786" y="592771"/>
                      <a:pt x="2182218" y="586226"/>
                    </a:cubicBezTo>
                    <a:cubicBezTo>
                      <a:pt x="2276650" y="579681"/>
                      <a:pt x="2375756" y="576876"/>
                      <a:pt x="2479538" y="558177"/>
                    </a:cubicBezTo>
                    <a:cubicBezTo>
                      <a:pt x="2583320" y="539478"/>
                      <a:pt x="2711411" y="506754"/>
                      <a:pt x="2804908" y="474030"/>
                    </a:cubicBezTo>
                    <a:cubicBezTo>
                      <a:pt x="2898405" y="441306"/>
                      <a:pt x="2974137" y="400168"/>
                      <a:pt x="3040520" y="361834"/>
                    </a:cubicBezTo>
                    <a:cubicBezTo>
                      <a:pt x="3106903" y="323500"/>
                      <a:pt x="3163001" y="279556"/>
                      <a:pt x="3203205" y="244027"/>
                    </a:cubicBezTo>
                    <a:cubicBezTo>
                      <a:pt x="3243409" y="208498"/>
                      <a:pt x="3249018" y="175775"/>
                      <a:pt x="3281742" y="148661"/>
                    </a:cubicBezTo>
                    <a:cubicBezTo>
                      <a:pt x="3314466" y="121547"/>
                      <a:pt x="3367759" y="95368"/>
                      <a:pt x="3399548" y="81343"/>
                    </a:cubicBezTo>
                    <a:cubicBezTo>
                      <a:pt x="3431337" y="67318"/>
                      <a:pt x="3431337" y="67318"/>
                      <a:pt x="3472476" y="64513"/>
                    </a:cubicBezTo>
                    <a:cubicBezTo>
                      <a:pt x="3513615" y="61708"/>
                      <a:pt x="3593087" y="63578"/>
                      <a:pt x="3646380" y="64513"/>
                    </a:cubicBezTo>
                    <a:cubicBezTo>
                      <a:pt x="3699673" y="65448"/>
                      <a:pt x="3742682" y="57033"/>
                      <a:pt x="3792235" y="70123"/>
                    </a:cubicBezTo>
                    <a:cubicBezTo>
                      <a:pt x="3841788" y="83213"/>
                      <a:pt x="3920326" y="131831"/>
                      <a:pt x="3943700" y="143051"/>
                    </a:cubicBezTo>
                    <a:cubicBezTo>
                      <a:pt x="3967074" y="154271"/>
                      <a:pt x="3949777" y="145856"/>
                      <a:pt x="3932481" y="137441"/>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1" name="Forme libre 17">
                <a:extLst>
                  <a:ext uri="{FF2B5EF4-FFF2-40B4-BE49-F238E27FC236}">
                    <a16:creationId xmlns:a16="http://schemas.microsoft.com/office/drawing/2014/main" id="{66AB1899-D1C9-40D7-8B3E-D97A605768F5}"/>
                  </a:ext>
                </a:extLst>
              </p:cNvPr>
              <p:cNvSpPr/>
              <p:nvPr/>
            </p:nvSpPr>
            <p:spPr bwMode="auto">
              <a:xfrm>
                <a:off x="8481481" y="5965662"/>
                <a:ext cx="709612" cy="98425"/>
              </a:xfrm>
              <a:custGeom>
                <a:avLst/>
                <a:gdLst>
                  <a:gd name="connsiteX0" fmla="*/ 0 w 667910"/>
                  <a:gd name="connsiteY0" fmla="*/ 0 h 63945"/>
                  <a:gd name="connsiteX1" fmla="*/ 55659 w 667910"/>
                  <a:gd name="connsiteY1" fmla="*/ 7951 h 63945"/>
                  <a:gd name="connsiteX2" fmla="*/ 87464 w 667910"/>
                  <a:gd name="connsiteY2" fmla="*/ 15903 h 63945"/>
                  <a:gd name="connsiteX3" fmla="*/ 238539 w 667910"/>
                  <a:gd name="connsiteY3" fmla="*/ 23854 h 63945"/>
                  <a:gd name="connsiteX4" fmla="*/ 667910 w 667910"/>
                  <a:gd name="connsiteY4" fmla="*/ 31805 h 63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910" h="63945">
                    <a:moveTo>
                      <a:pt x="0" y="0"/>
                    </a:moveTo>
                    <a:cubicBezTo>
                      <a:pt x="18553" y="2650"/>
                      <a:pt x="37220" y="4598"/>
                      <a:pt x="55659" y="7951"/>
                    </a:cubicBezTo>
                    <a:cubicBezTo>
                      <a:pt x="66411" y="9906"/>
                      <a:pt x="76577" y="14956"/>
                      <a:pt x="87464" y="15903"/>
                    </a:cubicBezTo>
                    <a:cubicBezTo>
                      <a:pt x="137702" y="20272"/>
                      <a:pt x="188181" y="21204"/>
                      <a:pt x="238539" y="23854"/>
                    </a:cubicBezTo>
                    <a:cubicBezTo>
                      <a:pt x="398909" y="63945"/>
                      <a:pt x="259416" y="31805"/>
                      <a:pt x="667910" y="31805"/>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2" name="Forme libre 18">
                <a:extLst>
                  <a:ext uri="{FF2B5EF4-FFF2-40B4-BE49-F238E27FC236}">
                    <a16:creationId xmlns:a16="http://schemas.microsoft.com/office/drawing/2014/main" id="{BAADA80C-356B-4684-A52C-64112DD37F09}"/>
                  </a:ext>
                </a:extLst>
              </p:cNvPr>
              <p:cNvSpPr/>
              <p:nvPr/>
            </p:nvSpPr>
            <p:spPr bwMode="auto">
              <a:xfrm>
                <a:off x="8491006" y="6087899"/>
                <a:ext cx="758825" cy="36513"/>
              </a:xfrm>
              <a:custGeom>
                <a:avLst/>
                <a:gdLst>
                  <a:gd name="connsiteX0" fmla="*/ 0 w 715618"/>
                  <a:gd name="connsiteY0" fmla="*/ 0 h 23854"/>
                  <a:gd name="connsiteX1" fmla="*/ 79513 w 715618"/>
                  <a:gd name="connsiteY1" fmla="*/ 7951 h 23854"/>
                  <a:gd name="connsiteX2" fmla="*/ 119270 w 715618"/>
                  <a:gd name="connsiteY2" fmla="*/ 15903 h 23854"/>
                  <a:gd name="connsiteX3" fmla="*/ 174929 w 715618"/>
                  <a:gd name="connsiteY3" fmla="*/ 23854 h 23854"/>
                  <a:gd name="connsiteX4" fmla="*/ 659959 w 715618"/>
                  <a:gd name="connsiteY4" fmla="*/ 15903 h 23854"/>
                  <a:gd name="connsiteX5" fmla="*/ 715618 w 715618"/>
                  <a:gd name="connsiteY5" fmla="*/ 7951 h 2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618" h="23854">
                    <a:moveTo>
                      <a:pt x="0" y="0"/>
                    </a:moveTo>
                    <a:cubicBezTo>
                      <a:pt x="26504" y="2650"/>
                      <a:pt x="53110" y="4431"/>
                      <a:pt x="79513" y="7951"/>
                    </a:cubicBezTo>
                    <a:cubicBezTo>
                      <a:pt x="92909" y="9737"/>
                      <a:pt x="105939" y="13681"/>
                      <a:pt x="119270" y="15903"/>
                    </a:cubicBezTo>
                    <a:cubicBezTo>
                      <a:pt x="137756" y="18984"/>
                      <a:pt x="156376" y="21204"/>
                      <a:pt x="174929" y="23854"/>
                    </a:cubicBezTo>
                    <a:lnTo>
                      <a:pt x="659959" y="15903"/>
                    </a:lnTo>
                    <a:cubicBezTo>
                      <a:pt x="678692" y="15352"/>
                      <a:pt x="715618" y="7951"/>
                      <a:pt x="715618" y="795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3" name="Forme libre 19">
                <a:extLst>
                  <a:ext uri="{FF2B5EF4-FFF2-40B4-BE49-F238E27FC236}">
                    <a16:creationId xmlns:a16="http://schemas.microsoft.com/office/drawing/2014/main" id="{00664FDD-6E9A-4E21-ADE5-DF367DA88235}"/>
                  </a:ext>
                </a:extLst>
              </p:cNvPr>
              <p:cNvSpPr/>
              <p:nvPr/>
            </p:nvSpPr>
            <p:spPr bwMode="auto">
              <a:xfrm>
                <a:off x="8481481" y="6013287"/>
                <a:ext cx="742950" cy="119062"/>
              </a:xfrm>
              <a:custGeom>
                <a:avLst/>
                <a:gdLst>
                  <a:gd name="connsiteX0" fmla="*/ 0 w 699715"/>
                  <a:gd name="connsiteY0" fmla="*/ 0 h 77278"/>
                  <a:gd name="connsiteX1" fmla="*/ 87464 w 699715"/>
                  <a:gd name="connsiteY1" fmla="*/ 7952 h 77278"/>
                  <a:gd name="connsiteX2" fmla="*/ 135172 w 699715"/>
                  <a:gd name="connsiteY2" fmla="*/ 15903 h 77278"/>
                  <a:gd name="connsiteX3" fmla="*/ 246490 w 699715"/>
                  <a:gd name="connsiteY3" fmla="*/ 23854 h 77278"/>
                  <a:gd name="connsiteX4" fmla="*/ 270344 w 699715"/>
                  <a:gd name="connsiteY4" fmla="*/ 31805 h 77278"/>
                  <a:gd name="connsiteX5" fmla="*/ 699715 w 699715"/>
                  <a:gd name="connsiteY5" fmla="*/ 47708 h 7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715" h="77278">
                    <a:moveTo>
                      <a:pt x="0" y="0"/>
                    </a:moveTo>
                    <a:cubicBezTo>
                      <a:pt x="29155" y="2651"/>
                      <a:pt x="58390" y="4531"/>
                      <a:pt x="87464" y="7952"/>
                    </a:cubicBezTo>
                    <a:cubicBezTo>
                      <a:pt x="103476" y="9836"/>
                      <a:pt x="119130" y="14299"/>
                      <a:pt x="135172" y="15903"/>
                    </a:cubicBezTo>
                    <a:cubicBezTo>
                      <a:pt x="172188" y="19604"/>
                      <a:pt x="209384" y="21204"/>
                      <a:pt x="246490" y="23854"/>
                    </a:cubicBezTo>
                    <a:cubicBezTo>
                      <a:pt x="254441" y="26504"/>
                      <a:pt x="262258" y="29600"/>
                      <a:pt x="270344" y="31805"/>
                    </a:cubicBezTo>
                    <a:cubicBezTo>
                      <a:pt x="437080" y="77278"/>
                      <a:pt x="396633" y="47708"/>
                      <a:pt x="699715" y="47708"/>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4" name="Forme libre 20">
                <a:extLst>
                  <a:ext uri="{FF2B5EF4-FFF2-40B4-BE49-F238E27FC236}">
                    <a16:creationId xmlns:a16="http://schemas.microsoft.com/office/drawing/2014/main" id="{A9259789-6725-4CD5-AD1E-FEFAA3C34937}"/>
                  </a:ext>
                </a:extLst>
              </p:cNvPr>
              <p:cNvSpPr/>
              <p:nvPr/>
            </p:nvSpPr>
            <p:spPr bwMode="auto">
              <a:xfrm>
                <a:off x="8481481" y="6103774"/>
                <a:ext cx="725487" cy="106363"/>
              </a:xfrm>
              <a:custGeom>
                <a:avLst/>
                <a:gdLst>
                  <a:gd name="connsiteX0" fmla="*/ 0 w 683812"/>
                  <a:gd name="connsiteY0" fmla="*/ 69121 h 69121"/>
                  <a:gd name="connsiteX1" fmla="*/ 31805 w 683812"/>
                  <a:gd name="connsiteY1" fmla="*/ 53219 h 69121"/>
                  <a:gd name="connsiteX2" fmla="*/ 333955 w 683812"/>
                  <a:gd name="connsiteY2" fmla="*/ 29365 h 69121"/>
                  <a:gd name="connsiteX3" fmla="*/ 564543 w 683812"/>
                  <a:gd name="connsiteY3" fmla="*/ 13462 h 69121"/>
                  <a:gd name="connsiteX4" fmla="*/ 683812 w 683812"/>
                  <a:gd name="connsiteY4" fmla="*/ 13462 h 69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812" h="69121">
                    <a:moveTo>
                      <a:pt x="0" y="69121"/>
                    </a:moveTo>
                    <a:cubicBezTo>
                      <a:pt x="10602" y="63820"/>
                      <a:pt x="20800" y="57621"/>
                      <a:pt x="31805" y="53219"/>
                    </a:cubicBezTo>
                    <a:cubicBezTo>
                      <a:pt x="136838" y="11206"/>
                      <a:pt x="180076" y="34174"/>
                      <a:pt x="333955" y="29365"/>
                    </a:cubicBezTo>
                    <a:cubicBezTo>
                      <a:pt x="422041" y="0"/>
                      <a:pt x="359230" y="18469"/>
                      <a:pt x="564543" y="13462"/>
                    </a:cubicBezTo>
                    <a:cubicBezTo>
                      <a:pt x="604288" y="12493"/>
                      <a:pt x="644056" y="13462"/>
                      <a:pt x="683812" y="13462"/>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5" name="Forme libre 21">
                <a:extLst>
                  <a:ext uri="{FF2B5EF4-FFF2-40B4-BE49-F238E27FC236}">
                    <a16:creationId xmlns:a16="http://schemas.microsoft.com/office/drawing/2014/main" id="{6AD5389E-93F7-4BBF-B8B3-9AC075AEF41F}"/>
                  </a:ext>
                </a:extLst>
              </p:cNvPr>
              <p:cNvSpPr/>
              <p:nvPr/>
            </p:nvSpPr>
            <p:spPr bwMode="auto">
              <a:xfrm>
                <a:off x="8437031" y="5897399"/>
                <a:ext cx="815975" cy="114300"/>
              </a:xfrm>
              <a:custGeom>
                <a:avLst/>
                <a:gdLst>
                  <a:gd name="connsiteX0" fmla="*/ 0 w 768699"/>
                  <a:gd name="connsiteY0" fmla="*/ 1067 h 74963"/>
                  <a:gd name="connsiteX1" fmla="*/ 115556 w 768699"/>
                  <a:gd name="connsiteY1" fmla="*/ 6091 h 74963"/>
                  <a:gd name="connsiteX2" fmla="*/ 125604 w 768699"/>
                  <a:gd name="connsiteY2" fmla="*/ 21164 h 74963"/>
                  <a:gd name="connsiteX3" fmla="*/ 170822 w 768699"/>
                  <a:gd name="connsiteY3" fmla="*/ 46285 h 74963"/>
                  <a:gd name="connsiteX4" fmla="*/ 346668 w 768699"/>
                  <a:gd name="connsiteY4" fmla="*/ 51309 h 74963"/>
                  <a:gd name="connsiteX5" fmla="*/ 361741 w 768699"/>
                  <a:gd name="connsiteY5" fmla="*/ 56333 h 74963"/>
                  <a:gd name="connsiteX6" fmla="*/ 396910 w 768699"/>
                  <a:gd name="connsiteY6" fmla="*/ 71406 h 74963"/>
                  <a:gd name="connsiteX7" fmla="*/ 768699 w 768699"/>
                  <a:gd name="connsiteY7" fmla="*/ 66381 h 7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99" h="74963">
                    <a:moveTo>
                      <a:pt x="0" y="1067"/>
                    </a:moveTo>
                    <a:cubicBezTo>
                      <a:pt x="38519" y="2742"/>
                      <a:pt x="77485" y="0"/>
                      <a:pt x="115556" y="6091"/>
                    </a:cubicBezTo>
                    <a:cubicBezTo>
                      <a:pt x="121519" y="7045"/>
                      <a:pt x="121060" y="17188"/>
                      <a:pt x="125604" y="21164"/>
                    </a:cubicBezTo>
                    <a:cubicBezTo>
                      <a:pt x="130750" y="25667"/>
                      <a:pt x="157188" y="45567"/>
                      <a:pt x="170822" y="46285"/>
                    </a:cubicBezTo>
                    <a:cubicBezTo>
                      <a:pt x="229380" y="49367"/>
                      <a:pt x="288053" y="49634"/>
                      <a:pt x="346668" y="51309"/>
                    </a:cubicBezTo>
                    <a:cubicBezTo>
                      <a:pt x="351692" y="52984"/>
                      <a:pt x="356873" y="54247"/>
                      <a:pt x="361741" y="56333"/>
                    </a:cubicBezTo>
                    <a:cubicBezTo>
                      <a:pt x="405213" y="74963"/>
                      <a:pt x="361551" y="59618"/>
                      <a:pt x="396910" y="71406"/>
                    </a:cubicBezTo>
                    <a:lnTo>
                      <a:pt x="768699" y="66381"/>
                    </a:ln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6" name="Forme libre 22">
                <a:extLst>
                  <a:ext uri="{FF2B5EF4-FFF2-40B4-BE49-F238E27FC236}">
                    <a16:creationId xmlns:a16="http://schemas.microsoft.com/office/drawing/2014/main" id="{7E39A3D2-9876-4392-B002-1026D8D66418}"/>
                  </a:ext>
                </a:extLst>
              </p:cNvPr>
              <p:cNvSpPr/>
              <p:nvPr/>
            </p:nvSpPr>
            <p:spPr bwMode="auto">
              <a:xfrm>
                <a:off x="8464018" y="6035512"/>
                <a:ext cx="741363" cy="46037"/>
              </a:xfrm>
              <a:custGeom>
                <a:avLst/>
                <a:gdLst>
                  <a:gd name="connsiteX0" fmla="*/ 0 w 698360"/>
                  <a:gd name="connsiteY0" fmla="*/ 16662 h 30789"/>
                  <a:gd name="connsiteX1" fmla="*/ 20097 w 698360"/>
                  <a:gd name="connsiteY1" fmla="*/ 21686 h 30789"/>
                  <a:gd name="connsiteX2" fmla="*/ 597877 w 698360"/>
                  <a:gd name="connsiteY2" fmla="*/ 21686 h 30789"/>
                  <a:gd name="connsiteX3" fmla="*/ 617973 w 698360"/>
                  <a:gd name="connsiteY3" fmla="*/ 16662 h 30789"/>
                  <a:gd name="connsiteX4" fmla="*/ 668215 w 698360"/>
                  <a:gd name="connsiteY4" fmla="*/ 6613 h 30789"/>
                  <a:gd name="connsiteX5" fmla="*/ 698360 w 698360"/>
                  <a:gd name="connsiteY5" fmla="*/ 1589 h 3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360" h="30789">
                    <a:moveTo>
                      <a:pt x="0" y="16662"/>
                    </a:moveTo>
                    <a:cubicBezTo>
                      <a:pt x="6699" y="18337"/>
                      <a:pt x="13197" y="21421"/>
                      <a:pt x="20097" y="21686"/>
                    </a:cubicBezTo>
                    <a:cubicBezTo>
                      <a:pt x="256775" y="30789"/>
                      <a:pt x="343706" y="25479"/>
                      <a:pt x="597877" y="21686"/>
                    </a:cubicBezTo>
                    <a:cubicBezTo>
                      <a:pt x="604576" y="20011"/>
                      <a:pt x="611221" y="18109"/>
                      <a:pt x="617973" y="16662"/>
                    </a:cubicBezTo>
                    <a:cubicBezTo>
                      <a:pt x="634673" y="13083"/>
                      <a:pt x="652012" y="12014"/>
                      <a:pt x="668215" y="6613"/>
                    </a:cubicBezTo>
                    <a:cubicBezTo>
                      <a:pt x="688054" y="0"/>
                      <a:pt x="677992" y="1589"/>
                      <a:pt x="698360" y="1589"/>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7" name="Forme libre 23">
                <a:extLst>
                  <a:ext uri="{FF2B5EF4-FFF2-40B4-BE49-F238E27FC236}">
                    <a16:creationId xmlns:a16="http://schemas.microsoft.com/office/drawing/2014/main" id="{FF6EB533-E801-4662-8C79-95E62C8F3DA0}"/>
                  </a:ext>
                </a:extLst>
              </p:cNvPr>
              <p:cNvSpPr/>
              <p:nvPr/>
            </p:nvSpPr>
            <p:spPr bwMode="auto">
              <a:xfrm>
                <a:off x="8437031" y="6029162"/>
                <a:ext cx="788987" cy="193675"/>
              </a:xfrm>
              <a:custGeom>
                <a:avLst/>
                <a:gdLst>
                  <a:gd name="connsiteX0" fmla="*/ 0 w 743578"/>
                  <a:gd name="connsiteY0" fmla="*/ 126438 h 126438"/>
                  <a:gd name="connsiteX1" fmla="*/ 15072 w 743578"/>
                  <a:gd name="connsiteY1" fmla="*/ 121414 h 126438"/>
                  <a:gd name="connsiteX2" fmla="*/ 65314 w 743578"/>
                  <a:gd name="connsiteY2" fmla="*/ 111366 h 126438"/>
                  <a:gd name="connsiteX3" fmla="*/ 80387 w 743578"/>
                  <a:gd name="connsiteY3" fmla="*/ 106342 h 126438"/>
                  <a:gd name="connsiteX4" fmla="*/ 120580 w 743578"/>
                  <a:gd name="connsiteY4" fmla="*/ 76197 h 126438"/>
                  <a:gd name="connsiteX5" fmla="*/ 135653 w 743578"/>
                  <a:gd name="connsiteY5" fmla="*/ 66148 h 126438"/>
                  <a:gd name="connsiteX6" fmla="*/ 311499 w 743578"/>
                  <a:gd name="connsiteY6" fmla="*/ 56100 h 126438"/>
                  <a:gd name="connsiteX7" fmla="*/ 341644 w 743578"/>
                  <a:gd name="connsiteY7" fmla="*/ 51076 h 126438"/>
                  <a:gd name="connsiteX8" fmla="*/ 356716 w 743578"/>
                  <a:gd name="connsiteY8" fmla="*/ 46052 h 126438"/>
                  <a:gd name="connsiteX9" fmla="*/ 462224 w 743578"/>
                  <a:gd name="connsiteY9" fmla="*/ 36003 h 126438"/>
                  <a:gd name="connsiteX10" fmla="*/ 482321 w 743578"/>
                  <a:gd name="connsiteY10" fmla="*/ 30979 h 126438"/>
                  <a:gd name="connsiteX11" fmla="*/ 512466 w 743578"/>
                  <a:gd name="connsiteY11" fmla="*/ 20931 h 126438"/>
                  <a:gd name="connsiteX12" fmla="*/ 653143 w 743578"/>
                  <a:gd name="connsiteY12" fmla="*/ 15907 h 126438"/>
                  <a:gd name="connsiteX13" fmla="*/ 713433 w 743578"/>
                  <a:gd name="connsiteY13" fmla="*/ 834 h 126438"/>
                  <a:gd name="connsiteX14" fmla="*/ 743578 w 743578"/>
                  <a:gd name="connsiteY14" fmla="*/ 834 h 12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578" h="126438">
                    <a:moveTo>
                      <a:pt x="0" y="126438"/>
                    </a:moveTo>
                    <a:cubicBezTo>
                      <a:pt x="5024" y="124763"/>
                      <a:pt x="9912" y="122605"/>
                      <a:pt x="15072" y="121414"/>
                    </a:cubicBezTo>
                    <a:cubicBezTo>
                      <a:pt x="31714" y="117574"/>
                      <a:pt x="49111" y="116767"/>
                      <a:pt x="65314" y="111366"/>
                    </a:cubicBezTo>
                    <a:lnTo>
                      <a:pt x="80387" y="106342"/>
                    </a:lnTo>
                    <a:cubicBezTo>
                      <a:pt x="98975" y="87753"/>
                      <a:pt x="86492" y="98922"/>
                      <a:pt x="120580" y="76197"/>
                    </a:cubicBezTo>
                    <a:cubicBezTo>
                      <a:pt x="125604" y="72847"/>
                      <a:pt x="129924" y="68058"/>
                      <a:pt x="135653" y="66148"/>
                    </a:cubicBezTo>
                    <a:cubicBezTo>
                      <a:pt x="201591" y="44169"/>
                      <a:pt x="145432" y="61289"/>
                      <a:pt x="311499" y="56100"/>
                    </a:cubicBezTo>
                    <a:cubicBezTo>
                      <a:pt x="321547" y="54425"/>
                      <a:pt x="331700" y="53286"/>
                      <a:pt x="341644" y="51076"/>
                    </a:cubicBezTo>
                    <a:cubicBezTo>
                      <a:pt x="346814" y="49927"/>
                      <a:pt x="351457" y="46671"/>
                      <a:pt x="356716" y="46052"/>
                    </a:cubicBezTo>
                    <a:cubicBezTo>
                      <a:pt x="427604" y="37712"/>
                      <a:pt x="409459" y="45596"/>
                      <a:pt x="462224" y="36003"/>
                    </a:cubicBezTo>
                    <a:cubicBezTo>
                      <a:pt x="469018" y="34768"/>
                      <a:pt x="475707" y="32963"/>
                      <a:pt x="482321" y="30979"/>
                    </a:cubicBezTo>
                    <a:cubicBezTo>
                      <a:pt x="492466" y="27936"/>
                      <a:pt x="501881" y="21309"/>
                      <a:pt x="512466" y="20931"/>
                    </a:cubicBezTo>
                    <a:lnTo>
                      <a:pt x="653143" y="15907"/>
                    </a:lnTo>
                    <a:cubicBezTo>
                      <a:pt x="678885" y="7326"/>
                      <a:pt x="686369" y="3089"/>
                      <a:pt x="713433" y="834"/>
                    </a:cubicBezTo>
                    <a:cubicBezTo>
                      <a:pt x="723447" y="0"/>
                      <a:pt x="733530" y="834"/>
                      <a:pt x="743578" y="834"/>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8" name="Forme libre 24">
                <a:extLst>
                  <a:ext uri="{FF2B5EF4-FFF2-40B4-BE49-F238E27FC236}">
                    <a16:creationId xmlns:a16="http://schemas.microsoft.com/office/drawing/2014/main" id="{96A8307A-9A6B-4591-B098-AA4E21C75418}"/>
                  </a:ext>
                </a:extLst>
              </p:cNvPr>
              <p:cNvSpPr/>
              <p:nvPr/>
            </p:nvSpPr>
            <p:spPr bwMode="auto">
              <a:xfrm flipH="1">
                <a:off x="5011206" y="5919624"/>
                <a:ext cx="709612" cy="98425"/>
              </a:xfrm>
              <a:custGeom>
                <a:avLst/>
                <a:gdLst>
                  <a:gd name="connsiteX0" fmla="*/ 0 w 667910"/>
                  <a:gd name="connsiteY0" fmla="*/ 0 h 63945"/>
                  <a:gd name="connsiteX1" fmla="*/ 55659 w 667910"/>
                  <a:gd name="connsiteY1" fmla="*/ 7951 h 63945"/>
                  <a:gd name="connsiteX2" fmla="*/ 87464 w 667910"/>
                  <a:gd name="connsiteY2" fmla="*/ 15903 h 63945"/>
                  <a:gd name="connsiteX3" fmla="*/ 238539 w 667910"/>
                  <a:gd name="connsiteY3" fmla="*/ 23854 h 63945"/>
                  <a:gd name="connsiteX4" fmla="*/ 667910 w 667910"/>
                  <a:gd name="connsiteY4" fmla="*/ 31805 h 639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910" h="63945">
                    <a:moveTo>
                      <a:pt x="0" y="0"/>
                    </a:moveTo>
                    <a:cubicBezTo>
                      <a:pt x="18553" y="2650"/>
                      <a:pt x="37220" y="4598"/>
                      <a:pt x="55659" y="7951"/>
                    </a:cubicBezTo>
                    <a:cubicBezTo>
                      <a:pt x="66411" y="9906"/>
                      <a:pt x="76577" y="14956"/>
                      <a:pt x="87464" y="15903"/>
                    </a:cubicBezTo>
                    <a:cubicBezTo>
                      <a:pt x="137702" y="20272"/>
                      <a:pt x="188181" y="21204"/>
                      <a:pt x="238539" y="23854"/>
                    </a:cubicBezTo>
                    <a:cubicBezTo>
                      <a:pt x="398909" y="63945"/>
                      <a:pt x="259416" y="31805"/>
                      <a:pt x="667910" y="31805"/>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39" name="Forme libre 25">
                <a:extLst>
                  <a:ext uri="{FF2B5EF4-FFF2-40B4-BE49-F238E27FC236}">
                    <a16:creationId xmlns:a16="http://schemas.microsoft.com/office/drawing/2014/main" id="{2548C013-8DFE-45C8-BDC8-C0531CEF6D58}"/>
                  </a:ext>
                </a:extLst>
              </p:cNvPr>
              <p:cNvSpPr/>
              <p:nvPr/>
            </p:nvSpPr>
            <p:spPr bwMode="auto">
              <a:xfrm flipH="1">
                <a:off x="5020731" y="6041862"/>
                <a:ext cx="758825" cy="36512"/>
              </a:xfrm>
              <a:custGeom>
                <a:avLst/>
                <a:gdLst>
                  <a:gd name="connsiteX0" fmla="*/ 0 w 715618"/>
                  <a:gd name="connsiteY0" fmla="*/ 0 h 23854"/>
                  <a:gd name="connsiteX1" fmla="*/ 79513 w 715618"/>
                  <a:gd name="connsiteY1" fmla="*/ 7951 h 23854"/>
                  <a:gd name="connsiteX2" fmla="*/ 119270 w 715618"/>
                  <a:gd name="connsiteY2" fmla="*/ 15903 h 23854"/>
                  <a:gd name="connsiteX3" fmla="*/ 174929 w 715618"/>
                  <a:gd name="connsiteY3" fmla="*/ 23854 h 23854"/>
                  <a:gd name="connsiteX4" fmla="*/ 659959 w 715618"/>
                  <a:gd name="connsiteY4" fmla="*/ 15903 h 23854"/>
                  <a:gd name="connsiteX5" fmla="*/ 715618 w 715618"/>
                  <a:gd name="connsiteY5" fmla="*/ 7951 h 2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618" h="23854">
                    <a:moveTo>
                      <a:pt x="0" y="0"/>
                    </a:moveTo>
                    <a:cubicBezTo>
                      <a:pt x="26504" y="2650"/>
                      <a:pt x="53110" y="4431"/>
                      <a:pt x="79513" y="7951"/>
                    </a:cubicBezTo>
                    <a:cubicBezTo>
                      <a:pt x="92909" y="9737"/>
                      <a:pt x="105939" y="13681"/>
                      <a:pt x="119270" y="15903"/>
                    </a:cubicBezTo>
                    <a:cubicBezTo>
                      <a:pt x="137756" y="18984"/>
                      <a:pt x="156376" y="21204"/>
                      <a:pt x="174929" y="23854"/>
                    </a:cubicBezTo>
                    <a:lnTo>
                      <a:pt x="659959" y="15903"/>
                    </a:lnTo>
                    <a:cubicBezTo>
                      <a:pt x="678692" y="15352"/>
                      <a:pt x="715618" y="7951"/>
                      <a:pt x="715618" y="795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0" name="Forme libre 26">
                <a:extLst>
                  <a:ext uri="{FF2B5EF4-FFF2-40B4-BE49-F238E27FC236}">
                    <a16:creationId xmlns:a16="http://schemas.microsoft.com/office/drawing/2014/main" id="{DAB30D16-FFD2-48FF-9388-523913CF5D77}"/>
                  </a:ext>
                </a:extLst>
              </p:cNvPr>
              <p:cNvSpPr/>
              <p:nvPr/>
            </p:nvSpPr>
            <p:spPr bwMode="auto">
              <a:xfrm flipH="1">
                <a:off x="5011206" y="5968837"/>
                <a:ext cx="742950" cy="119062"/>
              </a:xfrm>
              <a:custGeom>
                <a:avLst/>
                <a:gdLst>
                  <a:gd name="connsiteX0" fmla="*/ 0 w 699715"/>
                  <a:gd name="connsiteY0" fmla="*/ 0 h 77278"/>
                  <a:gd name="connsiteX1" fmla="*/ 87464 w 699715"/>
                  <a:gd name="connsiteY1" fmla="*/ 7952 h 77278"/>
                  <a:gd name="connsiteX2" fmla="*/ 135172 w 699715"/>
                  <a:gd name="connsiteY2" fmla="*/ 15903 h 77278"/>
                  <a:gd name="connsiteX3" fmla="*/ 246490 w 699715"/>
                  <a:gd name="connsiteY3" fmla="*/ 23854 h 77278"/>
                  <a:gd name="connsiteX4" fmla="*/ 270344 w 699715"/>
                  <a:gd name="connsiteY4" fmla="*/ 31805 h 77278"/>
                  <a:gd name="connsiteX5" fmla="*/ 699715 w 699715"/>
                  <a:gd name="connsiteY5" fmla="*/ 47708 h 7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715" h="77278">
                    <a:moveTo>
                      <a:pt x="0" y="0"/>
                    </a:moveTo>
                    <a:cubicBezTo>
                      <a:pt x="29155" y="2651"/>
                      <a:pt x="58390" y="4531"/>
                      <a:pt x="87464" y="7952"/>
                    </a:cubicBezTo>
                    <a:cubicBezTo>
                      <a:pt x="103476" y="9836"/>
                      <a:pt x="119130" y="14299"/>
                      <a:pt x="135172" y="15903"/>
                    </a:cubicBezTo>
                    <a:cubicBezTo>
                      <a:pt x="172188" y="19604"/>
                      <a:pt x="209384" y="21204"/>
                      <a:pt x="246490" y="23854"/>
                    </a:cubicBezTo>
                    <a:cubicBezTo>
                      <a:pt x="254441" y="26504"/>
                      <a:pt x="262258" y="29600"/>
                      <a:pt x="270344" y="31805"/>
                    </a:cubicBezTo>
                    <a:cubicBezTo>
                      <a:pt x="437080" y="77278"/>
                      <a:pt x="396633" y="47708"/>
                      <a:pt x="699715" y="47708"/>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1" name="Forme libre 27">
                <a:extLst>
                  <a:ext uri="{FF2B5EF4-FFF2-40B4-BE49-F238E27FC236}">
                    <a16:creationId xmlns:a16="http://schemas.microsoft.com/office/drawing/2014/main" id="{EEA4A4A6-B835-42EB-A4B9-614F5DACC60C}"/>
                  </a:ext>
                </a:extLst>
              </p:cNvPr>
              <p:cNvSpPr/>
              <p:nvPr/>
            </p:nvSpPr>
            <p:spPr bwMode="auto">
              <a:xfrm flipH="1">
                <a:off x="5011206" y="6057737"/>
                <a:ext cx="725487" cy="106362"/>
              </a:xfrm>
              <a:custGeom>
                <a:avLst/>
                <a:gdLst>
                  <a:gd name="connsiteX0" fmla="*/ 0 w 683812"/>
                  <a:gd name="connsiteY0" fmla="*/ 69121 h 69121"/>
                  <a:gd name="connsiteX1" fmla="*/ 31805 w 683812"/>
                  <a:gd name="connsiteY1" fmla="*/ 53219 h 69121"/>
                  <a:gd name="connsiteX2" fmla="*/ 333955 w 683812"/>
                  <a:gd name="connsiteY2" fmla="*/ 29365 h 69121"/>
                  <a:gd name="connsiteX3" fmla="*/ 564543 w 683812"/>
                  <a:gd name="connsiteY3" fmla="*/ 13462 h 69121"/>
                  <a:gd name="connsiteX4" fmla="*/ 683812 w 683812"/>
                  <a:gd name="connsiteY4" fmla="*/ 13462 h 69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3812" h="69121">
                    <a:moveTo>
                      <a:pt x="0" y="69121"/>
                    </a:moveTo>
                    <a:cubicBezTo>
                      <a:pt x="10602" y="63820"/>
                      <a:pt x="20800" y="57621"/>
                      <a:pt x="31805" y="53219"/>
                    </a:cubicBezTo>
                    <a:cubicBezTo>
                      <a:pt x="136838" y="11206"/>
                      <a:pt x="180076" y="34174"/>
                      <a:pt x="333955" y="29365"/>
                    </a:cubicBezTo>
                    <a:cubicBezTo>
                      <a:pt x="422041" y="0"/>
                      <a:pt x="359230" y="18469"/>
                      <a:pt x="564543" y="13462"/>
                    </a:cubicBezTo>
                    <a:cubicBezTo>
                      <a:pt x="604288" y="12493"/>
                      <a:pt x="644056" y="13462"/>
                      <a:pt x="683812" y="13462"/>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2" name="Forme libre 28">
                <a:extLst>
                  <a:ext uri="{FF2B5EF4-FFF2-40B4-BE49-F238E27FC236}">
                    <a16:creationId xmlns:a16="http://schemas.microsoft.com/office/drawing/2014/main" id="{9EAE3832-1ACF-40D0-8CB5-7A0DFAFE5E28}"/>
                  </a:ext>
                </a:extLst>
              </p:cNvPr>
              <p:cNvSpPr/>
              <p:nvPr/>
            </p:nvSpPr>
            <p:spPr bwMode="auto">
              <a:xfrm flipH="1">
                <a:off x="4966756" y="5851362"/>
                <a:ext cx="815975" cy="115887"/>
              </a:xfrm>
              <a:custGeom>
                <a:avLst/>
                <a:gdLst>
                  <a:gd name="connsiteX0" fmla="*/ 0 w 768699"/>
                  <a:gd name="connsiteY0" fmla="*/ 1067 h 74963"/>
                  <a:gd name="connsiteX1" fmla="*/ 115556 w 768699"/>
                  <a:gd name="connsiteY1" fmla="*/ 6091 h 74963"/>
                  <a:gd name="connsiteX2" fmla="*/ 125604 w 768699"/>
                  <a:gd name="connsiteY2" fmla="*/ 21164 h 74963"/>
                  <a:gd name="connsiteX3" fmla="*/ 170822 w 768699"/>
                  <a:gd name="connsiteY3" fmla="*/ 46285 h 74963"/>
                  <a:gd name="connsiteX4" fmla="*/ 346668 w 768699"/>
                  <a:gd name="connsiteY4" fmla="*/ 51309 h 74963"/>
                  <a:gd name="connsiteX5" fmla="*/ 361741 w 768699"/>
                  <a:gd name="connsiteY5" fmla="*/ 56333 h 74963"/>
                  <a:gd name="connsiteX6" fmla="*/ 396910 w 768699"/>
                  <a:gd name="connsiteY6" fmla="*/ 71406 h 74963"/>
                  <a:gd name="connsiteX7" fmla="*/ 768699 w 768699"/>
                  <a:gd name="connsiteY7" fmla="*/ 66381 h 7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699" h="74963">
                    <a:moveTo>
                      <a:pt x="0" y="1067"/>
                    </a:moveTo>
                    <a:cubicBezTo>
                      <a:pt x="38519" y="2742"/>
                      <a:pt x="77485" y="0"/>
                      <a:pt x="115556" y="6091"/>
                    </a:cubicBezTo>
                    <a:cubicBezTo>
                      <a:pt x="121519" y="7045"/>
                      <a:pt x="121060" y="17188"/>
                      <a:pt x="125604" y="21164"/>
                    </a:cubicBezTo>
                    <a:cubicBezTo>
                      <a:pt x="130750" y="25667"/>
                      <a:pt x="157188" y="45567"/>
                      <a:pt x="170822" y="46285"/>
                    </a:cubicBezTo>
                    <a:cubicBezTo>
                      <a:pt x="229380" y="49367"/>
                      <a:pt x="288053" y="49634"/>
                      <a:pt x="346668" y="51309"/>
                    </a:cubicBezTo>
                    <a:cubicBezTo>
                      <a:pt x="351692" y="52984"/>
                      <a:pt x="356873" y="54247"/>
                      <a:pt x="361741" y="56333"/>
                    </a:cubicBezTo>
                    <a:cubicBezTo>
                      <a:pt x="405213" y="74963"/>
                      <a:pt x="361551" y="59618"/>
                      <a:pt x="396910" y="71406"/>
                    </a:cubicBezTo>
                    <a:lnTo>
                      <a:pt x="768699" y="66381"/>
                    </a:ln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3" name="Forme libre 29">
                <a:extLst>
                  <a:ext uri="{FF2B5EF4-FFF2-40B4-BE49-F238E27FC236}">
                    <a16:creationId xmlns:a16="http://schemas.microsoft.com/office/drawing/2014/main" id="{9A1DBD7F-C4F6-4CBB-B908-F5776DEBBBD1}"/>
                  </a:ext>
                </a:extLst>
              </p:cNvPr>
              <p:cNvSpPr/>
              <p:nvPr/>
            </p:nvSpPr>
            <p:spPr bwMode="auto">
              <a:xfrm flipH="1">
                <a:off x="4993743" y="5989474"/>
                <a:ext cx="741363" cy="47625"/>
              </a:xfrm>
              <a:custGeom>
                <a:avLst/>
                <a:gdLst>
                  <a:gd name="connsiteX0" fmla="*/ 0 w 698360"/>
                  <a:gd name="connsiteY0" fmla="*/ 16662 h 30789"/>
                  <a:gd name="connsiteX1" fmla="*/ 20097 w 698360"/>
                  <a:gd name="connsiteY1" fmla="*/ 21686 h 30789"/>
                  <a:gd name="connsiteX2" fmla="*/ 597877 w 698360"/>
                  <a:gd name="connsiteY2" fmla="*/ 21686 h 30789"/>
                  <a:gd name="connsiteX3" fmla="*/ 617973 w 698360"/>
                  <a:gd name="connsiteY3" fmla="*/ 16662 h 30789"/>
                  <a:gd name="connsiteX4" fmla="*/ 668215 w 698360"/>
                  <a:gd name="connsiteY4" fmla="*/ 6613 h 30789"/>
                  <a:gd name="connsiteX5" fmla="*/ 698360 w 698360"/>
                  <a:gd name="connsiteY5" fmla="*/ 1589 h 3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360" h="30789">
                    <a:moveTo>
                      <a:pt x="0" y="16662"/>
                    </a:moveTo>
                    <a:cubicBezTo>
                      <a:pt x="6699" y="18337"/>
                      <a:pt x="13197" y="21421"/>
                      <a:pt x="20097" y="21686"/>
                    </a:cubicBezTo>
                    <a:cubicBezTo>
                      <a:pt x="256775" y="30789"/>
                      <a:pt x="343706" y="25479"/>
                      <a:pt x="597877" y="21686"/>
                    </a:cubicBezTo>
                    <a:cubicBezTo>
                      <a:pt x="604576" y="20011"/>
                      <a:pt x="611221" y="18109"/>
                      <a:pt x="617973" y="16662"/>
                    </a:cubicBezTo>
                    <a:cubicBezTo>
                      <a:pt x="634673" y="13083"/>
                      <a:pt x="652012" y="12014"/>
                      <a:pt x="668215" y="6613"/>
                    </a:cubicBezTo>
                    <a:cubicBezTo>
                      <a:pt x="688054" y="0"/>
                      <a:pt x="677992" y="1589"/>
                      <a:pt x="698360" y="1589"/>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4" name="Forme libre 30">
                <a:extLst>
                  <a:ext uri="{FF2B5EF4-FFF2-40B4-BE49-F238E27FC236}">
                    <a16:creationId xmlns:a16="http://schemas.microsoft.com/office/drawing/2014/main" id="{F7475D30-049D-4705-8D99-F4ECCC51D06C}"/>
                  </a:ext>
                </a:extLst>
              </p:cNvPr>
              <p:cNvSpPr/>
              <p:nvPr/>
            </p:nvSpPr>
            <p:spPr bwMode="auto">
              <a:xfrm flipH="1">
                <a:off x="4966756" y="5983124"/>
                <a:ext cx="788987" cy="193675"/>
              </a:xfrm>
              <a:custGeom>
                <a:avLst/>
                <a:gdLst>
                  <a:gd name="connsiteX0" fmla="*/ 0 w 743578"/>
                  <a:gd name="connsiteY0" fmla="*/ 126438 h 126438"/>
                  <a:gd name="connsiteX1" fmla="*/ 15072 w 743578"/>
                  <a:gd name="connsiteY1" fmla="*/ 121414 h 126438"/>
                  <a:gd name="connsiteX2" fmla="*/ 65314 w 743578"/>
                  <a:gd name="connsiteY2" fmla="*/ 111366 h 126438"/>
                  <a:gd name="connsiteX3" fmla="*/ 80387 w 743578"/>
                  <a:gd name="connsiteY3" fmla="*/ 106342 h 126438"/>
                  <a:gd name="connsiteX4" fmla="*/ 120580 w 743578"/>
                  <a:gd name="connsiteY4" fmla="*/ 76197 h 126438"/>
                  <a:gd name="connsiteX5" fmla="*/ 135653 w 743578"/>
                  <a:gd name="connsiteY5" fmla="*/ 66148 h 126438"/>
                  <a:gd name="connsiteX6" fmla="*/ 311499 w 743578"/>
                  <a:gd name="connsiteY6" fmla="*/ 56100 h 126438"/>
                  <a:gd name="connsiteX7" fmla="*/ 341644 w 743578"/>
                  <a:gd name="connsiteY7" fmla="*/ 51076 h 126438"/>
                  <a:gd name="connsiteX8" fmla="*/ 356716 w 743578"/>
                  <a:gd name="connsiteY8" fmla="*/ 46052 h 126438"/>
                  <a:gd name="connsiteX9" fmla="*/ 462224 w 743578"/>
                  <a:gd name="connsiteY9" fmla="*/ 36003 h 126438"/>
                  <a:gd name="connsiteX10" fmla="*/ 482321 w 743578"/>
                  <a:gd name="connsiteY10" fmla="*/ 30979 h 126438"/>
                  <a:gd name="connsiteX11" fmla="*/ 512466 w 743578"/>
                  <a:gd name="connsiteY11" fmla="*/ 20931 h 126438"/>
                  <a:gd name="connsiteX12" fmla="*/ 653143 w 743578"/>
                  <a:gd name="connsiteY12" fmla="*/ 15907 h 126438"/>
                  <a:gd name="connsiteX13" fmla="*/ 713433 w 743578"/>
                  <a:gd name="connsiteY13" fmla="*/ 834 h 126438"/>
                  <a:gd name="connsiteX14" fmla="*/ 743578 w 743578"/>
                  <a:gd name="connsiteY14" fmla="*/ 834 h 12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578" h="126438">
                    <a:moveTo>
                      <a:pt x="0" y="126438"/>
                    </a:moveTo>
                    <a:cubicBezTo>
                      <a:pt x="5024" y="124763"/>
                      <a:pt x="9912" y="122605"/>
                      <a:pt x="15072" y="121414"/>
                    </a:cubicBezTo>
                    <a:cubicBezTo>
                      <a:pt x="31714" y="117574"/>
                      <a:pt x="49111" y="116767"/>
                      <a:pt x="65314" y="111366"/>
                    </a:cubicBezTo>
                    <a:lnTo>
                      <a:pt x="80387" y="106342"/>
                    </a:lnTo>
                    <a:cubicBezTo>
                      <a:pt x="98975" y="87753"/>
                      <a:pt x="86492" y="98922"/>
                      <a:pt x="120580" y="76197"/>
                    </a:cubicBezTo>
                    <a:cubicBezTo>
                      <a:pt x="125604" y="72847"/>
                      <a:pt x="129924" y="68058"/>
                      <a:pt x="135653" y="66148"/>
                    </a:cubicBezTo>
                    <a:cubicBezTo>
                      <a:pt x="201591" y="44169"/>
                      <a:pt x="145432" y="61289"/>
                      <a:pt x="311499" y="56100"/>
                    </a:cubicBezTo>
                    <a:cubicBezTo>
                      <a:pt x="321547" y="54425"/>
                      <a:pt x="331700" y="53286"/>
                      <a:pt x="341644" y="51076"/>
                    </a:cubicBezTo>
                    <a:cubicBezTo>
                      <a:pt x="346814" y="49927"/>
                      <a:pt x="351457" y="46671"/>
                      <a:pt x="356716" y="46052"/>
                    </a:cubicBezTo>
                    <a:cubicBezTo>
                      <a:pt x="427604" y="37712"/>
                      <a:pt x="409459" y="45596"/>
                      <a:pt x="462224" y="36003"/>
                    </a:cubicBezTo>
                    <a:cubicBezTo>
                      <a:pt x="469018" y="34768"/>
                      <a:pt x="475707" y="32963"/>
                      <a:pt x="482321" y="30979"/>
                    </a:cubicBezTo>
                    <a:cubicBezTo>
                      <a:pt x="492466" y="27936"/>
                      <a:pt x="501881" y="21309"/>
                      <a:pt x="512466" y="20931"/>
                    </a:cubicBezTo>
                    <a:lnTo>
                      <a:pt x="653143" y="15907"/>
                    </a:lnTo>
                    <a:cubicBezTo>
                      <a:pt x="678885" y="7326"/>
                      <a:pt x="686369" y="3089"/>
                      <a:pt x="713433" y="834"/>
                    </a:cubicBezTo>
                    <a:cubicBezTo>
                      <a:pt x="723447" y="0"/>
                      <a:pt x="733530" y="834"/>
                      <a:pt x="743578" y="834"/>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45" name="Forme libre 59">
                <a:extLst>
                  <a:ext uri="{FF2B5EF4-FFF2-40B4-BE49-F238E27FC236}">
                    <a16:creationId xmlns:a16="http://schemas.microsoft.com/office/drawing/2014/main" id="{6DC02517-516D-4AFE-97A6-F27D9CEAF6D7}"/>
                  </a:ext>
                </a:extLst>
              </p:cNvPr>
              <p:cNvSpPr/>
              <p:nvPr/>
            </p:nvSpPr>
            <p:spPr bwMode="auto">
              <a:xfrm flipV="1">
                <a:off x="4966756" y="5432262"/>
                <a:ext cx="4210050" cy="573087"/>
              </a:xfrm>
              <a:custGeom>
                <a:avLst/>
                <a:gdLst>
                  <a:gd name="connsiteX0" fmla="*/ 0 w 3967074"/>
                  <a:gd name="connsiteY0" fmla="*/ 86953 h 599316"/>
                  <a:gd name="connsiteX1" fmla="*/ 230002 w 3967074"/>
                  <a:gd name="connsiteY1" fmla="*/ 8415 h 599316"/>
                  <a:gd name="connsiteX2" fmla="*/ 443175 w 3967074"/>
                  <a:gd name="connsiteY2" fmla="*/ 36464 h 599316"/>
                  <a:gd name="connsiteX3" fmla="*/ 583421 w 3967074"/>
                  <a:gd name="connsiteY3" fmla="*/ 58903 h 599316"/>
                  <a:gd name="connsiteX4" fmla="*/ 718056 w 3967074"/>
                  <a:gd name="connsiteY4" fmla="*/ 187929 h 599316"/>
                  <a:gd name="connsiteX5" fmla="*/ 774154 w 3967074"/>
                  <a:gd name="connsiteY5" fmla="*/ 249637 h 599316"/>
                  <a:gd name="connsiteX6" fmla="*/ 914400 w 3967074"/>
                  <a:gd name="connsiteY6" fmla="*/ 361834 h 599316"/>
                  <a:gd name="connsiteX7" fmla="*/ 1116353 w 3967074"/>
                  <a:gd name="connsiteY7" fmla="*/ 451591 h 599316"/>
                  <a:gd name="connsiteX8" fmla="*/ 1430503 w 3967074"/>
                  <a:gd name="connsiteY8" fmla="*/ 541348 h 599316"/>
                  <a:gd name="connsiteX9" fmla="*/ 1688554 w 3967074"/>
                  <a:gd name="connsiteY9" fmla="*/ 575007 h 599316"/>
                  <a:gd name="connsiteX10" fmla="*/ 1912947 w 3967074"/>
                  <a:gd name="connsiteY10" fmla="*/ 597446 h 599316"/>
                  <a:gd name="connsiteX11" fmla="*/ 2182218 w 3967074"/>
                  <a:gd name="connsiteY11" fmla="*/ 586226 h 599316"/>
                  <a:gd name="connsiteX12" fmla="*/ 2479538 w 3967074"/>
                  <a:gd name="connsiteY12" fmla="*/ 558177 h 599316"/>
                  <a:gd name="connsiteX13" fmla="*/ 2804908 w 3967074"/>
                  <a:gd name="connsiteY13" fmla="*/ 474030 h 599316"/>
                  <a:gd name="connsiteX14" fmla="*/ 3040520 w 3967074"/>
                  <a:gd name="connsiteY14" fmla="*/ 361834 h 599316"/>
                  <a:gd name="connsiteX15" fmla="*/ 3203205 w 3967074"/>
                  <a:gd name="connsiteY15" fmla="*/ 244027 h 599316"/>
                  <a:gd name="connsiteX16" fmla="*/ 3281742 w 3967074"/>
                  <a:gd name="connsiteY16" fmla="*/ 148661 h 599316"/>
                  <a:gd name="connsiteX17" fmla="*/ 3399548 w 3967074"/>
                  <a:gd name="connsiteY17" fmla="*/ 81343 h 599316"/>
                  <a:gd name="connsiteX18" fmla="*/ 3472476 w 3967074"/>
                  <a:gd name="connsiteY18" fmla="*/ 64513 h 599316"/>
                  <a:gd name="connsiteX19" fmla="*/ 3646380 w 3967074"/>
                  <a:gd name="connsiteY19" fmla="*/ 64513 h 599316"/>
                  <a:gd name="connsiteX20" fmla="*/ 3792235 w 3967074"/>
                  <a:gd name="connsiteY20" fmla="*/ 70123 h 599316"/>
                  <a:gd name="connsiteX21" fmla="*/ 3943700 w 3967074"/>
                  <a:gd name="connsiteY21" fmla="*/ 143051 h 599316"/>
                  <a:gd name="connsiteX22" fmla="*/ 3932481 w 3967074"/>
                  <a:gd name="connsiteY22" fmla="*/ 137441 h 599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7074" h="599316">
                    <a:moveTo>
                      <a:pt x="0" y="86953"/>
                    </a:moveTo>
                    <a:cubicBezTo>
                      <a:pt x="78070" y="51891"/>
                      <a:pt x="156140" y="16830"/>
                      <a:pt x="230002" y="8415"/>
                    </a:cubicBezTo>
                    <a:cubicBezTo>
                      <a:pt x="303864" y="0"/>
                      <a:pt x="384272" y="28049"/>
                      <a:pt x="443175" y="36464"/>
                    </a:cubicBezTo>
                    <a:cubicBezTo>
                      <a:pt x="502078" y="44879"/>
                      <a:pt x="537608" y="33659"/>
                      <a:pt x="583421" y="58903"/>
                    </a:cubicBezTo>
                    <a:cubicBezTo>
                      <a:pt x="629235" y="84147"/>
                      <a:pt x="686267" y="156140"/>
                      <a:pt x="718056" y="187929"/>
                    </a:cubicBezTo>
                    <a:cubicBezTo>
                      <a:pt x="749845" y="219718"/>
                      <a:pt x="741430" y="220653"/>
                      <a:pt x="774154" y="249637"/>
                    </a:cubicBezTo>
                    <a:cubicBezTo>
                      <a:pt x="806878" y="278621"/>
                      <a:pt x="857367" y="328175"/>
                      <a:pt x="914400" y="361834"/>
                    </a:cubicBezTo>
                    <a:cubicBezTo>
                      <a:pt x="971433" y="395493"/>
                      <a:pt x="1030336" y="421672"/>
                      <a:pt x="1116353" y="451591"/>
                    </a:cubicBezTo>
                    <a:cubicBezTo>
                      <a:pt x="1202370" y="481510"/>
                      <a:pt x="1335136" y="520779"/>
                      <a:pt x="1430503" y="541348"/>
                    </a:cubicBezTo>
                    <a:cubicBezTo>
                      <a:pt x="1525870" y="561917"/>
                      <a:pt x="1608147" y="565657"/>
                      <a:pt x="1688554" y="575007"/>
                    </a:cubicBezTo>
                    <a:cubicBezTo>
                      <a:pt x="1768961" y="584357"/>
                      <a:pt x="1830670" y="595576"/>
                      <a:pt x="1912947" y="597446"/>
                    </a:cubicBezTo>
                    <a:cubicBezTo>
                      <a:pt x="1995224" y="599316"/>
                      <a:pt x="2087786" y="592771"/>
                      <a:pt x="2182218" y="586226"/>
                    </a:cubicBezTo>
                    <a:cubicBezTo>
                      <a:pt x="2276650" y="579681"/>
                      <a:pt x="2375756" y="576876"/>
                      <a:pt x="2479538" y="558177"/>
                    </a:cubicBezTo>
                    <a:cubicBezTo>
                      <a:pt x="2583320" y="539478"/>
                      <a:pt x="2711411" y="506754"/>
                      <a:pt x="2804908" y="474030"/>
                    </a:cubicBezTo>
                    <a:cubicBezTo>
                      <a:pt x="2898405" y="441306"/>
                      <a:pt x="2974137" y="400168"/>
                      <a:pt x="3040520" y="361834"/>
                    </a:cubicBezTo>
                    <a:cubicBezTo>
                      <a:pt x="3106903" y="323500"/>
                      <a:pt x="3163001" y="279556"/>
                      <a:pt x="3203205" y="244027"/>
                    </a:cubicBezTo>
                    <a:cubicBezTo>
                      <a:pt x="3243409" y="208498"/>
                      <a:pt x="3249018" y="175775"/>
                      <a:pt x="3281742" y="148661"/>
                    </a:cubicBezTo>
                    <a:cubicBezTo>
                      <a:pt x="3314466" y="121547"/>
                      <a:pt x="3367759" y="95368"/>
                      <a:pt x="3399548" y="81343"/>
                    </a:cubicBezTo>
                    <a:cubicBezTo>
                      <a:pt x="3431337" y="67318"/>
                      <a:pt x="3431337" y="67318"/>
                      <a:pt x="3472476" y="64513"/>
                    </a:cubicBezTo>
                    <a:cubicBezTo>
                      <a:pt x="3513615" y="61708"/>
                      <a:pt x="3593087" y="63578"/>
                      <a:pt x="3646380" y="64513"/>
                    </a:cubicBezTo>
                    <a:cubicBezTo>
                      <a:pt x="3699673" y="65448"/>
                      <a:pt x="3742682" y="57033"/>
                      <a:pt x="3792235" y="70123"/>
                    </a:cubicBezTo>
                    <a:cubicBezTo>
                      <a:pt x="3841788" y="83213"/>
                      <a:pt x="3920326" y="131831"/>
                      <a:pt x="3943700" y="143051"/>
                    </a:cubicBezTo>
                    <a:cubicBezTo>
                      <a:pt x="3967074" y="154271"/>
                      <a:pt x="3949777" y="145856"/>
                      <a:pt x="3932481" y="137441"/>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grpSp>
        <p:grpSp>
          <p:nvGrpSpPr>
            <p:cNvPr id="7" name="Groupe 131">
              <a:extLst>
                <a:ext uri="{FF2B5EF4-FFF2-40B4-BE49-F238E27FC236}">
                  <a16:creationId xmlns:a16="http://schemas.microsoft.com/office/drawing/2014/main" id="{81A4BE7A-F177-4A34-99D6-BC9536CF2A2E}"/>
                </a:ext>
              </a:extLst>
            </p:cNvPr>
            <p:cNvGrpSpPr>
              <a:grpSpLocks/>
            </p:cNvGrpSpPr>
            <p:nvPr/>
          </p:nvGrpSpPr>
          <p:grpSpPr bwMode="auto">
            <a:xfrm>
              <a:off x="4377458" y="5701375"/>
              <a:ext cx="1059265" cy="713535"/>
              <a:chOff x="5857884" y="1142984"/>
              <a:chExt cx="571504" cy="857256"/>
            </a:xfrm>
            <a:solidFill>
              <a:schemeClr val="accent1">
                <a:lumMod val="60000"/>
                <a:lumOff val="40000"/>
              </a:schemeClr>
            </a:solidFill>
          </p:grpSpPr>
          <p:sp>
            <p:nvSpPr>
              <p:cNvPr id="17" name="Rectangle à coins arrondis 65">
                <a:extLst>
                  <a:ext uri="{FF2B5EF4-FFF2-40B4-BE49-F238E27FC236}">
                    <a16:creationId xmlns:a16="http://schemas.microsoft.com/office/drawing/2014/main" id="{2FAF09A6-EFE5-49AB-AC65-E71CD7E435FF}"/>
                  </a:ext>
                </a:extLst>
              </p:cNvPr>
              <p:cNvSpPr/>
              <p:nvPr/>
            </p:nvSpPr>
            <p:spPr>
              <a:xfrm>
                <a:off x="5858624" y="1143581"/>
                <a:ext cx="570657" cy="856659"/>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cxnSp>
            <p:nvCxnSpPr>
              <p:cNvPr id="18" name="Connecteur droit 17">
                <a:extLst>
                  <a:ext uri="{FF2B5EF4-FFF2-40B4-BE49-F238E27FC236}">
                    <a16:creationId xmlns:a16="http://schemas.microsoft.com/office/drawing/2014/main" id="{E9F85BB7-5331-4C6A-88A9-CA31BA8B6965}"/>
                  </a:ext>
                </a:extLst>
              </p:cNvPr>
              <p:cNvCxnSpPr/>
              <p:nvPr/>
            </p:nvCxnSpPr>
            <p:spPr>
              <a:xfrm rot="5400000">
                <a:off x="5787815" y="1357740"/>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EAAAD7A2-E904-4F3E-A150-9916B7F30FD3}"/>
                  </a:ext>
                </a:extLst>
              </p:cNvPr>
              <p:cNvCxnSpPr/>
              <p:nvPr/>
            </p:nvCxnSpPr>
            <p:spPr>
              <a:xfrm rot="5400000">
                <a:off x="5928362"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1AB6F565-CFE9-4B39-9999-4F404248C90E}"/>
                  </a:ext>
                </a:extLst>
              </p:cNvPr>
              <p:cNvCxnSpPr/>
              <p:nvPr/>
            </p:nvCxnSpPr>
            <p:spPr>
              <a:xfrm rot="5400000">
                <a:off x="6080763"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A4738EE8-2075-451C-BB7A-AFDCEE3B18AC}"/>
                  </a:ext>
                </a:extLst>
              </p:cNvPr>
              <p:cNvCxnSpPr/>
              <p:nvPr/>
            </p:nvCxnSpPr>
            <p:spPr>
              <a:xfrm rot="5400000">
                <a:off x="6233164" y="1357740"/>
                <a:ext cx="285553" cy="1694"/>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BA05F1E8-32F4-4787-AF22-74A754390515}"/>
                  </a:ext>
                </a:extLst>
              </p:cNvPr>
              <p:cNvCxnSpPr/>
              <p:nvPr/>
            </p:nvCxnSpPr>
            <p:spPr>
              <a:xfrm rot="5400000">
                <a:off x="5787815"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8D371C21-7B36-42BC-88C3-0D0475534AB1}"/>
                  </a:ext>
                </a:extLst>
              </p:cNvPr>
              <p:cNvCxnSpPr/>
              <p:nvPr/>
            </p:nvCxnSpPr>
            <p:spPr>
              <a:xfrm rot="5400000">
                <a:off x="5930056"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F3523FFB-15A3-41D4-836E-29B560E1E406}"/>
                  </a:ext>
                </a:extLst>
              </p:cNvPr>
              <p:cNvCxnSpPr/>
              <p:nvPr/>
            </p:nvCxnSpPr>
            <p:spPr>
              <a:xfrm rot="5400000">
                <a:off x="6082457"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C4CB81D8-4593-415A-B5BC-540449AC3CD6}"/>
                  </a:ext>
                </a:extLst>
              </p:cNvPr>
              <p:cNvCxnSpPr/>
              <p:nvPr/>
            </p:nvCxnSpPr>
            <p:spPr>
              <a:xfrm rot="5400000">
                <a:off x="6234858" y="1786069"/>
                <a:ext cx="285553" cy="1693"/>
              </a:xfrm>
              <a:prstGeom prst="line">
                <a:avLst/>
              </a:prstGeom>
              <a:grpFill/>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245ADBE6-7593-43A7-AD22-802097CCB482}"/>
                  </a:ext>
                </a:extLst>
              </p:cNvPr>
              <p:cNvCxnSpPr/>
              <p:nvPr/>
            </p:nvCxnSpPr>
            <p:spPr>
              <a:xfrm rot="5400000">
                <a:off x="5715312"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C5E06D26-1DBD-4BC4-90F8-29E4494758CF}"/>
                  </a:ext>
                </a:extLst>
              </p:cNvPr>
              <p:cNvCxnSpPr/>
              <p:nvPr/>
            </p:nvCxnSpPr>
            <p:spPr>
              <a:xfrm rot="5400000">
                <a:off x="5867713"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6E07BCEE-2E89-4E1C-8A05-9C0B1B3954BE}"/>
                  </a:ext>
                </a:extLst>
              </p:cNvPr>
              <p:cNvCxnSpPr/>
              <p:nvPr/>
            </p:nvCxnSpPr>
            <p:spPr>
              <a:xfrm rot="5400000">
                <a:off x="6020115" y="1571911"/>
                <a:ext cx="571106" cy="0"/>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8" name="Groupe 134">
              <a:extLst>
                <a:ext uri="{FF2B5EF4-FFF2-40B4-BE49-F238E27FC236}">
                  <a16:creationId xmlns:a16="http://schemas.microsoft.com/office/drawing/2014/main" id="{A0FD16A4-B567-431B-A271-97B3AA8AF19D}"/>
                </a:ext>
              </a:extLst>
            </p:cNvPr>
            <p:cNvGrpSpPr>
              <a:grpSpLocks/>
            </p:cNvGrpSpPr>
            <p:nvPr/>
          </p:nvGrpSpPr>
          <p:grpSpPr bwMode="auto">
            <a:xfrm>
              <a:off x="6730227" y="5751197"/>
              <a:ext cx="1257207" cy="681581"/>
              <a:chOff x="5500694" y="4929198"/>
              <a:chExt cx="1000132" cy="714380"/>
            </a:xfrm>
            <a:solidFill>
              <a:schemeClr val="accent1">
                <a:lumMod val="60000"/>
                <a:lumOff val="40000"/>
              </a:schemeClr>
            </a:solidFill>
          </p:grpSpPr>
          <p:sp>
            <p:nvSpPr>
              <p:cNvPr id="15" name="Ellipse 14">
                <a:extLst>
                  <a:ext uri="{FF2B5EF4-FFF2-40B4-BE49-F238E27FC236}">
                    <a16:creationId xmlns:a16="http://schemas.microsoft.com/office/drawing/2014/main" id="{79815653-7045-44F8-9634-EC412FFBAF23}"/>
                  </a:ext>
                </a:extLst>
              </p:cNvPr>
              <p:cNvSpPr/>
              <p:nvPr/>
            </p:nvSpPr>
            <p:spPr>
              <a:xfrm>
                <a:off x="5500800" y="4928906"/>
                <a:ext cx="1000768" cy="713884"/>
              </a:xfrm>
              <a:prstGeom prst="ellipse">
                <a:avLst/>
              </a:prstGeom>
              <a:grp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16" name="Forme libre 64">
                <a:extLst>
                  <a:ext uri="{FF2B5EF4-FFF2-40B4-BE49-F238E27FC236}">
                    <a16:creationId xmlns:a16="http://schemas.microsoft.com/office/drawing/2014/main" id="{DEA17255-AAA8-41F7-9D14-61E2817B0E8B}"/>
                  </a:ext>
                </a:extLst>
              </p:cNvPr>
              <p:cNvSpPr/>
              <p:nvPr/>
            </p:nvSpPr>
            <p:spPr>
              <a:xfrm>
                <a:off x="5595627" y="4987697"/>
                <a:ext cx="706126" cy="557669"/>
              </a:xfrm>
              <a:custGeom>
                <a:avLst/>
                <a:gdLst>
                  <a:gd name="connsiteX0" fmla="*/ 140837 w 706143"/>
                  <a:gd name="connsiteY0" fmla="*/ 118754 h 558141"/>
                  <a:gd name="connsiteX1" fmla="*/ 51772 w 706143"/>
                  <a:gd name="connsiteY1" fmla="*/ 136567 h 558141"/>
                  <a:gd name="connsiteX2" fmla="*/ 22084 w 706143"/>
                  <a:gd name="connsiteY2" fmla="*/ 172193 h 558141"/>
                  <a:gd name="connsiteX3" fmla="*/ 16146 w 706143"/>
                  <a:gd name="connsiteY3" fmla="*/ 201881 h 558141"/>
                  <a:gd name="connsiteX4" fmla="*/ 4271 w 706143"/>
                  <a:gd name="connsiteY4" fmla="*/ 249382 h 558141"/>
                  <a:gd name="connsiteX5" fmla="*/ 16146 w 706143"/>
                  <a:gd name="connsiteY5" fmla="*/ 374073 h 558141"/>
                  <a:gd name="connsiteX6" fmla="*/ 28021 w 706143"/>
                  <a:gd name="connsiteY6" fmla="*/ 391886 h 558141"/>
                  <a:gd name="connsiteX7" fmla="*/ 123024 w 706143"/>
                  <a:gd name="connsiteY7" fmla="*/ 385948 h 558141"/>
                  <a:gd name="connsiteX8" fmla="*/ 176463 w 706143"/>
                  <a:gd name="connsiteY8" fmla="*/ 368135 h 558141"/>
                  <a:gd name="connsiteX9" fmla="*/ 194276 w 706143"/>
                  <a:gd name="connsiteY9" fmla="*/ 362198 h 558141"/>
                  <a:gd name="connsiteX10" fmla="*/ 313029 w 706143"/>
                  <a:gd name="connsiteY10" fmla="*/ 380011 h 558141"/>
                  <a:gd name="connsiteX11" fmla="*/ 324904 w 706143"/>
                  <a:gd name="connsiteY11" fmla="*/ 397824 h 558141"/>
                  <a:gd name="connsiteX12" fmla="*/ 313029 w 706143"/>
                  <a:gd name="connsiteY12" fmla="*/ 421574 h 558141"/>
                  <a:gd name="connsiteX13" fmla="*/ 218026 w 706143"/>
                  <a:gd name="connsiteY13" fmla="*/ 439387 h 558141"/>
                  <a:gd name="connsiteX14" fmla="*/ 200213 w 706143"/>
                  <a:gd name="connsiteY14" fmla="*/ 445325 h 558141"/>
                  <a:gd name="connsiteX15" fmla="*/ 182400 w 706143"/>
                  <a:gd name="connsiteY15" fmla="*/ 480951 h 558141"/>
                  <a:gd name="connsiteX16" fmla="*/ 188338 w 706143"/>
                  <a:gd name="connsiteY16" fmla="*/ 510639 h 558141"/>
                  <a:gd name="connsiteX17" fmla="*/ 206151 w 706143"/>
                  <a:gd name="connsiteY17" fmla="*/ 522515 h 558141"/>
                  <a:gd name="connsiteX18" fmla="*/ 241777 w 706143"/>
                  <a:gd name="connsiteY18" fmla="*/ 552203 h 558141"/>
                  <a:gd name="connsiteX19" fmla="*/ 265528 w 706143"/>
                  <a:gd name="connsiteY19" fmla="*/ 558141 h 558141"/>
                  <a:gd name="connsiteX20" fmla="*/ 556473 w 706143"/>
                  <a:gd name="connsiteY20" fmla="*/ 552203 h 558141"/>
                  <a:gd name="connsiteX21" fmla="*/ 580224 w 706143"/>
                  <a:gd name="connsiteY21" fmla="*/ 540328 h 558141"/>
                  <a:gd name="connsiteX22" fmla="*/ 603974 w 706143"/>
                  <a:gd name="connsiteY22" fmla="*/ 534390 h 558141"/>
                  <a:gd name="connsiteX23" fmla="*/ 651476 w 706143"/>
                  <a:gd name="connsiteY23" fmla="*/ 498764 h 558141"/>
                  <a:gd name="connsiteX24" fmla="*/ 669289 w 706143"/>
                  <a:gd name="connsiteY24" fmla="*/ 486889 h 558141"/>
                  <a:gd name="connsiteX25" fmla="*/ 698977 w 706143"/>
                  <a:gd name="connsiteY25" fmla="*/ 463138 h 558141"/>
                  <a:gd name="connsiteX26" fmla="*/ 704915 w 706143"/>
                  <a:gd name="connsiteY26" fmla="*/ 445325 h 558141"/>
                  <a:gd name="connsiteX27" fmla="*/ 693039 w 706143"/>
                  <a:gd name="connsiteY27" fmla="*/ 433450 h 558141"/>
                  <a:gd name="connsiteX28" fmla="*/ 669289 w 706143"/>
                  <a:gd name="connsiteY28" fmla="*/ 403761 h 558141"/>
                  <a:gd name="connsiteX29" fmla="*/ 663351 w 706143"/>
                  <a:gd name="connsiteY29" fmla="*/ 385948 h 558141"/>
                  <a:gd name="connsiteX30" fmla="*/ 603974 w 706143"/>
                  <a:gd name="connsiteY30" fmla="*/ 356260 h 558141"/>
                  <a:gd name="connsiteX31" fmla="*/ 586161 w 706143"/>
                  <a:gd name="connsiteY31" fmla="*/ 344385 h 558141"/>
                  <a:gd name="connsiteX32" fmla="*/ 408032 w 706143"/>
                  <a:gd name="connsiteY32" fmla="*/ 326572 h 558141"/>
                  <a:gd name="connsiteX33" fmla="*/ 378343 w 706143"/>
                  <a:gd name="connsiteY33" fmla="*/ 296883 h 558141"/>
                  <a:gd name="connsiteX34" fmla="*/ 360530 w 706143"/>
                  <a:gd name="connsiteY34" fmla="*/ 285008 h 558141"/>
                  <a:gd name="connsiteX35" fmla="*/ 354593 w 706143"/>
                  <a:gd name="connsiteY35" fmla="*/ 267195 h 558141"/>
                  <a:gd name="connsiteX36" fmla="*/ 384281 w 706143"/>
                  <a:gd name="connsiteY36" fmla="*/ 243445 h 558141"/>
                  <a:gd name="connsiteX37" fmla="*/ 544598 w 706143"/>
                  <a:gd name="connsiteY37" fmla="*/ 237507 h 558141"/>
                  <a:gd name="connsiteX38" fmla="*/ 568349 w 706143"/>
                  <a:gd name="connsiteY38" fmla="*/ 231569 h 558141"/>
                  <a:gd name="connsiteX39" fmla="*/ 586161 w 706143"/>
                  <a:gd name="connsiteY39" fmla="*/ 225632 h 558141"/>
                  <a:gd name="connsiteX40" fmla="*/ 639600 w 706143"/>
                  <a:gd name="connsiteY40" fmla="*/ 219694 h 558141"/>
                  <a:gd name="connsiteX41" fmla="*/ 704915 w 706143"/>
                  <a:gd name="connsiteY41" fmla="*/ 195943 h 558141"/>
                  <a:gd name="connsiteX42" fmla="*/ 693039 w 706143"/>
                  <a:gd name="connsiteY42" fmla="*/ 95003 h 558141"/>
                  <a:gd name="connsiteX43" fmla="*/ 669289 w 706143"/>
                  <a:gd name="connsiteY43" fmla="*/ 65315 h 558141"/>
                  <a:gd name="connsiteX44" fmla="*/ 657413 w 706143"/>
                  <a:gd name="connsiteY44" fmla="*/ 53439 h 558141"/>
                  <a:gd name="connsiteX45" fmla="*/ 645538 w 706143"/>
                  <a:gd name="connsiteY45" fmla="*/ 35626 h 558141"/>
                  <a:gd name="connsiteX46" fmla="*/ 609912 w 706143"/>
                  <a:gd name="connsiteY46" fmla="*/ 23751 h 558141"/>
                  <a:gd name="connsiteX47" fmla="*/ 485221 w 706143"/>
                  <a:gd name="connsiteY47" fmla="*/ 11876 h 558141"/>
                  <a:gd name="connsiteX48" fmla="*/ 425845 w 706143"/>
                  <a:gd name="connsiteY48" fmla="*/ 0 h 558141"/>
                  <a:gd name="connsiteX49" fmla="*/ 396156 w 706143"/>
                  <a:gd name="connsiteY49" fmla="*/ 5938 h 558141"/>
                  <a:gd name="connsiteX50" fmla="*/ 348655 w 706143"/>
                  <a:gd name="connsiteY50" fmla="*/ 11876 h 558141"/>
                  <a:gd name="connsiteX51" fmla="*/ 354593 w 706143"/>
                  <a:gd name="connsiteY51" fmla="*/ 53439 h 558141"/>
                  <a:gd name="connsiteX52" fmla="*/ 372406 w 706143"/>
                  <a:gd name="connsiteY52" fmla="*/ 65315 h 558141"/>
                  <a:gd name="connsiteX53" fmla="*/ 485221 w 706143"/>
                  <a:gd name="connsiteY53" fmla="*/ 71252 h 558141"/>
                  <a:gd name="connsiteX54" fmla="*/ 497097 w 706143"/>
                  <a:gd name="connsiteY54" fmla="*/ 83128 h 558141"/>
                  <a:gd name="connsiteX55" fmla="*/ 497097 w 706143"/>
                  <a:gd name="connsiteY55" fmla="*/ 160317 h 558141"/>
                  <a:gd name="connsiteX56" fmla="*/ 318967 w 706143"/>
                  <a:gd name="connsiteY56" fmla="*/ 154380 h 558141"/>
                  <a:gd name="connsiteX57" fmla="*/ 301154 w 706143"/>
                  <a:gd name="connsiteY57" fmla="*/ 148442 h 558141"/>
                  <a:gd name="connsiteX58" fmla="*/ 253652 w 706143"/>
                  <a:gd name="connsiteY58" fmla="*/ 136567 h 558141"/>
                  <a:gd name="connsiteX59" fmla="*/ 212089 w 706143"/>
                  <a:gd name="connsiteY59" fmla="*/ 118754 h 558141"/>
                  <a:gd name="connsiteX60" fmla="*/ 140837 w 706143"/>
                  <a:gd name="connsiteY60" fmla="*/ 118754 h 558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706143" h="558141">
                    <a:moveTo>
                      <a:pt x="140837" y="118754"/>
                    </a:moveTo>
                    <a:cubicBezTo>
                      <a:pt x="114118" y="121723"/>
                      <a:pt x="92428" y="123014"/>
                      <a:pt x="51772" y="136567"/>
                    </a:cubicBezTo>
                    <a:cubicBezTo>
                      <a:pt x="42530" y="145809"/>
                      <a:pt x="27044" y="158966"/>
                      <a:pt x="22084" y="172193"/>
                    </a:cubicBezTo>
                    <a:cubicBezTo>
                      <a:pt x="18540" y="181642"/>
                      <a:pt x="18415" y="192047"/>
                      <a:pt x="16146" y="201881"/>
                    </a:cubicBezTo>
                    <a:cubicBezTo>
                      <a:pt x="12476" y="217784"/>
                      <a:pt x="4271" y="249382"/>
                      <a:pt x="4271" y="249382"/>
                    </a:cubicBezTo>
                    <a:cubicBezTo>
                      <a:pt x="4421" y="252078"/>
                      <a:pt x="0" y="341781"/>
                      <a:pt x="16146" y="374073"/>
                    </a:cubicBezTo>
                    <a:cubicBezTo>
                      <a:pt x="19337" y="380456"/>
                      <a:pt x="24063" y="385948"/>
                      <a:pt x="28021" y="391886"/>
                    </a:cubicBezTo>
                    <a:cubicBezTo>
                      <a:pt x="59689" y="389907"/>
                      <a:pt x="91585" y="390235"/>
                      <a:pt x="123024" y="385948"/>
                    </a:cubicBezTo>
                    <a:cubicBezTo>
                      <a:pt x="123032" y="385947"/>
                      <a:pt x="167553" y="371105"/>
                      <a:pt x="176463" y="368135"/>
                    </a:cubicBezTo>
                    <a:lnTo>
                      <a:pt x="194276" y="362198"/>
                    </a:lnTo>
                    <a:cubicBezTo>
                      <a:pt x="225638" y="364043"/>
                      <a:pt x="283412" y="350393"/>
                      <a:pt x="313029" y="380011"/>
                    </a:cubicBezTo>
                    <a:cubicBezTo>
                      <a:pt x="318075" y="385057"/>
                      <a:pt x="320946" y="391886"/>
                      <a:pt x="324904" y="397824"/>
                    </a:cubicBezTo>
                    <a:cubicBezTo>
                      <a:pt x="320946" y="405741"/>
                      <a:pt x="317939" y="414209"/>
                      <a:pt x="313029" y="421574"/>
                    </a:cubicBezTo>
                    <a:cubicBezTo>
                      <a:pt x="292541" y="452306"/>
                      <a:pt x="252004" y="436960"/>
                      <a:pt x="218026" y="439387"/>
                    </a:cubicBezTo>
                    <a:cubicBezTo>
                      <a:pt x="212088" y="441366"/>
                      <a:pt x="205100" y="441415"/>
                      <a:pt x="200213" y="445325"/>
                    </a:cubicBezTo>
                    <a:cubicBezTo>
                      <a:pt x="189750" y="453696"/>
                      <a:pt x="186311" y="469217"/>
                      <a:pt x="182400" y="480951"/>
                    </a:cubicBezTo>
                    <a:cubicBezTo>
                      <a:pt x="184379" y="490847"/>
                      <a:pt x="183331" y="501877"/>
                      <a:pt x="188338" y="510639"/>
                    </a:cubicBezTo>
                    <a:cubicBezTo>
                      <a:pt x="191879" y="516835"/>
                      <a:pt x="200669" y="517946"/>
                      <a:pt x="206151" y="522515"/>
                    </a:cubicBezTo>
                    <a:cubicBezTo>
                      <a:pt x="221257" y="535104"/>
                      <a:pt x="223566" y="544398"/>
                      <a:pt x="241777" y="552203"/>
                    </a:cubicBezTo>
                    <a:cubicBezTo>
                      <a:pt x="249278" y="555418"/>
                      <a:pt x="257611" y="556162"/>
                      <a:pt x="265528" y="558141"/>
                    </a:cubicBezTo>
                    <a:cubicBezTo>
                      <a:pt x="362510" y="556162"/>
                      <a:pt x="459626" y="557685"/>
                      <a:pt x="556473" y="552203"/>
                    </a:cubicBezTo>
                    <a:cubicBezTo>
                      <a:pt x="565310" y="551703"/>
                      <a:pt x="571936" y="543436"/>
                      <a:pt x="580224" y="540328"/>
                    </a:cubicBezTo>
                    <a:cubicBezTo>
                      <a:pt x="587865" y="537463"/>
                      <a:pt x="596057" y="536369"/>
                      <a:pt x="603974" y="534390"/>
                    </a:cubicBezTo>
                    <a:cubicBezTo>
                      <a:pt x="625942" y="512424"/>
                      <a:pt x="611193" y="525619"/>
                      <a:pt x="651476" y="498764"/>
                    </a:cubicBezTo>
                    <a:cubicBezTo>
                      <a:pt x="657414" y="494806"/>
                      <a:pt x="664243" y="491935"/>
                      <a:pt x="669289" y="486889"/>
                    </a:cubicBezTo>
                    <a:cubicBezTo>
                      <a:pt x="686210" y="469967"/>
                      <a:pt x="676506" y="478118"/>
                      <a:pt x="698977" y="463138"/>
                    </a:cubicBezTo>
                    <a:cubicBezTo>
                      <a:pt x="700956" y="457200"/>
                      <a:pt x="706143" y="451462"/>
                      <a:pt x="704915" y="445325"/>
                    </a:cubicBezTo>
                    <a:cubicBezTo>
                      <a:pt x="703817" y="439836"/>
                      <a:pt x="696536" y="437821"/>
                      <a:pt x="693039" y="433450"/>
                    </a:cubicBezTo>
                    <a:cubicBezTo>
                      <a:pt x="663067" y="395986"/>
                      <a:pt x="697970" y="432445"/>
                      <a:pt x="669289" y="403761"/>
                    </a:cubicBezTo>
                    <a:cubicBezTo>
                      <a:pt x="667310" y="397823"/>
                      <a:pt x="667777" y="390374"/>
                      <a:pt x="663351" y="385948"/>
                    </a:cubicBezTo>
                    <a:cubicBezTo>
                      <a:pt x="639787" y="362385"/>
                      <a:pt x="630792" y="362965"/>
                      <a:pt x="603974" y="356260"/>
                    </a:cubicBezTo>
                    <a:cubicBezTo>
                      <a:pt x="598036" y="352302"/>
                      <a:pt x="592682" y="347283"/>
                      <a:pt x="586161" y="344385"/>
                    </a:cubicBezTo>
                    <a:cubicBezTo>
                      <a:pt x="527699" y="318401"/>
                      <a:pt x="478475" y="329507"/>
                      <a:pt x="408032" y="326572"/>
                    </a:cubicBezTo>
                    <a:cubicBezTo>
                      <a:pt x="360527" y="294900"/>
                      <a:pt x="417932" y="336471"/>
                      <a:pt x="378343" y="296883"/>
                    </a:cubicBezTo>
                    <a:cubicBezTo>
                      <a:pt x="373297" y="291837"/>
                      <a:pt x="366468" y="288966"/>
                      <a:pt x="360530" y="285008"/>
                    </a:cubicBezTo>
                    <a:cubicBezTo>
                      <a:pt x="358551" y="279070"/>
                      <a:pt x="353564" y="273369"/>
                      <a:pt x="354593" y="267195"/>
                    </a:cubicBezTo>
                    <a:cubicBezTo>
                      <a:pt x="357041" y="252508"/>
                      <a:pt x="371011" y="244330"/>
                      <a:pt x="384281" y="243445"/>
                    </a:cubicBezTo>
                    <a:cubicBezTo>
                      <a:pt x="437638" y="239888"/>
                      <a:pt x="491159" y="239486"/>
                      <a:pt x="544598" y="237507"/>
                    </a:cubicBezTo>
                    <a:cubicBezTo>
                      <a:pt x="552515" y="235528"/>
                      <a:pt x="560502" y="233811"/>
                      <a:pt x="568349" y="231569"/>
                    </a:cubicBezTo>
                    <a:cubicBezTo>
                      <a:pt x="574367" y="229850"/>
                      <a:pt x="579988" y="226661"/>
                      <a:pt x="586161" y="225632"/>
                    </a:cubicBezTo>
                    <a:cubicBezTo>
                      <a:pt x="603840" y="222686"/>
                      <a:pt x="621787" y="221673"/>
                      <a:pt x="639600" y="219694"/>
                    </a:cubicBezTo>
                    <a:cubicBezTo>
                      <a:pt x="694025" y="206088"/>
                      <a:pt x="673522" y="216873"/>
                      <a:pt x="704915" y="195943"/>
                    </a:cubicBezTo>
                    <a:cubicBezTo>
                      <a:pt x="700956" y="162296"/>
                      <a:pt x="698065" y="128507"/>
                      <a:pt x="693039" y="95003"/>
                    </a:cubicBezTo>
                    <a:cubicBezTo>
                      <a:pt x="689507" y="71457"/>
                      <a:pt x="686995" y="79479"/>
                      <a:pt x="669289" y="65315"/>
                    </a:cubicBezTo>
                    <a:cubicBezTo>
                      <a:pt x="664917" y="61818"/>
                      <a:pt x="660910" y="57811"/>
                      <a:pt x="657413" y="53439"/>
                    </a:cubicBezTo>
                    <a:cubicBezTo>
                      <a:pt x="652955" y="47867"/>
                      <a:pt x="651589" y="39408"/>
                      <a:pt x="645538" y="35626"/>
                    </a:cubicBezTo>
                    <a:cubicBezTo>
                      <a:pt x="634923" y="28992"/>
                      <a:pt x="621787" y="27709"/>
                      <a:pt x="609912" y="23751"/>
                    </a:cubicBezTo>
                    <a:cubicBezTo>
                      <a:pt x="558246" y="6529"/>
                      <a:pt x="598368" y="18161"/>
                      <a:pt x="485221" y="11876"/>
                    </a:cubicBezTo>
                    <a:cubicBezTo>
                      <a:pt x="463285" y="4564"/>
                      <a:pt x="453136" y="0"/>
                      <a:pt x="425845" y="0"/>
                    </a:cubicBezTo>
                    <a:cubicBezTo>
                      <a:pt x="415753" y="0"/>
                      <a:pt x="406131" y="4403"/>
                      <a:pt x="396156" y="5938"/>
                    </a:cubicBezTo>
                    <a:cubicBezTo>
                      <a:pt x="380385" y="8364"/>
                      <a:pt x="364489" y="9897"/>
                      <a:pt x="348655" y="11876"/>
                    </a:cubicBezTo>
                    <a:cubicBezTo>
                      <a:pt x="350634" y="25730"/>
                      <a:pt x="348909" y="40650"/>
                      <a:pt x="354593" y="53439"/>
                    </a:cubicBezTo>
                    <a:cubicBezTo>
                      <a:pt x="357491" y="59960"/>
                      <a:pt x="365335" y="64351"/>
                      <a:pt x="372406" y="65315"/>
                    </a:cubicBezTo>
                    <a:cubicBezTo>
                      <a:pt x="409718" y="70403"/>
                      <a:pt x="447616" y="69273"/>
                      <a:pt x="485221" y="71252"/>
                    </a:cubicBezTo>
                    <a:cubicBezTo>
                      <a:pt x="489180" y="75211"/>
                      <a:pt x="494217" y="78327"/>
                      <a:pt x="497097" y="83128"/>
                    </a:cubicBezTo>
                    <a:cubicBezTo>
                      <a:pt x="510721" y="105835"/>
                      <a:pt x="499215" y="139131"/>
                      <a:pt x="497097" y="160317"/>
                    </a:cubicBezTo>
                    <a:cubicBezTo>
                      <a:pt x="437720" y="158338"/>
                      <a:pt x="378268" y="157974"/>
                      <a:pt x="318967" y="154380"/>
                    </a:cubicBezTo>
                    <a:cubicBezTo>
                      <a:pt x="312720" y="154001"/>
                      <a:pt x="307226" y="149960"/>
                      <a:pt x="301154" y="148442"/>
                    </a:cubicBezTo>
                    <a:cubicBezTo>
                      <a:pt x="278860" y="142868"/>
                      <a:pt x="272647" y="144708"/>
                      <a:pt x="253652" y="136567"/>
                    </a:cubicBezTo>
                    <a:cubicBezTo>
                      <a:pt x="240882" y="131094"/>
                      <a:pt x="226577" y="120983"/>
                      <a:pt x="212089" y="118754"/>
                    </a:cubicBezTo>
                    <a:cubicBezTo>
                      <a:pt x="168370" y="112028"/>
                      <a:pt x="167556" y="115785"/>
                      <a:pt x="140837" y="118754"/>
                    </a:cubicBezTo>
                    <a:close/>
                  </a:path>
                </a:pathLst>
              </a:custGeom>
              <a:solidFill>
                <a:schemeClr val="tx2">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grpSp>
        <p:grpSp>
          <p:nvGrpSpPr>
            <p:cNvPr id="9" name="Groupe 8">
              <a:extLst>
                <a:ext uri="{FF2B5EF4-FFF2-40B4-BE49-F238E27FC236}">
                  <a16:creationId xmlns:a16="http://schemas.microsoft.com/office/drawing/2014/main" id="{BFD9C1C0-B085-479B-BB1A-C9316A15ABC4}"/>
                </a:ext>
              </a:extLst>
            </p:cNvPr>
            <p:cNvGrpSpPr/>
            <p:nvPr/>
          </p:nvGrpSpPr>
          <p:grpSpPr>
            <a:xfrm>
              <a:off x="5360387" y="5738120"/>
              <a:ext cx="1449792" cy="734839"/>
              <a:chOff x="6115629" y="2959948"/>
              <a:chExt cx="936625" cy="952917"/>
            </a:xfrm>
          </p:grpSpPr>
          <p:sp>
            <p:nvSpPr>
              <p:cNvPr id="10" name="Flèche courbée vers la droite 36">
                <a:extLst>
                  <a:ext uri="{FF2B5EF4-FFF2-40B4-BE49-F238E27FC236}">
                    <a16:creationId xmlns:a16="http://schemas.microsoft.com/office/drawing/2014/main" id="{C705439F-2A70-48F0-A3E4-34170AFEE9ED}"/>
                  </a:ext>
                </a:extLst>
              </p:cNvPr>
              <p:cNvSpPr/>
              <p:nvPr/>
            </p:nvSpPr>
            <p:spPr bwMode="auto">
              <a:xfrm>
                <a:off x="6115629" y="3226594"/>
                <a:ext cx="266700" cy="404812"/>
              </a:xfrm>
              <a:prstGeom prst="curv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600" b="0">
                  <a:solidFill>
                    <a:schemeClr val="tx1"/>
                  </a:solidFill>
                  <a:latin typeface="Comic Sans MS" pitchFamily="66" charset="0"/>
                </a:endParaRPr>
              </a:p>
            </p:txBody>
          </p:sp>
          <p:sp>
            <p:nvSpPr>
              <p:cNvPr id="11" name="Flèche courbée vers la droite 37">
                <a:extLst>
                  <a:ext uri="{FF2B5EF4-FFF2-40B4-BE49-F238E27FC236}">
                    <a16:creationId xmlns:a16="http://schemas.microsoft.com/office/drawing/2014/main" id="{34A7527F-6E8B-4E50-AC74-377133C584B5}"/>
                  </a:ext>
                </a:extLst>
              </p:cNvPr>
              <p:cNvSpPr/>
              <p:nvPr/>
            </p:nvSpPr>
            <p:spPr bwMode="auto">
              <a:xfrm flipH="1" flipV="1">
                <a:off x="6785554" y="3226594"/>
                <a:ext cx="266700" cy="404812"/>
              </a:xfrm>
              <a:prstGeom prst="curved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600" b="0">
                  <a:solidFill>
                    <a:schemeClr val="tx1"/>
                  </a:solidFill>
                  <a:latin typeface="Comic Sans MS" pitchFamily="66" charset="0"/>
                </a:endParaRPr>
              </a:p>
            </p:txBody>
          </p:sp>
          <p:sp>
            <p:nvSpPr>
              <p:cNvPr id="12" name="ZoneTexte 11">
                <a:extLst>
                  <a:ext uri="{FF2B5EF4-FFF2-40B4-BE49-F238E27FC236}">
                    <a16:creationId xmlns:a16="http://schemas.microsoft.com/office/drawing/2014/main" id="{08F800DF-00F5-423D-ACB6-61AC59F4D99D}"/>
                  </a:ext>
                </a:extLst>
              </p:cNvPr>
              <p:cNvSpPr txBox="1">
                <a:spLocks noChangeArrowheads="1"/>
              </p:cNvSpPr>
              <p:nvPr/>
            </p:nvSpPr>
            <p:spPr bwMode="auto">
              <a:xfrm>
                <a:off x="6369198" y="3473839"/>
                <a:ext cx="382346" cy="43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1600" dirty="0">
                    <a:solidFill>
                      <a:srgbClr val="7030A0"/>
                    </a:solidFill>
                  </a:rPr>
                  <a:t>ADP</a:t>
                </a:r>
              </a:p>
            </p:txBody>
          </p:sp>
          <p:sp>
            <p:nvSpPr>
              <p:cNvPr id="13" name="Explosion 1 39">
                <a:extLst>
                  <a:ext uri="{FF2B5EF4-FFF2-40B4-BE49-F238E27FC236}">
                    <a16:creationId xmlns:a16="http://schemas.microsoft.com/office/drawing/2014/main" id="{9587E470-65C6-4254-8EB9-B9A75FBC330F}"/>
                  </a:ext>
                </a:extLst>
              </p:cNvPr>
              <p:cNvSpPr/>
              <p:nvPr/>
            </p:nvSpPr>
            <p:spPr bwMode="auto">
              <a:xfrm>
                <a:off x="6248979" y="2959948"/>
                <a:ext cx="669925" cy="536521"/>
              </a:xfrm>
              <a:prstGeom prst="irregularSeal1">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600" b="0">
                  <a:latin typeface="Comic Sans MS" pitchFamily="66" charset="0"/>
                </a:endParaRPr>
              </a:p>
            </p:txBody>
          </p:sp>
          <p:sp>
            <p:nvSpPr>
              <p:cNvPr id="14" name="ZoneTexte 13">
                <a:extLst>
                  <a:ext uri="{FF2B5EF4-FFF2-40B4-BE49-F238E27FC236}">
                    <a16:creationId xmlns:a16="http://schemas.microsoft.com/office/drawing/2014/main" id="{12F6A692-5277-4123-8A1C-14CE3E4B8B08}"/>
                  </a:ext>
                </a:extLst>
              </p:cNvPr>
              <p:cNvSpPr txBox="1">
                <a:spLocks noChangeArrowheads="1"/>
              </p:cNvSpPr>
              <p:nvPr/>
            </p:nvSpPr>
            <p:spPr bwMode="auto">
              <a:xfrm>
                <a:off x="6379951" y="3037714"/>
                <a:ext cx="636703" cy="43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1600" dirty="0">
                    <a:solidFill>
                      <a:srgbClr val="7030A0"/>
                    </a:solidFill>
                  </a:rPr>
                  <a:t>ATP</a:t>
                </a:r>
              </a:p>
            </p:txBody>
          </p:sp>
        </p:grpSp>
      </p:grpSp>
      <p:sp>
        <p:nvSpPr>
          <p:cNvPr id="46" name="ZoneTexte 8">
            <a:extLst>
              <a:ext uri="{FF2B5EF4-FFF2-40B4-BE49-F238E27FC236}">
                <a16:creationId xmlns:a16="http://schemas.microsoft.com/office/drawing/2014/main" id="{E2BF6CC8-9DC5-40D0-AEBD-23316FFC9F09}"/>
              </a:ext>
            </a:extLst>
          </p:cNvPr>
          <p:cNvSpPr txBox="1">
            <a:spLocks noChangeArrowheads="1"/>
          </p:cNvSpPr>
          <p:nvPr/>
        </p:nvSpPr>
        <p:spPr bwMode="auto">
          <a:xfrm>
            <a:off x="8152899" y="4822626"/>
            <a:ext cx="4115229"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dirty="0">
                <a:solidFill>
                  <a:schemeClr val="accent4">
                    <a:lumMod val="60000"/>
                    <a:lumOff val="40000"/>
                  </a:schemeClr>
                </a:solidFill>
                <a:latin typeface="Century Gothic" panose="020B0502020202020204" pitchFamily="34" charset="0"/>
              </a:rPr>
              <a:t>Le système musculaire</a:t>
            </a:r>
          </a:p>
        </p:txBody>
      </p:sp>
      <p:sp>
        <p:nvSpPr>
          <p:cNvPr id="47" name="ZoneTexte 7">
            <a:extLst>
              <a:ext uri="{FF2B5EF4-FFF2-40B4-BE49-F238E27FC236}">
                <a16:creationId xmlns:a16="http://schemas.microsoft.com/office/drawing/2014/main" id="{F34C3A4F-29BE-4207-A461-1796B642372E}"/>
              </a:ext>
            </a:extLst>
          </p:cNvPr>
          <p:cNvSpPr txBox="1">
            <a:spLocks noChangeArrowheads="1"/>
          </p:cNvSpPr>
          <p:nvPr/>
        </p:nvSpPr>
        <p:spPr bwMode="auto">
          <a:xfrm>
            <a:off x="8360720" y="3193633"/>
            <a:ext cx="3460884" cy="95410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dirty="0">
                <a:solidFill>
                  <a:schemeClr val="accent4">
                    <a:lumMod val="60000"/>
                    <a:lumOff val="40000"/>
                  </a:schemeClr>
                </a:solidFill>
                <a:latin typeface="Century Gothic" panose="020B0502020202020204" pitchFamily="34" charset="0"/>
              </a:rPr>
              <a:t>Le système </a:t>
            </a:r>
            <a:r>
              <a:rPr lang="fr-FR" altLang="fr-FR" dirty="0" err="1">
                <a:solidFill>
                  <a:schemeClr val="accent4">
                    <a:lumMod val="60000"/>
                    <a:lumOff val="40000"/>
                  </a:schemeClr>
                </a:solidFill>
                <a:latin typeface="Century Gothic" panose="020B0502020202020204" pitchFamily="34" charset="0"/>
              </a:rPr>
              <a:t>cardio-circulatoire</a:t>
            </a:r>
            <a:endParaRPr lang="fr-FR" altLang="fr-FR" dirty="0">
              <a:solidFill>
                <a:schemeClr val="accent4">
                  <a:lumMod val="60000"/>
                  <a:lumOff val="40000"/>
                </a:schemeClr>
              </a:solidFill>
              <a:latin typeface="Century Gothic" panose="020B0502020202020204" pitchFamily="34" charset="0"/>
            </a:endParaRPr>
          </a:p>
        </p:txBody>
      </p:sp>
      <p:sp>
        <p:nvSpPr>
          <p:cNvPr id="48" name="ZoneTexte 8">
            <a:extLst>
              <a:ext uri="{FF2B5EF4-FFF2-40B4-BE49-F238E27FC236}">
                <a16:creationId xmlns:a16="http://schemas.microsoft.com/office/drawing/2014/main" id="{363C2657-DB22-4CFB-8132-486EAFF0B620}"/>
              </a:ext>
            </a:extLst>
          </p:cNvPr>
          <p:cNvSpPr txBox="1">
            <a:spLocks noChangeArrowheads="1"/>
          </p:cNvSpPr>
          <p:nvPr/>
        </p:nvSpPr>
        <p:spPr bwMode="auto">
          <a:xfrm>
            <a:off x="86210" y="5333310"/>
            <a:ext cx="407945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b="0" dirty="0">
                <a:solidFill>
                  <a:schemeClr val="accent5">
                    <a:lumMod val="50000"/>
                  </a:schemeClr>
                </a:solidFill>
                <a:latin typeface="Century Gothic" panose="020B0502020202020204" pitchFamily="34" charset="0"/>
              </a:rPr>
              <a:t>SM : augmente sa </a:t>
            </a:r>
            <a:r>
              <a:rPr lang="fr-FR" altLang="fr-FR" dirty="0">
                <a:solidFill>
                  <a:schemeClr val="accent5">
                    <a:lumMod val="50000"/>
                  </a:schemeClr>
                </a:solidFill>
                <a:latin typeface="Century Gothic" panose="020B0502020202020204" pitchFamily="34" charset="0"/>
              </a:rPr>
              <a:t>consommation </a:t>
            </a:r>
          </a:p>
          <a:p>
            <a:pPr eaLnBrk="1" hangingPunct="1"/>
            <a:r>
              <a:rPr lang="fr-FR" altLang="fr-FR" dirty="0">
                <a:solidFill>
                  <a:schemeClr val="accent5">
                    <a:lumMod val="50000"/>
                  </a:schemeClr>
                </a:solidFill>
                <a:latin typeface="Century Gothic" panose="020B0502020202020204" pitchFamily="34" charset="0"/>
              </a:rPr>
              <a:t>d’énergie </a:t>
            </a:r>
            <a:r>
              <a:rPr lang="fr-FR" altLang="fr-FR" b="0" dirty="0">
                <a:solidFill>
                  <a:schemeClr val="accent5">
                    <a:lumMod val="50000"/>
                  </a:schemeClr>
                </a:solidFill>
                <a:latin typeface="Century Gothic" panose="020B0502020202020204" pitchFamily="34" charset="0"/>
              </a:rPr>
              <a:t>à l’exercice</a:t>
            </a:r>
          </a:p>
        </p:txBody>
      </p:sp>
      <p:sp>
        <p:nvSpPr>
          <p:cNvPr id="49" name="ZoneTexte 8">
            <a:extLst>
              <a:ext uri="{FF2B5EF4-FFF2-40B4-BE49-F238E27FC236}">
                <a16:creationId xmlns:a16="http://schemas.microsoft.com/office/drawing/2014/main" id="{F9EDB77C-CB52-4DF1-BD7F-35A0A507A6E9}"/>
              </a:ext>
            </a:extLst>
          </p:cNvPr>
          <p:cNvSpPr txBox="1">
            <a:spLocks noChangeArrowheads="1"/>
          </p:cNvSpPr>
          <p:nvPr/>
        </p:nvSpPr>
        <p:spPr bwMode="auto">
          <a:xfrm>
            <a:off x="36988" y="2405301"/>
            <a:ext cx="6245483"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b="0" dirty="0">
                <a:solidFill>
                  <a:schemeClr val="accent5">
                    <a:lumMod val="50000"/>
                  </a:schemeClr>
                </a:solidFill>
                <a:latin typeface="Century Gothic" panose="020B0502020202020204" pitchFamily="34" charset="0"/>
              </a:rPr>
              <a:t>SCC : doit </a:t>
            </a:r>
            <a:r>
              <a:rPr lang="fr-FR" altLang="fr-FR" sz="3200" dirty="0">
                <a:solidFill>
                  <a:srgbClr val="FF0000"/>
                </a:solidFill>
                <a:latin typeface="Century Gothic" panose="020B0502020202020204" pitchFamily="34" charset="0"/>
              </a:rPr>
              <a:t>s’adapter</a:t>
            </a:r>
            <a:r>
              <a:rPr lang="fr-FR" altLang="fr-FR" sz="2400" dirty="0">
                <a:solidFill>
                  <a:srgbClr val="0070C0"/>
                </a:solidFill>
                <a:latin typeface="Century Gothic" panose="020B0502020202020204" pitchFamily="34" charset="0"/>
              </a:rPr>
              <a:t> </a:t>
            </a:r>
            <a:r>
              <a:rPr lang="fr-FR" altLang="fr-FR" b="0" dirty="0">
                <a:solidFill>
                  <a:schemeClr val="accent5">
                    <a:lumMod val="50000"/>
                  </a:schemeClr>
                </a:solidFill>
                <a:latin typeface="Century Gothic" panose="020B0502020202020204" pitchFamily="34" charset="0"/>
              </a:rPr>
              <a:t>et</a:t>
            </a:r>
            <a:r>
              <a:rPr lang="fr-FR" altLang="fr-FR" b="0" dirty="0">
                <a:solidFill>
                  <a:srgbClr val="0070C0"/>
                </a:solidFill>
                <a:latin typeface="Century Gothic" panose="020B0502020202020204" pitchFamily="34" charset="0"/>
              </a:rPr>
              <a:t> </a:t>
            </a:r>
            <a:r>
              <a:rPr lang="fr-FR" altLang="fr-FR" b="0" dirty="0">
                <a:solidFill>
                  <a:schemeClr val="accent5">
                    <a:lumMod val="50000"/>
                  </a:schemeClr>
                </a:solidFill>
                <a:latin typeface="Century Gothic" panose="020B0502020202020204" pitchFamily="34" charset="0"/>
              </a:rPr>
              <a:t>augmenter son </a:t>
            </a:r>
            <a:r>
              <a:rPr lang="fr-FR" altLang="fr-FR" dirty="0">
                <a:solidFill>
                  <a:schemeClr val="accent5">
                    <a:lumMod val="50000"/>
                  </a:schemeClr>
                </a:solidFill>
                <a:latin typeface="Century Gothic" panose="020B0502020202020204" pitchFamily="34" charset="0"/>
              </a:rPr>
              <a:t>débit cardiaque </a:t>
            </a:r>
            <a:r>
              <a:rPr lang="fr-FR" altLang="fr-FR" b="0" dirty="0">
                <a:solidFill>
                  <a:schemeClr val="accent5">
                    <a:lumMod val="50000"/>
                  </a:schemeClr>
                </a:solidFill>
                <a:latin typeface="Century Gothic" panose="020B0502020202020204" pitchFamily="34" charset="0"/>
              </a:rPr>
              <a:t>et le </a:t>
            </a:r>
            <a:r>
              <a:rPr lang="fr-FR" altLang="fr-FR" dirty="0">
                <a:solidFill>
                  <a:schemeClr val="accent5">
                    <a:lumMod val="50000"/>
                  </a:schemeClr>
                </a:solidFill>
                <a:latin typeface="Century Gothic" panose="020B0502020202020204" pitchFamily="34" charset="0"/>
              </a:rPr>
              <a:t>débit sanguin musculaire </a:t>
            </a:r>
            <a:r>
              <a:rPr lang="fr-FR" altLang="fr-FR" b="0" dirty="0">
                <a:solidFill>
                  <a:schemeClr val="accent5">
                    <a:lumMod val="50000"/>
                  </a:schemeClr>
                </a:solidFill>
                <a:latin typeface="Century Gothic" panose="020B0502020202020204" pitchFamily="34" charset="0"/>
              </a:rPr>
              <a:t>pour apporter suffisamment de Substrats énergétiques et d’Oxygène aux muscles</a:t>
            </a:r>
          </a:p>
        </p:txBody>
      </p:sp>
      <p:sp>
        <p:nvSpPr>
          <p:cNvPr id="50" name="ZoneTexte 6">
            <a:extLst>
              <a:ext uri="{FF2B5EF4-FFF2-40B4-BE49-F238E27FC236}">
                <a16:creationId xmlns:a16="http://schemas.microsoft.com/office/drawing/2014/main" id="{1B1D9DED-B313-429F-AA9B-238DB4A2C3ED}"/>
              </a:ext>
            </a:extLst>
          </p:cNvPr>
          <p:cNvSpPr txBox="1">
            <a:spLocks noChangeArrowheads="1"/>
          </p:cNvSpPr>
          <p:nvPr/>
        </p:nvSpPr>
        <p:spPr bwMode="auto">
          <a:xfrm>
            <a:off x="8103893" y="1485932"/>
            <a:ext cx="4152099"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dirty="0">
                <a:solidFill>
                  <a:schemeClr val="accent4">
                    <a:lumMod val="60000"/>
                    <a:lumOff val="40000"/>
                  </a:schemeClr>
                </a:solidFill>
                <a:latin typeface="Century Gothic" panose="020B0502020202020204" pitchFamily="34" charset="0"/>
              </a:rPr>
              <a:t>Le système respiratoire</a:t>
            </a:r>
          </a:p>
        </p:txBody>
      </p:sp>
      <p:sp>
        <p:nvSpPr>
          <p:cNvPr id="70" name="ZoneTexte 8">
            <a:extLst>
              <a:ext uri="{FF2B5EF4-FFF2-40B4-BE49-F238E27FC236}">
                <a16:creationId xmlns:a16="http://schemas.microsoft.com/office/drawing/2014/main" id="{BD64FEEC-A8E3-4F36-A088-13E60A2779B7}"/>
              </a:ext>
            </a:extLst>
          </p:cNvPr>
          <p:cNvSpPr txBox="1">
            <a:spLocks noChangeArrowheads="1"/>
          </p:cNvSpPr>
          <p:nvPr/>
        </p:nvSpPr>
        <p:spPr bwMode="auto">
          <a:xfrm>
            <a:off x="28558" y="500826"/>
            <a:ext cx="66252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b="0" dirty="0">
                <a:solidFill>
                  <a:schemeClr val="accent5">
                    <a:lumMod val="50000"/>
                  </a:schemeClr>
                </a:solidFill>
                <a:latin typeface="Century Gothic" panose="020B0502020202020204" pitchFamily="34" charset="0"/>
              </a:rPr>
              <a:t>SR : doit </a:t>
            </a:r>
            <a:r>
              <a:rPr lang="fr-FR" altLang="fr-FR" dirty="0">
                <a:solidFill>
                  <a:srgbClr val="FF0000"/>
                </a:solidFill>
                <a:latin typeface="Century Gothic" panose="020B0502020202020204" pitchFamily="34" charset="0"/>
              </a:rPr>
              <a:t>s’adapter</a:t>
            </a:r>
            <a:r>
              <a:rPr lang="fr-FR" altLang="fr-FR" b="0" dirty="0">
                <a:solidFill>
                  <a:srgbClr val="0070C0"/>
                </a:solidFill>
                <a:latin typeface="Century Gothic" panose="020B0502020202020204" pitchFamily="34" charset="0"/>
              </a:rPr>
              <a:t> </a:t>
            </a:r>
            <a:r>
              <a:rPr lang="fr-FR" altLang="fr-FR" b="0" dirty="0">
                <a:solidFill>
                  <a:schemeClr val="accent5">
                    <a:lumMod val="50000"/>
                  </a:schemeClr>
                </a:solidFill>
                <a:latin typeface="Century Gothic" panose="020B0502020202020204" pitchFamily="34" charset="0"/>
              </a:rPr>
              <a:t>et augmenter son </a:t>
            </a:r>
            <a:r>
              <a:rPr lang="fr-FR" altLang="fr-FR" dirty="0">
                <a:solidFill>
                  <a:schemeClr val="accent5">
                    <a:lumMod val="50000"/>
                  </a:schemeClr>
                </a:solidFill>
                <a:latin typeface="Century Gothic" panose="020B0502020202020204" pitchFamily="34" charset="0"/>
              </a:rPr>
              <a:t>débit ventilatoire </a:t>
            </a:r>
            <a:r>
              <a:rPr lang="fr-FR" altLang="fr-FR" b="0" dirty="0">
                <a:solidFill>
                  <a:schemeClr val="accent5">
                    <a:lumMod val="50000"/>
                  </a:schemeClr>
                </a:solidFill>
                <a:latin typeface="Century Gothic" panose="020B0502020202020204" pitchFamily="34" charset="0"/>
              </a:rPr>
              <a:t>afin d’augmenter la quantité d’oxygène dans le sang</a:t>
            </a:r>
          </a:p>
        </p:txBody>
      </p:sp>
      <p:sp>
        <p:nvSpPr>
          <p:cNvPr id="71" name="ZoneTexte 5">
            <a:extLst>
              <a:ext uri="{FF2B5EF4-FFF2-40B4-BE49-F238E27FC236}">
                <a16:creationId xmlns:a16="http://schemas.microsoft.com/office/drawing/2014/main" id="{D518E387-166E-40D4-B624-CCA035433936}"/>
              </a:ext>
            </a:extLst>
          </p:cNvPr>
          <p:cNvSpPr txBox="1">
            <a:spLocks noChangeArrowheads="1"/>
          </p:cNvSpPr>
          <p:nvPr/>
        </p:nvSpPr>
        <p:spPr bwMode="auto">
          <a:xfrm>
            <a:off x="8886977" y="92774"/>
            <a:ext cx="2212465" cy="5232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dirty="0">
                <a:solidFill>
                  <a:schemeClr val="accent4">
                    <a:lumMod val="60000"/>
                    <a:lumOff val="40000"/>
                  </a:schemeClr>
                </a:solidFill>
                <a:latin typeface="Century Gothic" panose="020B0502020202020204" pitchFamily="34" charset="0"/>
              </a:rPr>
              <a:t>Air ambiant</a:t>
            </a:r>
          </a:p>
        </p:txBody>
      </p:sp>
      <p:grpSp>
        <p:nvGrpSpPr>
          <p:cNvPr id="59" name="Groupe 58">
            <a:extLst>
              <a:ext uri="{FF2B5EF4-FFF2-40B4-BE49-F238E27FC236}">
                <a16:creationId xmlns:a16="http://schemas.microsoft.com/office/drawing/2014/main" id="{0421A474-BDA7-4716-B5A8-2DC88CAEB3EE}"/>
              </a:ext>
            </a:extLst>
          </p:cNvPr>
          <p:cNvGrpSpPr/>
          <p:nvPr/>
        </p:nvGrpSpPr>
        <p:grpSpPr>
          <a:xfrm>
            <a:off x="6354413" y="2662416"/>
            <a:ext cx="1971416" cy="2667008"/>
            <a:chOff x="6170081" y="2979574"/>
            <a:chExt cx="1793875" cy="2428875"/>
          </a:xfrm>
        </p:grpSpPr>
        <p:sp>
          <p:nvSpPr>
            <p:cNvPr id="60" name="Forme libre 13">
              <a:extLst>
                <a:ext uri="{FF2B5EF4-FFF2-40B4-BE49-F238E27FC236}">
                  <a16:creationId xmlns:a16="http://schemas.microsoft.com/office/drawing/2014/main" id="{E6469AB5-D288-45BC-AB79-F3B51634ACCF}"/>
                </a:ext>
              </a:extLst>
            </p:cNvPr>
            <p:cNvSpPr/>
            <p:nvPr/>
          </p:nvSpPr>
          <p:spPr bwMode="auto">
            <a:xfrm>
              <a:off x="6609818" y="3541549"/>
              <a:ext cx="1000125" cy="1214438"/>
            </a:xfrm>
            <a:custGeom>
              <a:avLst/>
              <a:gdLst>
                <a:gd name="connsiteX0" fmla="*/ 491656 w 1068126"/>
                <a:gd name="connsiteY0" fmla="*/ 263718 h 1561106"/>
                <a:gd name="connsiteX1" fmla="*/ 459851 w 1068126"/>
                <a:gd name="connsiteY1" fmla="*/ 184205 h 1561106"/>
                <a:gd name="connsiteX2" fmla="*/ 372387 w 1068126"/>
                <a:gd name="connsiteY2" fmla="*/ 120594 h 1561106"/>
                <a:gd name="connsiteX3" fmla="*/ 229263 w 1068126"/>
                <a:gd name="connsiteY3" fmla="*/ 120594 h 1561106"/>
                <a:gd name="connsiteX4" fmla="*/ 117945 w 1068126"/>
                <a:gd name="connsiteY4" fmla="*/ 200107 h 1561106"/>
                <a:gd name="connsiteX5" fmla="*/ 46383 w 1068126"/>
                <a:gd name="connsiteY5" fmla="*/ 367085 h 1561106"/>
                <a:gd name="connsiteX6" fmla="*/ 86140 w 1068126"/>
                <a:gd name="connsiteY6" fmla="*/ 518159 h 1561106"/>
                <a:gd name="connsiteX7" fmla="*/ 189507 w 1068126"/>
                <a:gd name="connsiteY7" fmla="*/ 589721 h 1561106"/>
                <a:gd name="connsiteX8" fmla="*/ 197458 w 1068126"/>
                <a:gd name="connsiteY8" fmla="*/ 661283 h 1561106"/>
                <a:gd name="connsiteX9" fmla="*/ 109994 w 1068126"/>
                <a:gd name="connsiteY9" fmla="*/ 685137 h 1561106"/>
                <a:gd name="connsiteX10" fmla="*/ 14578 w 1068126"/>
                <a:gd name="connsiteY10" fmla="*/ 764650 h 1561106"/>
                <a:gd name="connsiteX11" fmla="*/ 22529 w 1068126"/>
                <a:gd name="connsiteY11" fmla="*/ 947530 h 1561106"/>
                <a:gd name="connsiteX12" fmla="*/ 149750 w 1068126"/>
                <a:gd name="connsiteY12" fmla="*/ 1114507 h 1561106"/>
                <a:gd name="connsiteX13" fmla="*/ 356484 w 1068126"/>
                <a:gd name="connsiteY13" fmla="*/ 1305339 h 1561106"/>
                <a:gd name="connsiteX14" fmla="*/ 499608 w 1068126"/>
                <a:gd name="connsiteY14" fmla="*/ 1464365 h 1561106"/>
                <a:gd name="connsiteX15" fmla="*/ 634780 w 1068126"/>
                <a:gd name="connsiteY15" fmla="*/ 1551829 h 1561106"/>
                <a:gd name="connsiteX16" fmla="*/ 769952 w 1068126"/>
                <a:gd name="connsiteY16" fmla="*/ 1408705 h 1561106"/>
                <a:gd name="connsiteX17" fmla="*/ 921027 w 1068126"/>
                <a:gd name="connsiteY17" fmla="*/ 1201972 h 1561106"/>
                <a:gd name="connsiteX18" fmla="*/ 1040296 w 1068126"/>
                <a:gd name="connsiteY18" fmla="*/ 1003189 h 1561106"/>
                <a:gd name="connsiteX19" fmla="*/ 1064150 w 1068126"/>
                <a:gd name="connsiteY19" fmla="*/ 788504 h 1561106"/>
                <a:gd name="connsiteX20" fmla="*/ 1016442 w 1068126"/>
                <a:gd name="connsiteY20" fmla="*/ 565867 h 1561106"/>
                <a:gd name="connsiteX21" fmla="*/ 936929 w 1068126"/>
                <a:gd name="connsiteY21" fmla="*/ 502257 h 1561106"/>
                <a:gd name="connsiteX22" fmla="*/ 889222 w 1068126"/>
                <a:gd name="connsiteY22" fmla="*/ 454549 h 1561106"/>
                <a:gd name="connsiteX23" fmla="*/ 984637 w 1068126"/>
                <a:gd name="connsiteY23" fmla="*/ 398890 h 1561106"/>
                <a:gd name="connsiteX24" fmla="*/ 1016442 w 1068126"/>
                <a:gd name="connsiteY24" fmla="*/ 279620 h 1561106"/>
                <a:gd name="connsiteX25" fmla="*/ 976686 w 1068126"/>
                <a:gd name="connsiteY25" fmla="*/ 88789 h 1561106"/>
                <a:gd name="connsiteX26" fmla="*/ 833562 w 1068126"/>
                <a:gd name="connsiteY26" fmla="*/ 25179 h 1561106"/>
                <a:gd name="connsiteX27" fmla="*/ 602975 w 1068126"/>
                <a:gd name="connsiteY27" fmla="*/ 25179 h 1561106"/>
                <a:gd name="connsiteX28" fmla="*/ 515510 w 1068126"/>
                <a:gd name="connsiteY28" fmla="*/ 176253 h 1561106"/>
                <a:gd name="connsiteX29" fmla="*/ 491656 w 1068126"/>
                <a:gd name="connsiteY29" fmla="*/ 263718 h 1561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68126" h="1561106">
                  <a:moveTo>
                    <a:pt x="491656" y="263718"/>
                  </a:moveTo>
                  <a:cubicBezTo>
                    <a:pt x="482379" y="265043"/>
                    <a:pt x="479729" y="208059"/>
                    <a:pt x="459851" y="184205"/>
                  </a:cubicBezTo>
                  <a:cubicBezTo>
                    <a:pt x="439973" y="160351"/>
                    <a:pt x="410818" y="131196"/>
                    <a:pt x="372387" y="120594"/>
                  </a:cubicBezTo>
                  <a:cubicBezTo>
                    <a:pt x="333956" y="109992"/>
                    <a:pt x="271670" y="107342"/>
                    <a:pt x="229263" y="120594"/>
                  </a:cubicBezTo>
                  <a:cubicBezTo>
                    <a:pt x="186856" y="133846"/>
                    <a:pt x="148425" y="159025"/>
                    <a:pt x="117945" y="200107"/>
                  </a:cubicBezTo>
                  <a:cubicBezTo>
                    <a:pt x="87465" y="241189"/>
                    <a:pt x="51684" y="314076"/>
                    <a:pt x="46383" y="367085"/>
                  </a:cubicBezTo>
                  <a:cubicBezTo>
                    <a:pt x="41082" y="420094"/>
                    <a:pt x="62286" y="481053"/>
                    <a:pt x="86140" y="518159"/>
                  </a:cubicBezTo>
                  <a:cubicBezTo>
                    <a:pt x="109994" y="555265"/>
                    <a:pt x="170954" y="565867"/>
                    <a:pt x="189507" y="589721"/>
                  </a:cubicBezTo>
                  <a:cubicBezTo>
                    <a:pt x="208060" y="613575"/>
                    <a:pt x="210710" y="645380"/>
                    <a:pt x="197458" y="661283"/>
                  </a:cubicBezTo>
                  <a:cubicBezTo>
                    <a:pt x="184206" y="677186"/>
                    <a:pt x="140474" y="667909"/>
                    <a:pt x="109994" y="685137"/>
                  </a:cubicBezTo>
                  <a:cubicBezTo>
                    <a:pt x="79514" y="702365"/>
                    <a:pt x="29156" y="720918"/>
                    <a:pt x="14578" y="764650"/>
                  </a:cubicBezTo>
                  <a:cubicBezTo>
                    <a:pt x="1" y="808382"/>
                    <a:pt x="0" y="889221"/>
                    <a:pt x="22529" y="947530"/>
                  </a:cubicBezTo>
                  <a:cubicBezTo>
                    <a:pt x="45058" y="1005839"/>
                    <a:pt x="94091" y="1054872"/>
                    <a:pt x="149750" y="1114507"/>
                  </a:cubicBezTo>
                  <a:cubicBezTo>
                    <a:pt x="205409" y="1174142"/>
                    <a:pt x="298174" y="1247029"/>
                    <a:pt x="356484" y="1305339"/>
                  </a:cubicBezTo>
                  <a:cubicBezTo>
                    <a:pt x="414794" y="1363649"/>
                    <a:pt x="453225" y="1423283"/>
                    <a:pt x="499608" y="1464365"/>
                  </a:cubicBezTo>
                  <a:cubicBezTo>
                    <a:pt x="545991" y="1505447"/>
                    <a:pt x="589723" y="1561106"/>
                    <a:pt x="634780" y="1551829"/>
                  </a:cubicBezTo>
                  <a:cubicBezTo>
                    <a:pt x="679837" y="1542552"/>
                    <a:pt x="722244" y="1467014"/>
                    <a:pt x="769952" y="1408705"/>
                  </a:cubicBezTo>
                  <a:cubicBezTo>
                    <a:pt x="817660" y="1350396"/>
                    <a:pt x="875970" y="1269558"/>
                    <a:pt x="921027" y="1201972"/>
                  </a:cubicBezTo>
                  <a:cubicBezTo>
                    <a:pt x="966084" y="1134386"/>
                    <a:pt x="1016442" y="1072100"/>
                    <a:pt x="1040296" y="1003189"/>
                  </a:cubicBezTo>
                  <a:cubicBezTo>
                    <a:pt x="1064150" y="934278"/>
                    <a:pt x="1068126" y="861391"/>
                    <a:pt x="1064150" y="788504"/>
                  </a:cubicBezTo>
                  <a:cubicBezTo>
                    <a:pt x="1060174" y="715617"/>
                    <a:pt x="1037645" y="613575"/>
                    <a:pt x="1016442" y="565867"/>
                  </a:cubicBezTo>
                  <a:cubicBezTo>
                    <a:pt x="995239" y="518159"/>
                    <a:pt x="958132" y="520810"/>
                    <a:pt x="936929" y="502257"/>
                  </a:cubicBezTo>
                  <a:cubicBezTo>
                    <a:pt x="915726" y="483704"/>
                    <a:pt x="881271" y="471777"/>
                    <a:pt x="889222" y="454549"/>
                  </a:cubicBezTo>
                  <a:cubicBezTo>
                    <a:pt x="897173" y="437321"/>
                    <a:pt x="963434" y="428045"/>
                    <a:pt x="984637" y="398890"/>
                  </a:cubicBezTo>
                  <a:cubicBezTo>
                    <a:pt x="1005840" y="369735"/>
                    <a:pt x="1017767" y="331303"/>
                    <a:pt x="1016442" y="279620"/>
                  </a:cubicBezTo>
                  <a:cubicBezTo>
                    <a:pt x="1015117" y="227937"/>
                    <a:pt x="1007166" y="131196"/>
                    <a:pt x="976686" y="88789"/>
                  </a:cubicBezTo>
                  <a:cubicBezTo>
                    <a:pt x="946206" y="46382"/>
                    <a:pt x="895847" y="35781"/>
                    <a:pt x="833562" y="25179"/>
                  </a:cubicBezTo>
                  <a:cubicBezTo>
                    <a:pt x="771277" y="14577"/>
                    <a:pt x="655984" y="0"/>
                    <a:pt x="602975" y="25179"/>
                  </a:cubicBezTo>
                  <a:cubicBezTo>
                    <a:pt x="549966" y="50358"/>
                    <a:pt x="535388" y="139147"/>
                    <a:pt x="515510" y="176253"/>
                  </a:cubicBezTo>
                  <a:cubicBezTo>
                    <a:pt x="495632" y="213359"/>
                    <a:pt x="500933" y="262393"/>
                    <a:pt x="491656" y="263718"/>
                  </a:cubicBezTo>
                  <a:close/>
                </a:path>
              </a:pathLst>
            </a:custGeom>
            <a:gradFill flip="none" rotWithShape="1">
              <a:gsLst>
                <a:gs pos="0">
                  <a:srgbClr val="FFCC99">
                    <a:shade val="30000"/>
                    <a:satMod val="115000"/>
                  </a:srgbClr>
                </a:gs>
                <a:gs pos="50000">
                  <a:srgbClr val="FFCC99">
                    <a:shade val="67500"/>
                    <a:satMod val="115000"/>
                  </a:srgbClr>
                </a:gs>
                <a:gs pos="100000">
                  <a:srgbClr val="FFCC99">
                    <a:shade val="100000"/>
                    <a:satMod val="115000"/>
                  </a:srgbClr>
                </a:gs>
              </a:gsLst>
              <a:lin ang="2700000" scaled="1"/>
              <a:tileRect/>
            </a:gra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b="0">
                <a:latin typeface="Comic Sans MS" pitchFamily="66" charset="0"/>
              </a:endParaRPr>
            </a:p>
          </p:txBody>
        </p:sp>
        <p:sp>
          <p:nvSpPr>
            <p:cNvPr id="61" name="Arc 60">
              <a:extLst>
                <a:ext uri="{FF2B5EF4-FFF2-40B4-BE49-F238E27FC236}">
                  <a16:creationId xmlns:a16="http://schemas.microsoft.com/office/drawing/2014/main" id="{23ABF0F4-37EF-4F71-ABEB-4F2996516809}"/>
                </a:ext>
              </a:extLst>
            </p:cNvPr>
            <p:cNvSpPr/>
            <p:nvPr/>
          </p:nvSpPr>
          <p:spPr bwMode="auto">
            <a:xfrm flipH="1">
              <a:off x="7444843" y="3624099"/>
              <a:ext cx="401638" cy="539750"/>
            </a:xfrm>
            <a:prstGeom prst="arc">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2" name="Forme libre 50">
              <a:extLst>
                <a:ext uri="{FF2B5EF4-FFF2-40B4-BE49-F238E27FC236}">
                  <a16:creationId xmlns:a16="http://schemas.microsoft.com/office/drawing/2014/main" id="{8D2671A4-B778-45AE-A4DF-1113F3758E40}"/>
                </a:ext>
              </a:extLst>
            </p:cNvPr>
            <p:cNvSpPr/>
            <p:nvPr/>
          </p:nvSpPr>
          <p:spPr bwMode="auto">
            <a:xfrm>
              <a:off x="7378168" y="3893974"/>
              <a:ext cx="334963" cy="338138"/>
            </a:xfrm>
            <a:custGeom>
              <a:avLst/>
              <a:gdLst>
                <a:gd name="connsiteX0" fmla="*/ 15834 w 288966"/>
                <a:gd name="connsiteY0" fmla="*/ 0 h 243444"/>
                <a:gd name="connsiteX1" fmla="*/ 45522 w 288966"/>
                <a:gd name="connsiteY1" fmla="*/ 136566 h 243444"/>
                <a:gd name="connsiteX2" fmla="*/ 288966 w 288966"/>
                <a:gd name="connsiteY2" fmla="*/ 243444 h 243444"/>
              </a:gdLst>
              <a:ahLst/>
              <a:cxnLst>
                <a:cxn ang="0">
                  <a:pos x="connsiteX0" y="connsiteY0"/>
                </a:cxn>
                <a:cxn ang="0">
                  <a:pos x="connsiteX1" y="connsiteY1"/>
                </a:cxn>
                <a:cxn ang="0">
                  <a:pos x="connsiteX2" y="connsiteY2"/>
                </a:cxn>
              </a:cxnLst>
              <a:rect l="l" t="t" r="r" b="b"/>
              <a:pathLst>
                <a:path w="288966" h="243444">
                  <a:moveTo>
                    <a:pt x="15834" y="0"/>
                  </a:moveTo>
                  <a:cubicBezTo>
                    <a:pt x="7917" y="47996"/>
                    <a:pt x="0" y="95992"/>
                    <a:pt x="45522" y="136566"/>
                  </a:cubicBezTo>
                  <a:cubicBezTo>
                    <a:pt x="91044" y="177140"/>
                    <a:pt x="190005" y="210292"/>
                    <a:pt x="288966" y="243444"/>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3" name="Forme libre 53">
              <a:extLst>
                <a:ext uri="{FF2B5EF4-FFF2-40B4-BE49-F238E27FC236}">
                  <a16:creationId xmlns:a16="http://schemas.microsoft.com/office/drawing/2014/main" id="{5D1C2C26-8638-4DD0-BA1E-E32F8216326E}"/>
                </a:ext>
              </a:extLst>
            </p:cNvPr>
            <p:cNvSpPr/>
            <p:nvPr/>
          </p:nvSpPr>
          <p:spPr bwMode="auto">
            <a:xfrm>
              <a:off x="6278031" y="3793962"/>
              <a:ext cx="582612" cy="915987"/>
            </a:xfrm>
            <a:custGeom>
              <a:avLst/>
              <a:gdLst>
                <a:gd name="connsiteX0" fmla="*/ 9895 w 621474"/>
                <a:gd name="connsiteY0" fmla="*/ 967839 h 967839"/>
                <a:gd name="connsiteX1" fmla="*/ 3958 w 621474"/>
                <a:gd name="connsiteY1" fmla="*/ 700644 h 967839"/>
                <a:gd name="connsiteX2" fmla="*/ 33646 w 621474"/>
                <a:gd name="connsiteY2" fmla="*/ 534389 h 967839"/>
                <a:gd name="connsiteX3" fmla="*/ 146461 w 621474"/>
                <a:gd name="connsiteY3" fmla="*/ 267194 h 967839"/>
                <a:gd name="connsiteX4" fmla="*/ 265215 w 621474"/>
                <a:gd name="connsiteY4" fmla="*/ 106878 h 967839"/>
                <a:gd name="connsiteX5" fmla="*/ 467095 w 621474"/>
                <a:gd name="connsiteY5" fmla="*/ 5937 h 967839"/>
                <a:gd name="connsiteX6" fmla="*/ 621474 w 621474"/>
                <a:gd name="connsiteY6" fmla="*/ 142503 h 96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1474" h="967839">
                  <a:moveTo>
                    <a:pt x="9895" y="967839"/>
                  </a:moveTo>
                  <a:cubicBezTo>
                    <a:pt x="4947" y="870362"/>
                    <a:pt x="0" y="772886"/>
                    <a:pt x="3958" y="700644"/>
                  </a:cubicBezTo>
                  <a:cubicBezTo>
                    <a:pt x="7916" y="628402"/>
                    <a:pt x="9896" y="606631"/>
                    <a:pt x="33646" y="534389"/>
                  </a:cubicBezTo>
                  <a:cubicBezTo>
                    <a:pt x="57396" y="462147"/>
                    <a:pt x="107866" y="338446"/>
                    <a:pt x="146461" y="267194"/>
                  </a:cubicBezTo>
                  <a:cubicBezTo>
                    <a:pt x="185056" y="195942"/>
                    <a:pt x="211776" y="150421"/>
                    <a:pt x="265215" y="106878"/>
                  </a:cubicBezTo>
                  <a:cubicBezTo>
                    <a:pt x="318654" y="63335"/>
                    <a:pt x="407719" y="0"/>
                    <a:pt x="467095" y="5937"/>
                  </a:cubicBezTo>
                  <a:cubicBezTo>
                    <a:pt x="526471" y="11874"/>
                    <a:pt x="573972" y="77188"/>
                    <a:pt x="621474" y="142503"/>
                  </a:cubicBezTo>
                </a:path>
              </a:pathLst>
            </a:cu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4" name="Forme libre 54">
              <a:extLst>
                <a:ext uri="{FF2B5EF4-FFF2-40B4-BE49-F238E27FC236}">
                  <a16:creationId xmlns:a16="http://schemas.microsoft.com/office/drawing/2014/main" id="{C7C5B71E-6BBD-4D09-A201-4A15CB42EEE0}"/>
                </a:ext>
              </a:extLst>
            </p:cNvPr>
            <p:cNvSpPr/>
            <p:nvPr/>
          </p:nvSpPr>
          <p:spPr bwMode="auto">
            <a:xfrm>
              <a:off x="6227231" y="3541549"/>
              <a:ext cx="660400" cy="741363"/>
            </a:xfrm>
            <a:custGeom>
              <a:avLst/>
              <a:gdLst>
                <a:gd name="connsiteX0" fmla="*/ 704603 w 704603"/>
                <a:gd name="connsiteY0" fmla="*/ 564078 h 783771"/>
                <a:gd name="connsiteX1" fmla="*/ 633351 w 704603"/>
                <a:gd name="connsiteY1" fmla="*/ 718457 h 783771"/>
                <a:gd name="connsiteX2" fmla="*/ 372094 w 704603"/>
                <a:gd name="connsiteY2" fmla="*/ 754083 h 783771"/>
                <a:gd name="connsiteX3" fmla="*/ 57398 w 704603"/>
                <a:gd name="connsiteY3" fmla="*/ 540327 h 783771"/>
                <a:gd name="connsiteX4" fmla="*/ 27709 w 704603"/>
                <a:gd name="connsiteY4" fmla="*/ 160317 h 783771"/>
                <a:gd name="connsiteX5" fmla="*/ 75211 w 704603"/>
                <a:gd name="connsiteY5" fmla="*/ 0 h 783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603" h="783771">
                  <a:moveTo>
                    <a:pt x="704603" y="564078"/>
                  </a:moveTo>
                  <a:cubicBezTo>
                    <a:pt x="696686" y="625434"/>
                    <a:pt x="688769" y="686790"/>
                    <a:pt x="633351" y="718457"/>
                  </a:cubicBezTo>
                  <a:cubicBezTo>
                    <a:pt x="577933" y="750124"/>
                    <a:pt x="468086" y="783771"/>
                    <a:pt x="372094" y="754083"/>
                  </a:cubicBezTo>
                  <a:cubicBezTo>
                    <a:pt x="276102" y="724395"/>
                    <a:pt x="114796" y="639288"/>
                    <a:pt x="57398" y="540327"/>
                  </a:cubicBezTo>
                  <a:cubicBezTo>
                    <a:pt x="0" y="441366"/>
                    <a:pt x="24740" y="250371"/>
                    <a:pt x="27709" y="160317"/>
                  </a:cubicBezTo>
                  <a:cubicBezTo>
                    <a:pt x="30678" y="70263"/>
                    <a:pt x="52944" y="35131"/>
                    <a:pt x="75211" y="0"/>
                  </a:cubicBezTo>
                </a:path>
              </a:pathLst>
            </a:cu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5" name="Forme libre 55">
              <a:extLst>
                <a:ext uri="{FF2B5EF4-FFF2-40B4-BE49-F238E27FC236}">
                  <a16:creationId xmlns:a16="http://schemas.microsoft.com/office/drawing/2014/main" id="{BDBBE900-97EA-4DED-B8A7-B0825E431DB8}"/>
                </a:ext>
              </a:extLst>
            </p:cNvPr>
            <p:cNvSpPr/>
            <p:nvPr/>
          </p:nvSpPr>
          <p:spPr bwMode="auto">
            <a:xfrm>
              <a:off x="6324068" y="3889212"/>
              <a:ext cx="1497013" cy="1387475"/>
            </a:xfrm>
            <a:custGeom>
              <a:avLst/>
              <a:gdLst>
                <a:gd name="connsiteX0" fmla="*/ 1302328 w 1597232"/>
                <a:gd name="connsiteY0" fmla="*/ 374073 h 1467592"/>
                <a:gd name="connsiteX1" fmla="*/ 1527959 w 1597232"/>
                <a:gd name="connsiteY1" fmla="*/ 552202 h 1467592"/>
                <a:gd name="connsiteX2" fmla="*/ 1587336 w 1597232"/>
                <a:gd name="connsiteY2" fmla="*/ 795647 h 1467592"/>
                <a:gd name="connsiteX3" fmla="*/ 1468582 w 1597232"/>
                <a:gd name="connsiteY3" fmla="*/ 1163782 h 1467592"/>
                <a:gd name="connsiteX4" fmla="*/ 1302328 w 1597232"/>
                <a:gd name="connsiteY4" fmla="*/ 1401288 h 1467592"/>
                <a:gd name="connsiteX5" fmla="*/ 928255 w 1597232"/>
                <a:gd name="connsiteY5" fmla="*/ 1460665 h 1467592"/>
                <a:gd name="connsiteX6" fmla="*/ 625434 w 1597232"/>
                <a:gd name="connsiteY6" fmla="*/ 1442852 h 1467592"/>
                <a:gd name="connsiteX7" fmla="*/ 370115 w 1597232"/>
                <a:gd name="connsiteY7" fmla="*/ 1353787 h 1467592"/>
                <a:gd name="connsiteX8" fmla="*/ 120733 w 1597232"/>
                <a:gd name="connsiteY8" fmla="*/ 1092530 h 1467592"/>
                <a:gd name="connsiteX9" fmla="*/ 7917 w 1597232"/>
                <a:gd name="connsiteY9" fmla="*/ 700644 h 1467592"/>
                <a:gd name="connsiteX10" fmla="*/ 73232 w 1597232"/>
                <a:gd name="connsiteY10" fmla="*/ 350322 h 1467592"/>
                <a:gd name="connsiteX11" fmla="*/ 221673 w 1597232"/>
                <a:gd name="connsiteY11" fmla="*/ 95002 h 1467592"/>
                <a:gd name="connsiteX12" fmla="*/ 370115 w 1597232"/>
                <a:gd name="connsiteY12" fmla="*/ 0 h 1467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97232" h="1467592">
                  <a:moveTo>
                    <a:pt x="1302328" y="374073"/>
                  </a:moveTo>
                  <a:cubicBezTo>
                    <a:pt x="1391393" y="428006"/>
                    <a:pt x="1480458" y="481940"/>
                    <a:pt x="1527959" y="552202"/>
                  </a:cubicBezTo>
                  <a:cubicBezTo>
                    <a:pt x="1575460" y="622464"/>
                    <a:pt x="1597232" y="693717"/>
                    <a:pt x="1587336" y="795647"/>
                  </a:cubicBezTo>
                  <a:cubicBezTo>
                    <a:pt x="1577440" y="897577"/>
                    <a:pt x="1516083" y="1062842"/>
                    <a:pt x="1468582" y="1163782"/>
                  </a:cubicBezTo>
                  <a:cubicBezTo>
                    <a:pt x="1421081" y="1264722"/>
                    <a:pt x="1392382" y="1351808"/>
                    <a:pt x="1302328" y="1401288"/>
                  </a:cubicBezTo>
                  <a:cubicBezTo>
                    <a:pt x="1212274" y="1450768"/>
                    <a:pt x="1041071" y="1453738"/>
                    <a:pt x="928255" y="1460665"/>
                  </a:cubicBezTo>
                  <a:cubicBezTo>
                    <a:pt x="815439" y="1467592"/>
                    <a:pt x="718457" y="1460665"/>
                    <a:pt x="625434" y="1442852"/>
                  </a:cubicBezTo>
                  <a:cubicBezTo>
                    <a:pt x="532411" y="1425039"/>
                    <a:pt x="454232" y="1412174"/>
                    <a:pt x="370115" y="1353787"/>
                  </a:cubicBezTo>
                  <a:cubicBezTo>
                    <a:pt x="285998" y="1295400"/>
                    <a:pt x="181099" y="1201387"/>
                    <a:pt x="120733" y="1092530"/>
                  </a:cubicBezTo>
                  <a:cubicBezTo>
                    <a:pt x="60367" y="983673"/>
                    <a:pt x="15834" y="824345"/>
                    <a:pt x="7917" y="700644"/>
                  </a:cubicBezTo>
                  <a:cubicBezTo>
                    <a:pt x="0" y="576943"/>
                    <a:pt x="37606" y="451262"/>
                    <a:pt x="73232" y="350322"/>
                  </a:cubicBezTo>
                  <a:cubicBezTo>
                    <a:pt x="108858" y="249382"/>
                    <a:pt x="172192" y="153389"/>
                    <a:pt x="221673" y="95002"/>
                  </a:cubicBezTo>
                  <a:cubicBezTo>
                    <a:pt x="271154" y="36615"/>
                    <a:pt x="320634" y="18307"/>
                    <a:pt x="370115" y="0"/>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6" name="Forme libre 56">
              <a:extLst>
                <a:ext uri="{FF2B5EF4-FFF2-40B4-BE49-F238E27FC236}">
                  <a16:creationId xmlns:a16="http://schemas.microsoft.com/office/drawing/2014/main" id="{70122252-EC3D-42E6-891C-55D935B7E40D}"/>
                </a:ext>
              </a:extLst>
            </p:cNvPr>
            <p:cNvSpPr/>
            <p:nvPr/>
          </p:nvSpPr>
          <p:spPr bwMode="auto">
            <a:xfrm>
              <a:off x="6181193" y="3727287"/>
              <a:ext cx="1782763" cy="1681162"/>
            </a:xfrm>
            <a:custGeom>
              <a:avLst/>
              <a:gdLst>
                <a:gd name="connsiteX0" fmla="*/ 1495301 w 1901041"/>
                <a:gd name="connsiteY0" fmla="*/ 374072 h 1779319"/>
                <a:gd name="connsiteX1" fmla="*/ 1738745 w 1901041"/>
                <a:gd name="connsiteY1" fmla="*/ 522514 h 1779319"/>
                <a:gd name="connsiteX2" fmla="*/ 1869373 w 1901041"/>
                <a:gd name="connsiteY2" fmla="*/ 730332 h 1779319"/>
                <a:gd name="connsiteX3" fmla="*/ 1881249 w 1901041"/>
                <a:gd name="connsiteY3" fmla="*/ 1080654 h 1779319"/>
                <a:gd name="connsiteX4" fmla="*/ 1750620 w 1901041"/>
                <a:gd name="connsiteY4" fmla="*/ 1442852 h 1779319"/>
                <a:gd name="connsiteX5" fmla="*/ 1602178 w 1901041"/>
                <a:gd name="connsiteY5" fmla="*/ 1644732 h 1779319"/>
                <a:gd name="connsiteX6" fmla="*/ 1358734 w 1901041"/>
                <a:gd name="connsiteY6" fmla="*/ 1733797 h 1779319"/>
                <a:gd name="connsiteX7" fmla="*/ 1020288 w 1901041"/>
                <a:gd name="connsiteY7" fmla="*/ 1745672 h 1779319"/>
                <a:gd name="connsiteX8" fmla="*/ 788719 w 1901041"/>
                <a:gd name="connsiteY8" fmla="*/ 1763485 h 1779319"/>
                <a:gd name="connsiteX9" fmla="*/ 462147 w 1901041"/>
                <a:gd name="connsiteY9" fmla="*/ 1650670 h 1779319"/>
                <a:gd name="connsiteX10" fmla="*/ 171202 w 1901041"/>
                <a:gd name="connsiteY10" fmla="*/ 1401288 h 1779319"/>
                <a:gd name="connsiteX11" fmla="*/ 16823 w 1901041"/>
                <a:gd name="connsiteY11" fmla="*/ 991589 h 1779319"/>
                <a:gd name="connsiteX12" fmla="*/ 70262 w 1901041"/>
                <a:gd name="connsiteY12" fmla="*/ 510639 h 1779319"/>
                <a:gd name="connsiteX13" fmla="*/ 278080 w 1901041"/>
                <a:gd name="connsiteY13" fmla="*/ 142504 h 1779319"/>
                <a:gd name="connsiteX14" fmla="*/ 533399 w 1901041"/>
                <a:gd name="connsiteY14" fmla="*/ 0 h 1779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01041" h="1779319">
                  <a:moveTo>
                    <a:pt x="1495301" y="374072"/>
                  </a:moveTo>
                  <a:cubicBezTo>
                    <a:pt x="1585850" y="418604"/>
                    <a:pt x="1676400" y="463137"/>
                    <a:pt x="1738745" y="522514"/>
                  </a:cubicBezTo>
                  <a:cubicBezTo>
                    <a:pt x="1801090" y="581891"/>
                    <a:pt x="1845622" y="637309"/>
                    <a:pt x="1869373" y="730332"/>
                  </a:cubicBezTo>
                  <a:cubicBezTo>
                    <a:pt x="1893124" y="823355"/>
                    <a:pt x="1901041" y="961901"/>
                    <a:pt x="1881249" y="1080654"/>
                  </a:cubicBezTo>
                  <a:cubicBezTo>
                    <a:pt x="1861457" y="1199407"/>
                    <a:pt x="1797132" y="1348839"/>
                    <a:pt x="1750620" y="1442852"/>
                  </a:cubicBezTo>
                  <a:cubicBezTo>
                    <a:pt x="1704108" y="1536865"/>
                    <a:pt x="1667492" y="1596241"/>
                    <a:pt x="1602178" y="1644732"/>
                  </a:cubicBezTo>
                  <a:cubicBezTo>
                    <a:pt x="1536864" y="1693223"/>
                    <a:pt x="1455716" y="1716974"/>
                    <a:pt x="1358734" y="1733797"/>
                  </a:cubicBezTo>
                  <a:cubicBezTo>
                    <a:pt x="1261752" y="1750620"/>
                    <a:pt x="1115290" y="1740724"/>
                    <a:pt x="1020288" y="1745672"/>
                  </a:cubicBezTo>
                  <a:cubicBezTo>
                    <a:pt x="925286" y="1750620"/>
                    <a:pt x="881743" y="1779319"/>
                    <a:pt x="788719" y="1763485"/>
                  </a:cubicBezTo>
                  <a:cubicBezTo>
                    <a:pt x="695696" y="1747651"/>
                    <a:pt x="565066" y="1711036"/>
                    <a:pt x="462147" y="1650670"/>
                  </a:cubicBezTo>
                  <a:cubicBezTo>
                    <a:pt x="359228" y="1590304"/>
                    <a:pt x="245423" y="1511135"/>
                    <a:pt x="171202" y="1401288"/>
                  </a:cubicBezTo>
                  <a:cubicBezTo>
                    <a:pt x="96981" y="1291441"/>
                    <a:pt x="33646" y="1140030"/>
                    <a:pt x="16823" y="991589"/>
                  </a:cubicBezTo>
                  <a:cubicBezTo>
                    <a:pt x="0" y="843148"/>
                    <a:pt x="26719" y="652153"/>
                    <a:pt x="70262" y="510639"/>
                  </a:cubicBezTo>
                  <a:cubicBezTo>
                    <a:pt x="113805" y="369125"/>
                    <a:pt x="200891" y="227611"/>
                    <a:pt x="278080" y="142504"/>
                  </a:cubicBezTo>
                  <a:cubicBezTo>
                    <a:pt x="355270" y="57398"/>
                    <a:pt x="444334" y="28699"/>
                    <a:pt x="533399" y="0"/>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7" name="Forme libre 57">
              <a:extLst>
                <a:ext uri="{FF2B5EF4-FFF2-40B4-BE49-F238E27FC236}">
                  <a16:creationId xmlns:a16="http://schemas.microsoft.com/office/drawing/2014/main" id="{CB779E6D-5779-4C9D-BEA4-3DC3F1E09625}"/>
                </a:ext>
              </a:extLst>
            </p:cNvPr>
            <p:cNvSpPr/>
            <p:nvPr/>
          </p:nvSpPr>
          <p:spPr bwMode="auto">
            <a:xfrm>
              <a:off x="6170081" y="2979574"/>
              <a:ext cx="1619250" cy="1343025"/>
            </a:xfrm>
            <a:custGeom>
              <a:avLst/>
              <a:gdLst>
                <a:gd name="connsiteX0" fmla="*/ 504702 w 1726870"/>
                <a:gd name="connsiteY0" fmla="*/ 1420090 h 1420090"/>
                <a:gd name="connsiteX1" fmla="*/ 356260 w 1726870"/>
                <a:gd name="connsiteY1" fmla="*/ 1396339 h 1420090"/>
                <a:gd name="connsiteX2" fmla="*/ 195943 w 1726870"/>
                <a:gd name="connsiteY2" fmla="*/ 1307274 h 1420090"/>
                <a:gd name="connsiteX3" fmla="*/ 53439 w 1726870"/>
                <a:gd name="connsiteY3" fmla="*/ 1164770 h 1420090"/>
                <a:gd name="connsiteX4" fmla="*/ 5938 w 1726870"/>
                <a:gd name="connsiteY4" fmla="*/ 861950 h 1420090"/>
                <a:gd name="connsiteX5" fmla="*/ 35626 w 1726870"/>
                <a:gd name="connsiteY5" fmla="*/ 588817 h 1420090"/>
                <a:gd name="connsiteX6" fmla="*/ 219694 w 1726870"/>
                <a:gd name="connsiteY6" fmla="*/ 345373 h 1420090"/>
                <a:gd name="connsiteX7" fmla="*/ 486889 w 1726870"/>
                <a:gd name="connsiteY7" fmla="*/ 131617 h 1420090"/>
                <a:gd name="connsiteX8" fmla="*/ 760021 w 1726870"/>
                <a:gd name="connsiteY8" fmla="*/ 18802 h 1420090"/>
                <a:gd name="connsiteX9" fmla="*/ 1080655 w 1726870"/>
                <a:gd name="connsiteY9" fmla="*/ 18802 h 1420090"/>
                <a:gd name="connsiteX10" fmla="*/ 1460665 w 1726870"/>
                <a:gd name="connsiteY10" fmla="*/ 60365 h 1420090"/>
                <a:gd name="connsiteX11" fmla="*/ 1686296 w 1726870"/>
                <a:gd name="connsiteY11" fmla="*/ 214744 h 1420090"/>
                <a:gd name="connsiteX12" fmla="*/ 1704109 w 1726870"/>
                <a:gd name="connsiteY12" fmla="*/ 523503 h 1420090"/>
                <a:gd name="connsiteX13" fmla="*/ 1603169 w 1726870"/>
                <a:gd name="connsiteY13" fmla="*/ 737259 h 1420090"/>
                <a:gd name="connsiteX14" fmla="*/ 1460665 w 1726870"/>
                <a:gd name="connsiteY14" fmla="*/ 814448 h 14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26870" h="1420090">
                  <a:moveTo>
                    <a:pt x="504702" y="1420090"/>
                  </a:moveTo>
                  <a:cubicBezTo>
                    <a:pt x="456211" y="1417616"/>
                    <a:pt x="407720" y="1415142"/>
                    <a:pt x="356260" y="1396339"/>
                  </a:cubicBezTo>
                  <a:cubicBezTo>
                    <a:pt x="304800" y="1377536"/>
                    <a:pt x="246413" y="1345869"/>
                    <a:pt x="195943" y="1307274"/>
                  </a:cubicBezTo>
                  <a:cubicBezTo>
                    <a:pt x="145473" y="1268679"/>
                    <a:pt x="85107" y="1238991"/>
                    <a:pt x="53439" y="1164770"/>
                  </a:cubicBezTo>
                  <a:cubicBezTo>
                    <a:pt x="21772" y="1090549"/>
                    <a:pt x="8907" y="957942"/>
                    <a:pt x="5938" y="861950"/>
                  </a:cubicBezTo>
                  <a:cubicBezTo>
                    <a:pt x="2969" y="765958"/>
                    <a:pt x="0" y="674913"/>
                    <a:pt x="35626" y="588817"/>
                  </a:cubicBezTo>
                  <a:cubicBezTo>
                    <a:pt x="71252" y="502721"/>
                    <a:pt x="144484" y="421573"/>
                    <a:pt x="219694" y="345373"/>
                  </a:cubicBezTo>
                  <a:cubicBezTo>
                    <a:pt x="294905" y="269173"/>
                    <a:pt x="396835" y="186045"/>
                    <a:pt x="486889" y="131617"/>
                  </a:cubicBezTo>
                  <a:cubicBezTo>
                    <a:pt x="576943" y="77189"/>
                    <a:pt x="661060" y="37604"/>
                    <a:pt x="760021" y="18802"/>
                  </a:cubicBezTo>
                  <a:cubicBezTo>
                    <a:pt x="858982" y="0"/>
                    <a:pt x="963881" y="11875"/>
                    <a:pt x="1080655" y="18802"/>
                  </a:cubicBezTo>
                  <a:cubicBezTo>
                    <a:pt x="1197429" y="25729"/>
                    <a:pt x="1359725" y="27708"/>
                    <a:pt x="1460665" y="60365"/>
                  </a:cubicBezTo>
                  <a:cubicBezTo>
                    <a:pt x="1561605" y="93022"/>
                    <a:pt x="1645722" y="137554"/>
                    <a:pt x="1686296" y="214744"/>
                  </a:cubicBezTo>
                  <a:cubicBezTo>
                    <a:pt x="1726870" y="291934"/>
                    <a:pt x="1717963" y="436417"/>
                    <a:pt x="1704109" y="523503"/>
                  </a:cubicBezTo>
                  <a:cubicBezTo>
                    <a:pt x="1690255" y="610589"/>
                    <a:pt x="1643743" y="688768"/>
                    <a:pt x="1603169" y="737259"/>
                  </a:cubicBezTo>
                  <a:cubicBezTo>
                    <a:pt x="1562595" y="785750"/>
                    <a:pt x="1511630" y="800099"/>
                    <a:pt x="1460665" y="814448"/>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68" name="Forme libre 58">
              <a:extLst>
                <a:ext uri="{FF2B5EF4-FFF2-40B4-BE49-F238E27FC236}">
                  <a16:creationId xmlns:a16="http://schemas.microsoft.com/office/drawing/2014/main" id="{2B6E36EE-7C7D-4319-862A-CF065C09C15C}"/>
                </a:ext>
              </a:extLst>
            </p:cNvPr>
            <p:cNvSpPr/>
            <p:nvPr/>
          </p:nvSpPr>
          <p:spPr bwMode="auto">
            <a:xfrm>
              <a:off x="6284381" y="3109749"/>
              <a:ext cx="1398587" cy="1082675"/>
            </a:xfrm>
            <a:custGeom>
              <a:avLst/>
              <a:gdLst>
                <a:gd name="connsiteX0" fmla="*/ 382979 w 1492332"/>
                <a:gd name="connsiteY0" fmla="*/ 1146958 h 1146958"/>
                <a:gd name="connsiteX1" fmla="*/ 151410 w 1492332"/>
                <a:gd name="connsiteY1" fmla="*/ 1051955 h 1146958"/>
                <a:gd name="connsiteX2" fmla="*/ 38594 w 1492332"/>
                <a:gd name="connsiteY2" fmla="*/ 933202 h 1146958"/>
                <a:gd name="connsiteX3" fmla="*/ 14844 w 1492332"/>
                <a:gd name="connsiteY3" fmla="*/ 642256 h 1146958"/>
                <a:gd name="connsiteX4" fmla="*/ 127659 w 1492332"/>
                <a:gd name="connsiteY4" fmla="*/ 392875 h 1146958"/>
                <a:gd name="connsiteX5" fmla="*/ 424542 w 1492332"/>
                <a:gd name="connsiteY5" fmla="*/ 131617 h 1146958"/>
                <a:gd name="connsiteX6" fmla="*/ 691737 w 1492332"/>
                <a:gd name="connsiteY6" fmla="*/ 18802 h 1146958"/>
                <a:gd name="connsiteX7" fmla="*/ 1024246 w 1492332"/>
                <a:gd name="connsiteY7" fmla="*/ 18802 h 1146958"/>
                <a:gd name="connsiteX8" fmla="*/ 1321129 w 1492332"/>
                <a:gd name="connsiteY8" fmla="*/ 48490 h 1146958"/>
                <a:gd name="connsiteX9" fmla="*/ 1469571 w 1492332"/>
                <a:gd name="connsiteY9" fmla="*/ 196932 h 1146958"/>
                <a:gd name="connsiteX10" fmla="*/ 1457695 w 1492332"/>
                <a:gd name="connsiteY10" fmla="*/ 404750 h 1146958"/>
                <a:gd name="connsiteX11" fmla="*/ 1327067 w 1492332"/>
                <a:gd name="connsiteY11" fmla="*/ 553191 h 114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92332" h="1146958">
                  <a:moveTo>
                    <a:pt x="382979" y="1146958"/>
                  </a:moveTo>
                  <a:cubicBezTo>
                    <a:pt x="295893" y="1117269"/>
                    <a:pt x="208807" y="1087581"/>
                    <a:pt x="151410" y="1051955"/>
                  </a:cubicBezTo>
                  <a:cubicBezTo>
                    <a:pt x="94013" y="1016329"/>
                    <a:pt x="61355" y="1001485"/>
                    <a:pt x="38594" y="933202"/>
                  </a:cubicBezTo>
                  <a:cubicBezTo>
                    <a:pt x="15833" y="864919"/>
                    <a:pt x="0" y="732311"/>
                    <a:pt x="14844" y="642256"/>
                  </a:cubicBezTo>
                  <a:cubicBezTo>
                    <a:pt x="29688" y="552202"/>
                    <a:pt x="59376" y="477981"/>
                    <a:pt x="127659" y="392875"/>
                  </a:cubicBezTo>
                  <a:cubicBezTo>
                    <a:pt x="195942" y="307769"/>
                    <a:pt x="330529" y="193962"/>
                    <a:pt x="424542" y="131617"/>
                  </a:cubicBezTo>
                  <a:cubicBezTo>
                    <a:pt x="518555" y="69272"/>
                    <a:pt x="591786" y="37604"/>
                    <a:pt x="691737" y="18802"/>
                  </a:cubicBezTo>
                  <a:cubicBezTo>
                    <a:pt x="791688" y="0"/>
                    <a:pt x="919347" y="13854"/>
                    <a:pt x="1024246" y="18802"/>
                  </a:cubicBezTo>
                  <a:cubicBezTo>
                    <a:pt x="1129145" y="23750"/>
                    <a:pt x="1246908" y="18802"/>
                    <a:pt x="1321129" y="48490"/>
                  </a:cubicBezTo>
                  <a:cubicBezTo>
                    <a:pt x="1395350" y="78178"/>
                    <a:pt x="1446810" y="137555"/>
                    <a:pt x="1469571" y="196932"/>
                  </a:cubicBezTo>
                  <a:cubicBezTo>
                    <a:pt x="1492332" y="256309"/>
                    <a:pt x="1481446" y="345374"/>
                    <a:pt x="1457695" y="404750"/>
                  </a:cubicBezTo>
                  <a:cubicBezTo>
                    <a:pt x="1433944" y="464127"/>
                    <a:pt x="1380505" y="508659"/>
                    <a:pt x="1327067" y="553191"/>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cxnSp>
          <p:nvCxnSpPr>
            <p:cNvPr id="69" name="Connecteur droit 68">
              <a:extLst>
                <a:ext uri="{FF2B5EF4-FFF2-40B4-BE49-F238E27FC236}">
                  <a16:creationId xmlns:a16="http://schemas.microsoft.com/office/drawing/2014/main" id="{95AE60D2-8279-4C03-857D-1FFF4BB7B8AE}"/>
                </a:ext>
              </a:extLst>
            </p:cNvPr>
            <p:cNvCxnSpPr>
              <a:cxnSpLocks/>
              <a:stCxn id="60" idx="0"/>
              <a:endCxn id="60" idx="15"/>
            </p:cNvCxnSpPr>
            <p:nvPr/>
          </p:nvCxnSpPr>
          <p:spPr bwMode="auto">
            <a:xfrm>
              <a:off x="7070193" y="3746337"/>
              <a:ext cx="133350" cy="100171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81" name="Groupe 80">
            <a:extLst>
              <a:ext uri="{FF2B5EF4-FFF2-40B4-BE49-F238E27FC236}">
                <a16:creationId xmlns:a16="http://schemas.microsoft.com/office/drawing/2014/main" id="{3D2FD908-5358-46FE-9AE7-661AA6BA84E7}"/>
              </a:ext>
            </a:extLst>
          </p:cNvPr>
          <p:cNvGrpSpPr/>
          <p:nvPr/>
        </p:nvGrpSpPr>
        <p:grpSpPr>
          <a:xfrm>
            <a:off x="6002921" y="0"/>
            <a:ext cx="2760797" cy="2935727"/>
            <a:chOff x="5355889" y="182875"/>
            <a:chExt cx="3001429" cy="2752852"/>
          </a:xfrm>
        </p:grpSpPr>
        <p:grpSp>
          <p:nvGrpSpPr>
            <p:cNvPr id="51" name="Groupe 50">
              <a:extLst>
                <a:ext uri="{FF2B5EF4-FFF2-40B4-BE49-F238E27FC236}">
                  <a16:creationId xmlns:a16="http://schemas.microsoft.com/office/drawing/2014/main" id="{273B8DC2-9D9A-45B1-B9FC-22C5F211B88A}"/>
                </a:ext>
              </a:extLst>
            </p:cNvPr>
            <p:cNvGrpSpPr/>
            <p:nvPr/>
          </p:nvGrpSpPr>
          <p:grpSpPr>
            <a:xfrm>
              <a:off x="5904916" y="828126"/>
              <a:ext cx="2064586" cy="2107601"/>
              <a:chOff x="6038318" y="1193637"/>
              <a:chExt cx="1933575" cy="2025650"/>
            </a:xfrm>
          </p:grpSpPr>
          <p:sp>
            <p:nvSpPr>
              <p:cNvPr id="52" name="Forme libre 14">
                <a:extLst>
                  <a:ext uri="{FF2B5EF4-FFF2-40B4-BE49-F238E27FC236}">
                    <a16:creationId xmlns:a16="http://schemas.microsoft.com/office/drawing/2014/main" id="{739145A5-7CB9-473B-A6BC-E3FFA9734E4E}"/>
                  </a:ext>
                </a:extLst>
              </p:cNvPr>
              <p:cNvSpPr/>
              <p:nvPr/>
            </p:nvSpPr>
            <p:spPr bwMode="auto">
              <a:xfrm>
                <a:off x="6617756" y="1923887"/>
                <a:ext cx="819150" cy="450850"/>
              </a:xfrm>
              <a:custGeom>
                <a:avLst/>
                <a:gdLst>
                  <a:gd name="connsiteX0" fmla="*/ 0 w 874643"/>
                  <a:gd name="connsiteY0" fmla="*/ 461175 h 477078"/>
                  <a:gd name="connsiteX1" fmla="*/ 103367 w 874643"/>
                  <a:gd name="connsiteY1" fmla="*/ 453224 h 477078"/>
                  <a:gd name="connsiteX2" fmla="*/ 127221 w 874643"/>
                  <a:gd name="connsiteY2" fmla="*/ 437321 h 477078"/>
                  <a:gd name="connsiteX3" fmla="*/ 159026 w 874643"/>
                  <a:gd name="connsiteY3" fmla="*/ 421419 h 477078"/>
                  <a:gd name="connsiteX4" fmla="*/ 174929 w 874643"/>
                  <a:gd name="connsiteY4" fmla="*/ 397565 h 477078"/>
                  <a:gd name="connsiteX5" fmla="*/ 198783 w 874643"/>
                  <a:gd name="connsiteY5" fmla="*/ 381662 h 477078"/>
                  <a:gd name="connsiteX6" fmla="*/ 230588 w 874643"/>
                  <a:gd name="connsiteY6" fmla="*/ 333954 h 477078"/>
                  <a:gd name="connsiteX7" fmla="*/ 262393 w 874643"/>
                  <a:gd name="connsiteY7" fmla="*/ 294198 h 477078"/>
                  <a:gd name="connsiteX8" fmla="*/ 294198 w 874643"/>
                  <a:gd name="connsiteY8" fmla="*/ 246490 h 477078"/>
                  <a:gd name="connsiteX9" fmla="*/ 333955 w 874643"/>
                  <a:gd name="connsiteY9" fmla="*/ 190831 h 477078"/>
                  <a:gd name="connsiteX10" fmla="*/ 349857 w 874643"/>
                  <a:gd name="connsiteY10" fmla="*/ 143123 h 477078"/>
                  <a:gd name="connsiteX11" fmla="*/ 357809 w 874643"/>
                  <a:gd name="connsiteY11" fmla="*/ 119269 h 477078"/>
                  <a:gd name="connsiteX12" fmla="*/ 373711 w 874643"/>
                  <a:gd name="connsiteY12" fmla="*/ 23854 h 477078"/>
                  <a:gd name="connsiteX13" fmla="*/ 389614 w 874643"/>
                  <a:gd name="connsiteY13" fmla="*/ 0 h 477078"/>
                  <a:gd name="connsiteX14" fmla="*/ 421419 w 874643"/>
                  <a:gd name="connsiteY14" fmla="*/ 7951 h 477078"/>
                  <a:gd name="connsiteX15" fmla="*/ 445273 w 874643"/>
                  <a:gd name="connsiteY15" fmla="*/ 55659 h 477078"/>
                  <a:gd name="connsiteX16" fmla="*/ 461176 w 874643"/>
                  <a:gd name="connsiteY16" fmla="*/ 143123 h 477078"/>
                  <a:gd name="connsiteX17" fmla="*/ 492981 w 874643"/>
                  <a:gd name="connsiteY17" fmla="*/ 190831 h 477078"/>
                  <a:gd name="connsiteX18" fmla="*/ 516835 w 874643"/>
                  <a:gd name="connsiteY18" fmla="*/ 238539 h 477078"/>
                  <a:gd name="connsiteX19" fmla="*/ 540689 w 874643"/>
                  <a:gd name="connsiteY19" fmla="*/ 286247 h 477078"/>
                  <a:gd name="connsiteX20" fmla="*/ 564543 w 874643"/>
                  <a:gd name="connsiteY20" fmla="*/ 302149 h 477078"/>
                  <a:gd name="connsiteX21" fmla="*/ 604299 w 874643"/>
                  <a:gd name="connsiteY21" fmla="*/ 365760 h 477078"/>
                  <a:gd name="connsiteX22" fmla="*/ 644056 w 874643"/>
                  <a:gd name="connsiteY22" fmla="*/ 413467 h 477078"/>
                  <a:gd name="connsiteX23" fmla="*/ 691763 w 874643"/>
                  <a:gd name="connsiteY23" fmla="*/ 429370 h 477078"/>
                  <a:gd name="connsiteX24" fmla="*/ 763325 w 874643"/>
                  <a:gd name="connsiteY24" fmla="*/ 461175 h 477078"/>
                  <a:gd name="connsiteX25" fmla="*/ 811033 w 874643"/>
                  <a:gd name="connsiteY25" fmla="*/ 477078 h 477078"/>
                  <a:gd name="connsiteX26" fmla="*/ 874643 w 874643"/>
                  <a:gd name="connsiteY26" fmla="*/ 477078 h 47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74643" h="477078">
                    <a:moveTo>
                      <a:pt x="0" y="461175"/>
                    </a:moveTo>
                    <a:cubicBezTo>
                      <a:pt x="34456" y="458525"/>
                      <a:pt x="69401" y="459593"/>
                      <a:pt x="103367" y="453224"/>
                    </a:cubicBezTo>
                    <a:cubicBezTo>
                      <a:pt x="112760" y="451463"/>
                      <a:pt x="118924" y="442062"/>
                      <a:pt x="127221" y="437321"/>
                    </a:cubicBezTo>
                    <a:cubicBezTo>
                      <a:pt x="137512" y="431440"/>
                      <a:pt x="148424" y="426720"/>
                      <a:pt x="159026" y="421419"/>
                    </a:cubicBezTo>
                    <a:cubicBezTo>
                      <a:pt x="164327" y="413468"/>
                      <a:pt x="168172" y="404322"/>
                      <a:pt x="174929" y="397565"/>
                    </a:cubicBezTo>
                    <a:cubicBezTo>
                      <a:pt x="181686" y="390808"/>
                      <a:pt x="192490" y="388854"/>
                      <a:pt x="198783" y="381662"/>
                    </a:cubicBezTo>
                    <a:cubicBezTo>
                      <a:pt x="211369" y="367278"/>
                      <a:pt x="230588" y="333954"/>
                      <a:pt x="230588" y="333954"/>
                    </a:cubicBezTo>
                    <a:cubicBezTo>
                      <a:pt x="248493" y="280235"/>
                      <a:pt x="223661" y="338463"/>
                      <a:pt x="262393" y="294198"/>
                    </a:cubicBezTo>
                    <a:cubicBezTo>
                      <a:pt x="274979" y="279814"/>
                      <a:pt x="283596" y="262393"/>
                      <a:pt x="294198" y="246490"/>
                    </a:cubicBezTo>
                    <a:cubicBezTo>
                      <a:pt x="317448" y="211615"/>
                      <a:pt x="304373" y="230273"/>
                      <a:pt x="333955" y="190831"/>
                    </a:cubicBezTo>
                    <a:lnTo>
                      <a:pt x="349857" y="143123"/>
                    </a:lnTo>
                    <a:lnTo>
                      <a:pt x="357809" y="119269"/>
                    </a:lnTo>
                    <a:cubicBezTo>
                      <a:pt x="360328" y="96598"/>
                      <a:pt x="360390" y="50495"/>
                      <a:pt x="373711" y="23854"/>
                    </a:cubicBezTo>
                    <a:cubicBezTo>
                      <a:pt x="377985" y="15307"/>
                      <a:pt x="384313" y="7951"/>
                      <a:pt x="389614" y="0"/>
                    </a:cubicBezTo>
                    <a:cubicBezTo>
                      <a:pt x="400216" y="2650"/>
                      <a:pt x="412326" y="1889"/>
                      <a:pt x="421419" y="7951"/>
                    </a:cubicBezTo>
                    <a:cubicBezTo>
                      <a:pt x="434632" y="16759"/>
                      <a:pt x="440737" y="42051"/>
                      <a:pt x="445273" y="55659"/>
                    </a:cubicBezTo>
                    <a:cubicBezTo>
                      <a:pt x="447007" y="69530"/>
                      <a:pt x="449313" y="121769"/>
                      <a:pt x="461176" y="143123"/>
                    </a:cubicBezTo>
                    <a:cubicBezTo>
                      <a:pt x="470458" y="159830"/>
                      <a:pt x="492981" y="190831"/>
                      <a:pt x="492981" y="190831"/>
                    </a:cubicBezTo>
                    <a:cubicBezTo>
                      <a:pt x="512966" y="250788"/>
                      <a:pt x="486007" y="176884"/>
                      <a:pt x="516835" y="238539"/>
                    </a:cubicBezTo>
                    <a:cubicBezTo>
                      <a:pt x="529770" y="264408"/>
                      <a:pt x="517900" y="263459"/>
                      <a:pt x="540689" y="286247"/>
                    </a:cubicBezTo>
                    <a:cubicBezTo>
                      <a:pt x="547446" y="293004"/>
                      <a:pt x="556592" y="296848"/>
                      <a:pt x="564543" y="302149"/>
                    </a:cubicBezTo>
                    <a:cubicBezTo>
                      <a:pt x="583467" y="358923"/>
                      <a:pt x="566498" y="340559"/>
                      <a:pt x="604299" y="365760"/>
                    </a:cubicBezTo>
                    <a:cubicBezTo>
                      <a:pt x="614198" y="380608"/>
                      <a:pt x="627849" y="404463"/>
                      <a:pt x="644056" y="413467"/>
                    </a:cubicBezTo>
                    <a:cubicBezTo>
                      <a:pt x="658709" y="421608"/>
                      <a:pt x="691763" y="429370"/>
                      <a:pt x="691763" y="429370"/>
                    </a:cubicBezTo>
                    <a:cubicBezTo>
                      <a:pt x="729566" y="454572"/>
                      <a:pt x="706549" y="442250"/>
                      <a:pt x="763325" y="461175"/>
                    </a:cubicBezTo>
                    <a:lnTo>
                      <a:pt x="811033" y="477078"/>
                    </a:lnTo>
                    <a:lnTo>
                      <a:pt x="874643" y="477078"/>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n>
                    <a:solidFill>
                      <a:schemeClr val="bg1">
                        <a:lumMod val="50000"/>
                      </a:schemeClr>
                    </a:solidFill>
                  </a:ln>
                  <a:latin typeface="Comic Sans MS" pitchFamily="66" charset="0"/>
                </a:endParaRPr>
              </a:p>
            </p:txBody>
          </p:sp>
          <p:sp>
            <p:nvSpPr>
              <p:cNvPr id="53" name="Forme libre 15">
                <a:extLst>
                  <a:ext uri="{FF2B5EF4-FFF2-40B4-BE49-F238E27FC236}">
                    <a16:creationId xmlns:a16="http://schemas.microsoft.com/office/drawing/2014/main" id="{6876A56F-96BD-4DC0-8950-F47BBB7C11DC}"/>
                  </a:ext>
                </a:extLst>
              </p:cNvPr>
              <p:cNvSpPr/>
              <p:nvPr/>
            </p:nvSpPr>
            <p:spPr bwMode="auto">
              <a:xfrm>
                <a:off x="6038318" y="1706399"/>
                <a:ext cx="862013" cy="1284288"/>
              </a:xfrm>
              <a:custGeom>
                <a:avLst/>
                <a:gdLst>
                  <a:gd name="connsiteX0" fmla="*/ 880456 w 919409"/>
                  <a:gd name="connsiteY0" fmla="*/ 190831 h 1359673"/>
                  <a:gd name="connsiteX1" fmla="*/ 904310 w 919409"/>
                  <a:gd name="connsiteY1" fmla="*/ 166977 h 1359673"/>
                  <a:gd name="connsiteX2" fmla="*/ 904310 w 919409"/>
                  <a:gd name="connsiteY2" fmla="*/ 95415 h 1359673"/>
                  <a:gd name="connsiteX3" fmla="*/ 880456 w 919409"/>
                  <a:gd name="connsiteY3" fmla="*/ 47708 h 1359673"/>
                  <a:gd name="connsiteX4" fmla="*/ 856602 w 919409"/>
                  <a:gd name="connsiteY4" fmla="*/ 15902 h 1359673"/>
                  <a:gd name="connsiteX5" fmla="*/ 808894 w 919409"/>
                  <a:gd name="connsiteY5" fmla="*/ 0 h 1359673"/>
                  <a:gd name="connsiteX6" fmla="*/ 745284 w 919409"/>
                  <a:gd name="connsiteY6" fmla="*/ 7951 h 1359673"/>
                  <a:gd name="connsiteX7" fmla="*/ 721430 w 919409"/>
                  <a:gd name="connsiteY7" fmla="*/ 15902 h 1359673"/>
                  <a:gd name="connsiteX8" fmla="*/ 665771 w 919409"/>
                  <a:gd name="connsiteY8" fmla="*/ 79513 h 1359673"/>
                  <a:gd name="connsiteX9" fmla="*/ 657819 w 919409"/>
                  <a:gd name="connsiteY9" fmla="*/ 103367 h 1359673"/>
                  <a:gd name="connsiteX10" fmla="*/ 610112 w 919409"/>
                  <a:gd name="connsiteY10" fmla="*/ 174928 h 1359673"/>
                  <a:gd name="connsiteX11" fmla="*/ 594209 w 919409"/>
                  <a:gd name="connsiteY11" fmla="*/ 198782 h 1359673"/>
                  <a:gd name="connsiteX12" fmla="*/ 578306 w 919409"/>
                  <a:gd name="connsiteY12" fmla="*/ 222636 h 1359673"/>
                  <a:gd name="connsiteX13" fmla="*/ 570355 w 919409"/>
                  <a:gd name="connsiteY13" fmla="*/ 262393 h 1359673"/>
                  <a:gd name="connsiteX14" fmla="*/ 538550 w 919409"/>
                  <a:gd name="connsiteY14" fmla="*/ 310101 h 1359673"/>
                  <a:gd name="connsiteX15" fmla="*/ 514696 w 919409"/>
                  <a:gd name="connsiteY15" fmla="*/ 365760 h 1359673"/>
                  <a:gd name="connsiteX16" fmla="*/ 490842 w 919409"/>
                  <a:gd name="connsiteY16" fmla="*/ 413468 h 1359673"/>
                  <a:gd name="connsiteX17" fmla="*/ 466988 w 919409"/>
                  <a:gd name="connsiteY17" fmla="*/ 429370 h 1359673"/>
                  <a:gd name="connsiteX18" fmla="*/ 459037 w 919409"/>
                  <a:gd name="connsiteY18" fmla="*/ 453224 h 1359673"/>
                  <a:gd name="connsiteX19" fmla="*/ 451086 w 919409"/>
                  <a:gd name="connsiteY19" fmla="*/ 485029 h 1359673"/>
                  <a:gd name="connsiteX20" fmla="*/ 427232 w 919409"/>
                  <a:gd name="connsiteY20" fmla="*/ 500932 h 1359673"/>
                  <a:gd name="connsiteX21" fmla="*/ 395426 w 919409"/>
                  <a:gd name="connsiteY21" fmla="*/ 556591 h 1359673"/>
                  <a:gd name="connsiteX22" fmla="*/ 363621 w 919409"/>
                  <a:gd name="connsiteY22" fmla="*/ 604299 h 1359673"/>
                  <a:gd name="connsiteX23" fmla="*/ 331816 w 919409"/>
                  <a:gd name="connsiteY23" fmla="*/ 659958 h 1359673"/>
                  <a:gd name="connsiteX24" fmla="*/ 307962 w 919409"/>
                  <a:gd name="connsiteY24" fmla="*/ 675861 h 1359673"/>
                  <a:gd name="connsiteX25" fmla="*/ 292059 w 919409"/>
                  <a:gd name="connsiteY25" fmla="*/ 707666 h 1359673"/>
                  <a:gd name="connsiteX26" fmla="*/ 276157 w 919409"/>
                  <a:gd name="connsiteY26" fmla="*/ 731520 h 1359673"/>
                  <a:gd name="connsiteX27" fmla="*/ 252303 w 919409"/>
                  <a:gd name="connsiteY27" fmla="*/ 779228 h 1359673"/>
                  <a:gd name="connsiteX28" fmla="*/ 228449 w 919409"/>
                  <a:gd name="connsiteY28" fmla="*/ 826935 h 1359673"/>
                  <a:gd name="connsiteX29" fmla="*/ 204595 w 919409"/>
                  <a:gd name="connsiteY29" fmla="*/ 850789 h 1359673"/>
                  <a:gd name="connsiteX30" fmla="*/ 156887 w 919409"/>
                  <a:gd name="connsiteY30" fmla="*/ 914400 h 1359673"/>
                  <a:gd name="connsiteX31" fmla="*/ 133033 w 919409"/>
                  <a:gd name="connsiteY31" fmla="*/ 962108 h 1359673"/>
                  <a:gd name="connsiteX32" fmla="*/ 101228 w 919409"/>
                  <a:gd name="connsiteY32" fmla="*/ 1017767 h 1359673"/>
                  <a:gd name="connsiteX33" fmla="*/ 69423 w 919409"/>
                  <a:gd name="connsiteY33" fmla="*/ 1081377 h 1359673"/>
                  <a:gd name="connsiteX34" fmla="*/ 45569 w 919409"/>
                  <a:gd name="connsiteY34" fmla="*/ 1144988 h 1359673"/>
                  <a:gd name="connsiteX35" fmla="*/ 37618 w 919409"/>
                  <a:gd name="connsiteY35" fmla="*/ 1176793 h 1359673"/>
                  <a:gd name="connsiteX36" fmla="*/ 5813 w 919409"/>
                  <a:gd name="connsiteY36" fmla="*/ 1232452 h 1359673"/>
                  <a:gd name="connsiteX37" fmla="*/ 13764 w 919409"/>
                  <a:gd name="connsiteY37" fmla="*/ 1304014 h 1359673"/>
                  <a:gd name="connsiteX38" fmla="*/ 61472 w 919409"/>
                  <a:gd name="connsiteY38" fmla="*/ 1311965 h 1359673"/>
                  <a:gd name="connsiteX39" fmla="*/ 148936 w 919409"/>
                  <a:gd name="connsiteY39" fmla="*/ 1319916 h 1359673"/>
                  <a:gd name="connsiteX40" fmla="*/ 196644 w 919409"/>
                  <a:gd name="connsiteY40" fmla="*/ 1335819 h 1359673"/>
                  <a:gd name="connsiteX41" fmla="*/ 220498 w 919409"/>
                  <a:gd name="connsiteY41" fmla="*/ 1343770 h 1359673"/>
                  <a:gd name="connsiteX42" fmla="*/ 284108 w 919409"/>
                  <a:gd name="connsiteY42" fmla="*/ 1359673 h 1359673"/>
                  <a:gd name="connsiteX43" fmla="*/ 705527 w 919409"/>
                  <a:gd name="connsiteY43" fmla="*/ 1351722 h 1359673"/>
                  <a:gd name="connsiteX44" fmla="*/ 753235 w 919409"/>
                  <a:gd name="connsiteY44" fmla="*/ 1335819 h 1359673"/>
                  <a:gd name="connsiteX45" fmla="*/ 777089 w 919409"/>
                  <a:gd name="connsiteY45" fmla="*/ 1327868 h 1359673"/>
                  <a:gd name="connsiteX46" fmla="*/ 816846 w 919409"/>
                  <a:gd name="connsiteY46" fmla="*/ 1288111 h 1359673"/>
                  <a:gd name="connsiteX47" fmla="*/ 840699 w 919409"/>
                  <a:gd name="connsiteY47" fmla="*/ 1256306 h 1359673"/>
                  <a:gd name="connsiteX48" fmla="*/ 848651 w 919409"/>
                  <a:gd name="connsiteY48" fmla="*/ 1232452 h 1359673"/>
                  <a:gd name="connsiteX49" fmla="*/ 864553 w 919409"/>
                  <a:gd name="connsiteY49" fmla="*/ 1208598 h 1359673"/>
                  <a:gd name="connsiteX50" fmla="*/ 872505 w 919409"/>
                  <a:gd name="connsiteY50" fmla="*/ 1009815 h 1359673"/>
                  <a:gd name="connsiteX51" fmla="*/ 888407 w 919409"/>
                  <a:gd name="connsiteY51" fmla="*/ 938254 h 1359673"/>
                  <a:gd name="connsiteX52" fmla="*/ 912261 w 919409"/>
                  <a:gd name="connsiteY52" fmla="*/ 882595 h 1359673"/>
                  <a:gd name="connsiteX53" fmla="*/ 912261 w 919409"/>
                  <a:gd name="connsiteY53" fmla="*/ 461175 h 1359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19409" h="1359673">
                    <a:moveTo>
                      <a:pt x="880456" y="190831"/>
                    </a:moveTo>
                    <a:cubicBezTo>
                      <a:pt x="888407" y="182880"/>
                      <a:pt x="898073" y="176333"/>
                      <a:pt x="904310" y="166977"/>
                    </a:cubicBezTo>
                    <a:cubicBezTo>
                      <a:pt x="919409" y="144328"/>
                      <a:pt x="909696" y="119652"/>
                      <a:pt x="904310" y="95415"/>
                    </a:cubicBezTo>
                    <a:cubicBezTo>
                      <a:pt x="899228" y="72545"/>
                      <a:pt x="894291" y="67077"/>
                      <a:pt x="880456" y="47708"/>
                    </a:cubicBezTo>
                    <a:cubicBezTo>
                      <a:pt x="872753" y="36924"/>
                      <a:pt x="867629" y="23253"/>
                      <a:pt x="856602" y="15902"/>
                    </a:cubicBezTo>
                    <a:cubicBezTo>
                      <a:pt x="842654" y="6604"/>
                      <a:pt x="808894" y="0"/>
                      <a:pt x="808894" y="0"/>
                    </a:cubicBezTo>
                    <a:cubicBezTo>
                      <a:pt x="787691" y="2650"/>
                      <a:pt x="766308" y="4129"/>
                      <a:pt x="745284" y="7951"/>
                    </a:cubicBezTo>
                    <a:cubicBezTo>
                      <a:pt x="737038" y="9450"/>
                      <a:pt x="727357" y="9975"/>
                      <a:pt x="721430" y="15902"/>
                    </a:cubicBezTo>
                    <a:cubicBezTo>
                      <a:pt x="628661" y="108671"/>
                      <a:pt x="733359" y="34453"/>
                      <a:pt x="665771" y="79513"/>
                    </a:cubicBezTo>
                    <a:cubicBezTo>
                      <a:pt x="663120" y="87464"/>
                      <a:pt x="661889" y="96040"/>
                      <a:pt x="657819" y="103367"/>
                    </a:cubicBezTo>
                    <a:cubicBezTo>
                      <a:pt x="657818" y="103369"/>
                      <a:pt x="618064" y="163000"/>
                      <a:pt x="610112" y="174928"/>
                    </a:cubicBezTo>
                    <a:lnTo>
                      <a:pt x="594209" y="198782"/>
                    </a:lnTo>
                    <a:lnTo>
                      <a:pt x="578306" y="222636"/>
                    </a:lnTo>
                    <a:cubicBezTo>
                      <a:pt x="575656" y="235888"/>
                      <a:pt x="575947" y="250090"/>
                      <a:pt x="570355" y="262393"/>
                    </a:cubicBezTo>
                    <a:cubicBezTo>
                      <a:pt x="562446" y="279792"/>
                      <a:pt x="538550" y="310101"/>
                      <a:pt x="538550" y="310101"/>
                    </a:cubicBezTo>
                    <a:cubicBezTo>
                      <a:pt x="519903" y="366043"/>
                      <a:pt x="544172" y="296982"/>
                      <a:pt x="514696" y="365760"/>
                    </a:cubicBezTo>
                    <a:cubicBezTo>
                      <a:pt x="504995" y="388396"/>
                      <a:pt x="509944" y="394366"/>
                      <a:pt x="490842" y="413468"/>
                    </a:cubicBezTo>
                    <a:cubicBezTo>
                      <a:pt x="484085" y="420225"/>
                      <a:pt x="474939" y="424069"/>
                      <a:pt x="466988" y="429370"/>
                    </a:cubicBezTo>
                    <a:cubicBezTo>
                      <a:pt x="464338" y="437321"/>
                      <a:pt x="461339" y="445165"/>
                      <a:pt x="459037" y="453224"/>
                    </a:cubicBezTo>
                    <a:cubicBezTo>
                      <a:pt x="456035" y="463731"/>
                      <a:pt x="457148" y="475936"/>
                      <a:pt x="451086" y="485029"/>
                    </a:cubicBezTo>
                    <a:cubicBezTo>
                      <a:pt x="445785" y="492980"/>
                      <a:pt x="435183" y="495631"/>
                      <a:pt x="427232" y="500932"/>
                    </a:cubicBezTo>
                    <a:cubicBezTo>
                      <a:pt x="408998" y="555629"/>
                      <a:pt x="433939" y="489193"/>
                      <a:pt x="395426" y="556591"/>
                    </a:cubicBezTo>
                    <a:cubicBezTo>
                      <a:pt x="364740" y="610293"/>
                      <a:pt x="419134" y="548786"/>
                      <a:pt x="363621" y="604299"/>
                    </a:cubicBezTo>
                    <a:cubicBezTo>
                      <a:pt x="357384" y="616774"/>
                      <a:pt x="343056" y="648718"/>
                      <a:pt x="331816" y="659958"/>
                    </a:cubicBezTo>
                    <a:cubicBezTo>
                      <a:pt x="325059" y="666715"/>
                      <a:pt x="315913" y="670560"/>
                      <a:pt x="307962" y="675861"/>
                    </a:cubicBezTo>
                    <a:cubicBezTo>
                      <a:pt x="302661" y="686463"/>
                      <a:pt x="297940" y="697375"/>
                      <a:pt x="292059" y="707666"/>
                    </a:cubicBezTo>
                    <a:cubicBezTo>
                      <a:pt x="287318" y="715963"/>
                      <a:pt x="280431" y="722973"/>
                      <a:pt x="276157" y="731520"/>
                    </a:cubicBezTo>
                    <a:cubicBezTo>
                      <a:pt x="243243" y="797352"/>
                      <a:pt x="297873" y="710875"/>
                      <a:pt x="252303" y="779228"/>
                    </a:cubicBezTo>
                    <a:cubicBezTo>
                      <a:pt x="244334" y="803137"/>
                      <a:pt x="245577" y="806382"/>
                      <a:pt x="228449" y="826935"/>
                    </a:cubicBezTo>
                    <a:cubicBezTo>
                      <a:pt x="221250" y="835573"/>
                      <a:pt x="212000" y="842326"/>
                      <a:pt x="204595" y="850789"/>
                    </a:cubicBezTo>
                    <a:cubicBezTo>
                      <a:pt x="178155" y="881006"/>
                      <a:pt x="175821" y="885999"/>
                      <a:pt x="156887" y="914400"/>
                    </a:cubicBezTo>
                    <a:cubicBezTo>
                      <a:pt x="136902" y="974357"/>
                      <a:pt x="163861" y="900453"/>
                      <a:pt x="133033" y="962108"/>
                    </a:cubicBezTo>
                    <a:cubicBezTo>
                      <a:pt x="102677" y="1022819"/>
                      <a:pt x="158910" y="940858"/>
                      <a:pt x="101228" y="1017767"/>
                    </a:cubicBezTo>
                    <a:cubicBezTo>
                      <a:pt x="84744" y="1083705"/>
                      <a:pt x="106284" y="1015027"/>
                      <a:pt x="69423" y="1081377"/>
                    </a:cubicBezTo>
                    <a:cubicBezTo>
                      <a:pt x="64479" y="1090276"/>
                      <a:pt x="49770" y="1130283"/>
                      <a:pt x="45569" y="1144988"/>
                    </a:cubicBezTo>
                    <a:cubicBezTo>
                      <a:pt x="42567" y="1155495"/>
                      <a:pt x="41455" y="1166561"/>
                      <a:pt x="37618" y="1176793"/>
                    </a:cubicBezTo>
                    <a:cubicBezTo>
                      <a:pt x="28972" y="1199848"/>
                      <a:pt x="18993" y="1212681"/>
                      <a:pt x="5813" y="1232452"/>
                    </a:cubicBezTo>
                    <a:cubicBezTo>
                      <a:pt x="8463" y="1256306"/>
                      <a:pt x="0" y="1284352"/>
                      <a:pt x="13764" y="1304014"/>
                    </a:cubicBezTo>
                    <a:cubicBezTo>
                      <a:pt x="23009" y="1317222"/>
                      <a:pt x="45460" y="1310081"/>
                      <a:pt x="61472" y="1311965"/>
                    </a:cubicBezTo>
                    <a:cubicBezTo>
                      <a:pt x="90546" y="1315385"/>
                      <a:pt x="119781" y="1317266"/>
                      <a:pt x="148936" y="1319916"/>
                    </a:cubicBezTo>
                    <a:lnTo>
                      <a:pt x="196644" y="1335819"/>
                    </a:lnTo>
                    <a:cubicBezTo>
                      <a:pt x="204595" y="1338469"/>
                      <a:pt x="212279" y="1342126"/>
                      <a:pt x="220498" y="1343770"/>
                    </a:cubicBezTo>
                    <a:cubicBezTo>
                      <a:pt x="268473" y="1353366"/>
                      <a:pt x="247433" y="1347449"/>
                      <a:pt x="284108" y="1359673"/>
                    </a:cubicBezTo>
                    <a:cubicBezTo>
                      <a:pt x="424581" y="1357023"/>
                      <a:pt x="565210" y="1358857"/>
                      <a:pt x="705527" y="1351722"/>
                    </a:cubicBezTo>
                    <a:cubicBezTo>
                      <a:pt x="722268" y="1350871"/>
                      <a:pt x="737332" y="1341120"/>
                      <a:pt x="753235" y="1335819"/>
                    </a:cubicBezTo>
                    <a:lnTo>
                      <a:pt x="777089" y="1327868"/>
                    </a:lnTo>
                    <a:cubicBezTo>
                      <a:pt x="819499" y="1264254"/>
                      <a:pt x="763834" y="1341124"/>
                      <a:pt x="816846" y="1288111"/>
                    </a:cubicBezTo>
                    <a:cubicBezTo>
                      <a:pt x="826216" y="1278740"/>
                      <a:pt x="832748" y="1266908"/>
                      <a:pt x="840699" y="1256306"/>
                    </a:cubicBezTo>
                    <a:cubicBezTo>
                      <a:pt x="843350" y="1248355"/>
                      <a:pt x="844903" y="1239949"/>
                      <a:pt x="848651" y="1232452"/>
                    </a:cubicBezTo>
                    <a:cubicBezTo>
                      <a:pt x="852925" y="1223905"/>
                      <a:pt x="863535" y="1218100"/>
                      <a:pt x="864553" y="1208598"/>
                    </a:cubicBezTo>
                    <a:cubicBezTo>
                      <a:pt x="871618" y="1142661"/>
                      <a:pt x="868235" y="1075991"/>
                      <a:pt x="872505" y="1009815"/>
                    </a:cubicBezTo>
                    <a:cubicBezTo>
                      <a:pt x="873832" y="989248"/>
                      <a:pt x="879518" y="958995"/>
                      <a:pt x="888407" y="938254"/>
                    </a:cubicBezTo>
                    <a:cubicBezTo>
                      <a:pt x="891839" y="930245"/>
                      <a:pt x="912029" y="895567"/>
                      <a:pt x="912261" y="882595"/>
                    </a:cubicBezTo>
                    <a:cubicBezTo>
                      <a:pt x="914769" y="742144"/>
                      <a:pt x="912261" y="601648"/>
                      <a:pt x="912261" y="461175"/>
                    </a:cubicBezTo>
                  </a:path>
                </a:pathLst>
              </a:cu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2700000" scaled="1"/>
                <a:tileRect/>
              </a:gradFill>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54" name="Forme libre 16">
                <a:extLst>
                  <a:ext uri="{FF2B5EF4-FFF2-40B4-BE49-F238E27FC236}">
                    <a16:creationId xmlns:a16="http://schemas.microsoft.com/office/drawing/2014/main" id="{C8C23A42-2073-44A0-A27C-4732E1345475}"/>
                  </a:ext>
                </a:extLst>
              </p:cNvPr>
              <p:cNvSpPr/>
              <p:nvPr/>
            </p:nvSpPr>
            <p:spPr bwMode="auto">
              <a:xfrm flipH="1">
                <a:off x="7109881" y="1731799"/>
                <a:ext cx="862012" cy="1284288"/>
              </a:xfrm>
              <a:custGeom>
                <a:avLst/>
                <a:gdLst>
                  <a:gd name="connsiteX0" fmla="*/ 880456 w 919409"/>
                  <a:gd name="connsiteY0" fmla="*/ 190831 h 1359673"/>
                  <a:gd name="connsiteX1" fmla="*/ 904310 w 919409"/>
                  <a:gd name="connsiteY1" fmla="*/ 166977 h 1359673"/>
                  <a:gd name="connsiteX2" fmla="*/ 904310 w 919409"/>
                  <a:gd name="connsiteY2" fmla="*/ 95415 h 1359673"/>
                  <a:gd name="connsiteX3" fmla="*/ 880456 w 919409"/>
                  <a:gd name="connsiteY3" fmla="*/ 47708 h 1359673"/>
                  <a:gd name="connsiteX4" fmla="*/ 856602 w 919409"/>
                  <a:gd name="connsiteY4" fmla="*/ 15902 h 1359673"/>
                  <a:gd name="connsiteX5" fmla="*/ 808894 w 919409"/>
                  <a:gd name="connsiteY5" fmla="*/ 0 h 1359673"/>
                  <a:gd name="connsiteX6" fmla="*/ 745284 w 919409"/>
                  <a:gd name="connsiteY6" fmla="*/ 7951 h 1359673"/>
                  <a:gd name="connsiteX7" fmla="*/ 721430 w 919409"/>
                  <a:gd name="connsiteY7" fmla="*/ 15902 h 1359673"/>
                  <a:gd name="connsiteX8" fmla="*/ 665771 w 919409"/>
                  <a:gd name="connsiteY8" fmla="*/ 79513 h 1359673"/>
                  <a:gd name="connsiteX9" fmla="*/ 657819 w 919409"/>
                  <a:gd name="connsiteY9" fmla="*/ 103367 h 1359673"/>
                  <a:gd name="connsiteX10" fmla="*/ 610112 w 919409"/>
                  <a:gd name="connsiteY10" fmla="*/ 174928 h 1359673"/>
                  <a:gd name="connsiteX11" fmla="*/ 594209 w 919409"/>
                  <a:gd name="connsiteY11" fmla="*/ 198782 h 1359673"/>
                  <a:gd name="connsiteX12" fmla="*/ 578306 w 919409"/>
                  <a:gd name="connsiteY12" fmla="*/ 222636 h 1359673"/>
                  <a:gd name="connsiteX13" fmla="*/ 570355 w 919409"/>
                  <a:gd name="connsiteY13" fmla="*/ 262393 h 1359673"/>
                  <a:gd name="connsiteX14" fmla="*/ 538550 w 919409"/>
                  <a:gd name="connsiteY14" fmla="*/ 310101 h 1359673"/>
                  <a:gd name="connsiteX15" fmla="*/ 514696 w 919409"/>
                  <a:gd name="connsiteY15" fmla="*/ 365760 h 1359673"/>
                  <a:gd name="connsiteX16" fmla="*/ 490842 w 919409"/>
                  <a:gd name="connsiteY16" fmla="*/ 413468 h 1359673"/>
                  <a:gd name="connsiteX17" fmla="*/ 466988 w 919409"/>
                  <a:gd name="connsiteY17" fmla="*/ 429370 h 1359673"/>
                  <a:gd name="connsiteX18" fmla="*/ 459037 w 919409"/>
                  <a:gd name="connsiteY18" fmla="*/ 453224 h 1359673"/>
                  <a:gd name="connsiteX19" fmla="*/ 451086 w 919409"/>
                  <a:gd name="connsiteY19" fmla="*/ 485029 h 1359673"/>
                  <a:gd name="connsiteX20" fmla="*/ 427232 w 919409"/>
                  <a:gd name="connsiteY20" fmla="*/ 500932 h 1359673"/>
                  <a:gd name="connsiteX21" fmla="*/ 395426 w 919409"/>
                  <a:gd name="connsiteY21" fmla="*/ 556591 h 1359673"/>
                  <a:gd name="connsiteX22" fmla="*/ 363621 w 919409"/>
                  <a:gd name="connsiteY22" fmla="*/ 604299 h 1359673"/>
                  <a:gd name="connsiteX23" fmla="*/ 331816 w 919409"/>
                  <a:gd name="connsiteY23" fmla="*/ 659958 h 1359673"/>
                  <a:gd name="connsiteX24" fmla="*/ 307962 w 919409"/>
                  <a:gd name="connsiteY24" fmla="*/ 675861 h 1359673"/>
                  <a:gd name="connsiteX25" fmla="*/ 292059 w 919409"/>
                  <a:gd name="connsiteY25" fmla="*/ 707666 h 1359673"/>
                  <a:gd name="connsiteX26" fmla="*/ 276157 w 919409"/>
                  <a:gd name="connsiteY26" fmla="*/ 731520 h 1359673"/>
                  <a:gd name="connsiteX27" fmla="*/ 252303 w 919409"/>
                  <a:gd name="connsiteY27" fmla="*/ 779228 h 1359673"/>
                  <a:gd name="connsiteX28" fmla="*/ 228449 w 919409"/>
                  <a:gd name="connsiteY28" fmla="*/ 826935 h 1359673"/>
                  <a:gd name="connsiteX29" fmla="*/ 204595 w 919409"/>
                  <a:gd name="connsiteY29" fmla="*/ 850789 h 1359673"/>
                  <a:gd name="connsiteX30" fmla="*/ 156887 w 919409"/>
                  <a:gd name="connsiteY30" fmla="*/ 914400 h 1359673"/>
                  <a:gd name="connsiteX31" fmla="*/ 133033 w 919409"/>
                  <a:gd name="connsiteY31" fmla="*/ 962108 h 1359673"/>
                  <a:gd name="connsiteX32" fmla="*/ 101228 w 919409"/>
                  <a:gd name="connsiteY32" fmla="*/ 1017767 h 1359673"/>
                  <a:gd name="connsiteX33" fmla="*/ 69423 w 919409"/>
                  <a:gd name="connsiteY33" fmla="*/ 1081377 h 1359673"/>
                  <a:gd name="connsiteX34" fmla="*/ 45569 w 919409"/>
                  <a:gd name="connsiteY34" fmla="*/ 1144988 h 1359673"/>
                  <a:gd name="connsiteX35" fmla="*/ 37618 w 919409"/>
                  <a:gd name="connsiteY35" fmla="*/ 1176793 h 1359673"/>
                  <a:gd name="connsiteX36" fmla="*/ 5813 w 919409"/>
                  <a:gd name="connsiteY36" fmla="*/ 1232452 h 1359673"/>
                  <a:gd name="connsiteX37" fmla="*/ 13764 w 919409"/>
                  <a:gd name="connsiteY37" fmla="*/ 1304014 h 1359673"/>
                  <a:gd name="connsiteX38" fmla="*/ 61472 w 919409"/>
                  <a:gd name="connsiteY38" fmla="*/ 1311965 h 1359673"/>
                  <a:gd name="connsiteX39" fmla="*/ 148936 w 919409"/>
                  <a:gd name="connsiteY39" fmla="*/ 1319916 h 1359673"/>
                  <a:gd name="connsiteX40" fmla="*/ 196644 w 919409"/>
                  <a:gd name="connsiteY40" fmla="*/ 1335819 h 1359673"/>
                  <a:gd name="connsiteX41" fmla="*/ 220498 w 919409"/>
                  <a:gd name="connsiteY41" fmla="*/ 1343770 h 1359673"/>
                  <a:gd name="connsiteX42" fmla="*/ 284108 w 919409"/>
                  <a:gd name="connsiteY42" fmla="*/ 1359673 h 1359673"/>
                  <a:gd name="connsiteX43" fmla="*/ 705527 w 919409"/>
                  <a:gd name="connsiteY43" fmla="*/ 1351722 h 1359673"/>
                  <a:gd name="connsiteX44" fmla="*/ 753235 w 919409"/>
                  <a:gd name="connsiteY44" fmla="*/ 1335819 h 1359673"/>
                  <a:gd name="connsiteX45" fmla="*/ 777089 w 919409"/>
                  <a:gd name="connsiteY45" fmla="*/ 1327868 h 1359673"/>
                  <a:gd name="connsiteX46" fmla="*/ 816846 w 919409"/>
                  <a:gd name="connsiteY46" fmla="*/ 1288111 h 1359673"/>
                  <a:gd name="connsiteX47" fmla="*/ 840699 w 919409"/>
                  <a:gd name="connsiteY47" fmla="*/ 1256306 h 1359673"/>
                  <a:gd name="connsiteX48" fmla="*/ 848651 w 919409"/>
                  <a:gd name="connsiteY48" fmla="*/ 1232452 h 1359673"/>
                  <a:gd name="connsiteX49" fmla="*/ 864553 w 919409"/>
                  <a:gd name="connsiteY49" fmla="*/ 1208598 h 1359673"/>
                  <a:gd name="connsiteX50" fmla="*/ 872505 w 919409"/>
                  <a:gd name="connsiteY50" fmla="*/ 1009815 h 1359673"/>
                  <a:gd name="connsiteX51" fmla="*/ 888407 w 919409"/>
                  <a:gd name="connsiteY51" fmla="*/ 938254 h 1359673"/>
                  <a:gd name="connsiteX52" fmla="*/ 912261 w 919409"/>
                  <a:gd name="connsiteY52" fmla="*/ 882595 h 1359673"/>
                  <a:gd name="connsiteX53" fmla="*/ 912261 w 919409"/>
                  <a:gd name="connsiteY53" fmla="*/ 461175 h 1359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19409" h="1359673">
                    <a:moveTo>
                      <a:pt x="880456" y="190831"/>
                    </a:moveTo>
                    <a:cubicBezTo>
                      <a:pt x="888407" y="182880"/>
                      <a:pt x="898073" y="176333"/>
                      <a:pt x="904310" y="166977"/>
                    </a:cubicBezTo>
                    <a:cubicBezTo>
                      <a:pt x="919409" y="144328"/>
                      <a:pt x="909696" y="119652"/>
                      <a:pt x="904310" y="95415"/>
                    </a:cubicBezTo>
                    <a:cubicBezTo>
                      <a:pt x="899228" y="72545"/>
                      <a:pt x="894291" y="67077"/>
                      <a:pt x="880456" y="47708"/>
                    </a:cubicBezTo>
                    <a:cubicBezTo>
                      <a:pt x="872753" y="36924"/>
                      <a:pt x="867629" y="23253"/>
                      <a:pt x="856602" y="15902"/>
                    </a:cubicBezTo>
                    <a:cubicBezTo>
                      <a:pt x="842654" y="6604"/>
                      <a:pt x="808894" y="0"/>
                      <a:pt x="808894" y="0"/>
                    </a:cubicBezTo>
                    <a:cubicBezTo>
                      <a:pt x="787691" y="2650"/>
                      <a:pt x="766308" y="4129"/>
                      <a:pt x="745284" y="7951"/>
                    </a:cubicBezTo>
                    <a:cubicBezTo>
                      <a:pt x="737038" y="9450"/>
                      <a:pt x="727357" y="9975"/>
                      <a:pt x="721430" y="15902"/>
                    </a:cubicBezTo>
                    <a:cubicBezTo>
                      <a:pt x="628661" y="108671"/>
                      <a:pt x="733359" y="34453"/>
                      <a:pt x="665771" y="79513"/>
                    </a:cubicBezTo>
                    <a:cubicBezTo>
                      <a:pt x="663120" y="87464"/>
                      <a:pt x="661889" y="96040"/>
                      <a:pt x="657819" y="103367"/>
                    </a:cubicBezTo>
                    <a:cubicBezTo>
                      <a:pt x="657818" y="103369"/>
                      <a:pt x="618064" y="163000"/>
                      <a:pt x="610112" y="174928"/>
                    </a:cubicBezTo>
                    <a:lnTo>
                      <a:pt x="594209" y="198782"/>
                    </a:lnTo>
                    <a:lnTo>
                      <a:pt x="578306" y="222636"/>
                    </a:lnTo>
                    <a:cubicBezTo>
                      <a:pt x="575656" y="235888"/>
                      <a:pt x="575947" y="250090"/>
                      <a:pt x="570355" y="262393"/>
                    </a:cubicBezTo>
                    <a:cubicBezTo>
                      <a:pt x="562446" y="279792"/>
                      <a:pt x="538550" y="310101"/>
                      <a:pt x="538550" y="310101"/>
                    </a:cubicBezTo>
                    <a:cubicBezTo>
                      <a:pt x="519903" y="366043"/>
                      <a:pt x="544172" y="296982"/>
                      <a:pt x="514696" y="365760"/>
                    </a:cubicBezTo>
                    <a:cubicBezTo>
                      <a:pt x="504995" y="388396"/>
                      <a:pt x="509944" y="394366"/>
                      <a:pt x="490842" y="413468"/>
                    </a:cubicBezTo>
                    <a:cubicBezTo>
                      <a:pt x="484085" y="420225"/>
                      <a:pt x="474939" y="424069"/>
                      <a:pt x="466988" y="429370"/>
                    </a:cubicBezTo>
                    <a:cubicBezTo>
                      <a:pt x="464338" y="437321"/>
                      <a:pt x="461339" y="445165"/>
                      <a:pt x="459037" y="453224"/>
                    </a:cubicBezTo>
                    <a:cubicBezTo>
                      <a:pt x="456035" y="463731"/>
                      <a:pt x="457148" y="475936"/>
                      <a:pt x="451086" y="485029"/>
                    </a:cubicBezTo>
                    <a:cubicBezTo>
                      <a:pt x="445785" y="492980"/>
                      <a:pt x="435183" y="495631"/>
                      <a:pt x="427232" y="500932"/>
                    </a:cubicBezTo>
                    <a:cubicBezTo>
                      <a:pt x="408998" y="555629"/>
                      <a:pt x="433939" y="489193"/>
                      <a:pt x="395426" y="556591"/>
                    </a:cubicBezTo>
                    <a:cubicBezTo>
                      <a:pt x="364740" y="610293"/>
                      <a:pt x="419134" y="548786"/>
                      <a:pt x="363621" y="604299"/>
                    </a:cubicBezTo>
                    <a:cubicBezTo>
                      <a:pt x="357384" y="616774"/>
                      <a:pt x="343056" y="648718"/>
                      <a:pt x="331816" y="659958"/>
                    </a:cubicBezTo>
                    <a:cubicBezTo>
                      <a:pt x="325059" y="666715"/>
                      <a:pt x="315913" y="670560"/>
                      <a:pt x="307962" y="675861"/>
                    </a:cubicBezTo>
                    <a:cubicBezTo>
                      <a:pt x="302661" y="686463"/>
                      <a:pt x="297940" y="697375"/>
                      <a:pt x="292059" y="707666"/>
                    </a:cubicBezTo>
                    <a:cubicBezTo>
                      <a:pt x="287318" y="715963"/>
                      <a:pt x="280431" y="722973"/>
                      <a:pt x="276157" y="731520"/>
                    </a:cubicBezTo>
                    <a:cubicBezTo>
                      <a:pt x="243243" y="797352"/>
                      <a:pt x="297873" y="710875"/>
                      <a:pt x="252303" y="779228"/>
                    </a:cubicBezTo>
                    <a:cubicBezTo>
                      <a:pt x="244334" y="803137"/>
                      <a:pt x="245577" y="806382"/>
                      <a:pt x="228449" y="826935"/>
                    </a:cubicBezTo>
                    <a:cubicBezTo>
                      <a:pt x="221250" y="835573"/>
                      <a:pt x="212000" y="842326"/>
                      <a:pt x="204595" y="850789"/>
                    </a:cubicBezTo>
                    <a:cubicBezTo>
                      <a:pt x="178155" y="881006"/>
                      <a:pt x="175821" y="885999"/>
                      <a:pt x="156887" y="914400"/>
                    </a:cubicBezTo>
                    <a:cubicBezTo>
                      <a:pt x="136902" y="974357"/>
                      <a:pt x="163861" y="900453"/>
                      <a:pt x="133033" y="962108"/>
                    </a:cubicBezTo>
                    <a:cubicBezTo>
                      <a:pt x="102677" y="1022819"/>
                      <a:pt x="158910" y="940858"/>
                      <a:pt x="101228" y="1017767"/>
                    </a:cubicBezTo>
                    <a:cubicBezTo>
                      <a:pt x="84744" y="1083705"/>
                      <a:pt x="106284" y="1015027"/>
                      <a:pt x="69423" y="1081377"/>
                    </a:cubicBezTo>
                    <a:cubicBezTo>
                      <a:pt x="64479" y="1090276"/>
                      <a:pt x="49770" y="1130283"/>
                      <a:pt x="45569" y="1144988"/>
                    </a:cubicBezTo>
                    <a:cubicBezTo>
                      <a:pt x="42567" y="1155495"/>
                      <a:pt x="41455" y="1166561"/>
                      <a:pt x="37618" y="1176793"/>
                    </a:cubicBezTo>
                    <a:cubicBezTo>
                      <a:pt x="28972" y="1199848"/>
                      <a:pt x="18993" y="1212681"/>
                      <a:pt x="5813" y="1232452"/>
                    </a:cubicBezTo>
                    <a:cubicBezTo>
                      <a:pt x="8463" y="1256306"/>
                      <a:pt x="0" y="1284352"/>
                      <a:pt x="13764" y="1304014"/>
                    </a:cubicBezTo>
                    <a:cubicBezTo>
                      <a:pt x="23009" y="1317222"/>
                      <a:pt x="45460" y="1310081"/>
                      <a:pt x="61472" y="1311965"/>
                    </a:cubicBezTo>
                    <a:cubicBezTo>
                      <a:pt x="90546" y="1315385"/>
                      <a:pt x="119781" y="1317266"/>
                      <a:pt x="148936" y="1319916"/>
                    </a:cubicBezTo>
                    <a:lnTo>
                      <a:pt x="196644" y="1335819"/>
                    </a:lnTo>
                    <a:cubicBezTo>
                      <a:pt x="204595" y="1338469"/>
                      <a:pt x="212279" y="1342126"/>
                      <a:pt x="220498" y="1343770"/>
                    </a:cubicBezTo>
                    <a:cubicBezTo>
                      <a:pt x="268473" y="1353366"/>
                      <a:pt x="247433" y="1347449"/>
                      <a:pt x="284108" y="1359673"/>
                    </a:cubicBezTo>
                    <a:cubicBezTo>
                      <a:pt x="424581" y="1357023"/>
                      <a:pt x="565210" y="1358857"/>
                      <a:pt x="705527" y="1351722"/>
                    </a:cubicBezTo>
                    <a:cubicBezTo>
                      <a:pt x="722268" y="1350871"/>
                      <a:pt x="737332" y="1341120"/>
                      <a:pt x="753235" y="1335819"/>
                    </a:cubicBezTo>
                    <a:lnTo>
                      <a:pt x="777089" y="1327868"/>
                    </a:lnTo>
                    <a:cubicBezTo>
                      <a:pt x="819499" y="1264254"/>
                      <a:pt x="763834" y="1341124"/>
                      <a:pt x="816846" y="1288111"/>
                    </a:cubicBezTo>
                    <a:cubicBezTo>
                      <a:pt x="826216" y="1278740"/>
                      <a:pt x="832748" y="1266908"/>
                      <a:pt x="840699" y="1256306"/>
                    </a:cubicBezTo>
                    <a:cubicBezTo>
                      <a:pt x="843350" y="1248355"/>
                      <a:pt x="844903" y="1239949"/>
                      <a:pt x="848651" y="1232452"/>
                    </a:cubicBezTo>
                    <a:cubicBezTo>
                      <a:pt x="852925" y="1223905"/>
                      <a:pt x="863535" y="1218100"/>
                      <a:pt x="864553" y="1208598"/>
                    </a:cubicBezTo>
                    <a:cubicBezTo>
                      <a:pt x="871618" y="1142661"/>
                      <a:pt x="868235" y="1075991"/>
                      <a:pt x="872505" y="1009815"/>
                    </a:cubicBezTo>
                    <a:cubicBezTo>
                      <a:pt x="873832" y="989248"/>
                      <a:pt x="879518" y="958995"/>
                      <a:pt x="888407" y="938254"/>
                    </a:cubicBezTo>
                    <a:cubicBezTo>
                      <a:pt x="891839" y="930245"/>
                      <a:pt x="912029" y="895567"/>
                      <a:pt x="912261" y="882595"/>
                    </a:cubicBezTo>
                    <a:cubicBezTo>
                      <a:pt x="914769" y="742144"/>
                      <a:pt x="912261" y="601648"/>
                      <a:pt x="912261" y="461175"/>
                    </a:cubicBezTo>
                  </a:path>
                </a:pathLst>
              </a:cu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2700000" scaled="1"/>
                <a:tileRect/>
              </a:gradFill>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55" name="Forme libre 31">
                <a:extLst>
                  <a:ext uri="{FF2B5EF4-FFF2-40B4-BE49-F238E27FC236}">
                    <a16:creationId xmlns:a16="http://schemas.microsoft.com/office/drawing/2014/main" id="{39A3DFDA-7569-431E-9CA4-A5F822D9FF5C}"/>
                  </a:ext>
                </a:extLst>
              </p:cNvPr>
              <p:cNvSpPr/>
              <p:nvPr/>
            </p:nvSpPr>
            <p:spPr bwMode="auto">
              <a:xfrm>
                <a:off x="6520918" y="1209512"/>
                <a:ext cx="436563" cy="1092200"/>
              </a:xfrm>
              <a:custGeom>
                <a:avLst/>
                <a:gdLst>
                  <a:gd name="connsiteX0" fmla="*/ 437322 w 466854"/>
                  <a:gd name="connsiteY0" fmla="*/ 0 h 1154908"/>
                  <a:gd name="connsiteX1" fmla="*/ 445273 w 466854"/>
                  <a:gd name="connsiteY1" fmla="*/ 31805 h 1154908"/>
                  <a:gd name="connsiteX2" fmla="*/ 461176 w 466854"/>
                  <a:gd name="connsiteY2" fmla="*/ 453224 h 1154908"/>
                  <a:gd name="connsiteX3" fmla="*/ 453224 w 466854"/>
                  <a:gd name="connsiteY3" fmla="*/ 500932 h 1154908"/>
                  <a:gd name="connsiteX4" fmla="*/ 445273 w 466854"/>
                  <a:gd name="connsiteY4" fmla="*/ 556591 h 1154908"/>
                  <a:gd name="connsiteX5" fmla="*/ 429370 w 466854"/>
                  <a:gd name="connsiteY5" fmla="*/ 612250 h 1154908"/>
                  <a:gd name="connsiteX6" fmla="*/ 421419 w 466854"/>
                  <a:gd name="connsiteY6" fmla="*/ 659958 h 1154908"/>
                  <a:gd name="connsiteX7" fmla="*/ 389614 w 466854"/>
                  <a:gd name="connsiteY7" fmla="*/ 707666 h 1154908"/>
                  <a:gd name="connsiteX8" fmla="*/ 341906 w 466854"/>
                  <a:gd name="connsiteY8" fmla="*/ 795130 h 1154908"/>
                  <a:gd name="connsiteX9" fmla="*/ 310101 w 466854"/>
                  <a:gd name="connsiteY9" fmla="*/ 842838 h 1154908"/>
                  <a:gd name="connsiteX10" fmla="*/ 278296 w 466854"/>
                  <a:gd name="connsiteY10" fmla="*/ 890546 h 1154908"/>
                  <a:gd name="connsiteX11" fmla="*/ 246490 w 466854"/>
                  <a:gd name="connsiteY11" fmla="*/ 938254 h 1154908"/>
                  <a:gd name="connsiteX12" fmla="*/ 230588 w 466854"/>
                  <a:gd name="connsiteY12" fmla="*/ 962108 h 1154908"/>
                  <a:gd name="connsiteX13" fmla="*/ 198783 w 466854"/>
                  <a:gd name="connsiteY13" fmla="*/ 985961 h 1154908"/>
                  <a:gd name="connsiteX14" fmla="*/ 135172 w 466854"/>
                  <a:gd name="connsiteY14" fmla="*/ 1065474 h 1154908"/>
                  <a:gd name="connsiteX15" fmla="*/ 87464 w 466854"/>
                  <a:gd name="connsiteY15" fmla="*/ 1097280 h 1154908"/>
                  <a:gd name="connsiteX16" fmla="*/ 63610 w 466854"/>
                  <a:gd name="connsiteY16" fmla="*/ 1113182 h 1154908"/>
                  <a:gd name="connsiteX17" fmla="*/ 15903 w 466854"/>
                  <a:gd name="connsiteY17" fmla="*/ 1152939 h 1154908"/>
                  <a:gd name="connsiteX18" fmla="*/ 0 w 466854"/>
                  <a:gd name="connsiteY18" fmla="*/ 1152939 h 1154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854" h="1154908">
                    <a:moveTo>
                      <a:pt x="437322" y="0"/>
                    </a:moveTo>
                    <a:cubicBezTo>
                      <a:pt x="439972" y="10602"/>
                      <a:pt x="443477" y="21026"/>
                      <a:pt x="445273" y="31805"/>
                    </a:cubicBezTo>
                    <a:cubicBezTo>
                      <a:pt x="466854" y="161295"/>
                      <a:pt x="459263" y="367145"/>
                      <a:pt x="461176" y="453224"/>
                    </a:cubicBezTo>
                    <a:cubicBezTo>
                      <a:pt x="458525" y="469127"/>
                      <a:pt x="455676" y="484997"/>
                      <a:pt x="453224" y="500932"/>
                    </a:cubicBezTo>
                    <a:cubicBezTo>
                      <a:pt x="450374" y="519455"/>
                      <a:pt x="448625" y="538152"/>
                      <a:pt x="445273" y="556591"/>
                    </a:cubicBezTo>
                    <a:cubicBezTo>
                      <a:pt x="441279" y="578560"/>
                      <a:pt x="436184" y="591809"/>
                      <a:pt x="429370" y="612250"/>
                    </a:cubicBezTo>
                    <a:cubicBezTo>
                      <a:pt x="426720" y="628153"/>
                      <a:pt x="427620" y="645076"/>
                      <a:pt x="421419" y="659958"/>
                    </a:cubicBezTo>
                    <a:cubicBezTo>
                      <a:pt x="414068" y="677600"/>
                      <a:pt x="398161" y="690571"/>
                      <a:pt x="389614" y="707666"/>
                    </a:cubicBezTo>
                    <a:cubicBezTo>
                      <a:pt x="353535" y="779823"/>
                      <a:pt x="370959" y="751552"/>
                      <a:pt x="341906" y="795130"/>
                    </a:cubicBezTo>
                    <a:cubicBezTo>
                      <a:pt x="326700" y="840750"/>
                      <a:pt x="344845" y="798167"/>
                      <a:pt x="310101" y="842838"/>
                    </a:cubicBezTo>
                    <a:cubicBezTo>
                      <a:pt x="298367" y="857925"/>
                      <a:pt x="288898" y="874643"/>
                      <a:pt x="278296" y="890546"/>
                    </a:cubicBezTo>
                    <a:lnTo>
                      <a:pt x="246490" y="938254"/>
                    </a:lnTo>
                    <a:cubicBezTo>
                      <a:pt x="241189" y="946205"/>
                      <a:pt x="238233" y="956374"/>
                      <a:pt x="230588" y="962108"/>
                    </a:cubicBezTo>
                    <a:lnTo>
                      <a:pt x="198783" y="985961"/>
                    </a:lnTo>
                    <a:cubicBezTo>
                      <a:pt x="175167" y="1021384"/>
                      <a:pt x="167543" y="1039577"/>
                      <a:pt x="135172" y="1065474"/>
                    </a:cubicBezTo>
                    <a:cubicBezTo>
                      <a:pt x="120248" y="1077414"/>
                      <a:pt x="103367" y="1086678"/>
                      <a:pt x="87464" y="1097280"/>
                    </a:cubicBezTo>
                    <a:cubicBezTo>
                      <a:pt x="79513" y="1102581"/>
                      <a:pt x="70367" y="1106425"/>
                      <a:pt x="63610" y="1113182"/>
                    </a:cubicBezTo>
                    <a:cubicBezTo>
                      <a:pt x="50367" y="1126426"/>
                      <a:pt x="34353" y="1145559"/>
                      <a:pt x="15903" y="1152939"/>
                    </a:cubicBezTo>
                    <a:cubicBezTo>
                      <a:pt x="10981" y="1154908"/>
                      <a:pt x="5301" y="1152939"/>
                      <a:pt x="0" y="1152939"/>
                    </a:cubicBezTo>
                  </a:path>
                </a:pathLst>
              </a:cu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56" name="Forme libre 32">
                <a:extLst>
                  <a:ext uri="{FF2B5EF4-FFF2-40B4-BE49-F238E27FC236}">
                    <a16:creationId xmlns:a16="http://schemas.microsoft.com/office/drawing/2014/main" id="{13DFEA6B-4548-41DD-8E78-87070AC71ACB}"/>
                  </a:ext>
                </a:extLst>
              </p:cNvPr>
              <p:cNvSpPr/>
              <p:nvPr/>
            </p:nvSpPr>
            <p:spPr bwMode="auto">
              <a:xfrm flipH="1">
                <a:off x="7043206" y="1193637"/>
                <a:ext cx="438150" cy="1090612"/>
              </a:xfrm>
              <a:custGeom>
                <a:avLst/>
                <a:gdLst>
                  <a:gd name="connsiteX0" fmla="*/ 437322 w 466854"/>
                  <a:gd name="connsiteY0" fmla="*/ 0 h 1154908"/>
                  <a:gd name="connsiteX1" fmla="*/ 445273 w 466854"/>
                  <a:gd name="connsiteY1" fmla="*/ 31805 h 1154908"/>
                  <a:gd name="connsiteX2" fmla="*/ 461176 w 466854"/>
                  <a:gd name="connsiteY2" fmla="*/ 453224 h 1154908"/>
                  <a:gd name="connsiteX3" fmla="*/ 453224 w 466854"/>
                  <a:gd name="connsiteY3" fmla="*/ 500932 h 1154908"/>
                  <a:gd name="connsiteX4" fmla="*/ 445273 w 466854"/>
                  <a:gd name="connsiteY4" fmla="*/ 556591 h 1154908"/>
                  <a:gd name="connsiteX5" fmla="*/ 429370 w 466854"/>
                  <a:gd name="connsiteY5" fmla="*/ 612250 h 1154908"/>
                  <a:gd name="connsiteX6" fmla="*/ 421419 w 466854"/>
                  <a:gd name="connsiteY6" fmla="*/ 659958 h 1154908"/>
                  <a:gd name="connsiteX7" fmla="*/ 389614 w 466854"/>
                  <a:gd name="connsiteY7" fmla="*/ 707666 h 1154908"/>
                  <a:gd name="connsiteX8" fmla="*/ 341906 w 466854"/>
                  <a:gd name="connsiteY8" fmla="*/ 795130 h 1154908"/>
                  <a:gd name="connsiteX9" fmla="*/ 310101 w 466854"/>
                  <a:gd name="connsiteY9" fmla="*/ 842838 h 1154908"/>
                  <a:gd name="connsiteX10" fmla="*/ 278296 w 466854"/>
                  <a:gd name="connsiteY10" fmla="*/ 890546 h 1154908"/>
                  <a:gd name="connsiteX11" fmla="*/ 246490 w 466854"/>
                  <a:gd name="connsiteY11" fmla="*/ 938254 h 1154908"/>
                  <a:gd name="connsiteX12" fmla="*/ 230588 w 466854"/>
                  <a:gd name="connsiteY12" fmla="*/ 962108 h 1154908"/>
                  <a:gd name="connsiteX13" fmla="*/ 198783 w 466854"/>
                  <a:gd name="connsiteY13" fmla="*/ 985961 h 1154908"/>
                  <a:gd name="connsiteX14" fmla="*/ 135172 w 466854"/>
                  <a:gd name="connsiteY14" fmla="*/ 1065474 h 1154908"/>
                  <a:gd name="connsiteX15" fmla="*/ 87464 w 466854"/>
                  <a:gd name="connsiteY15" fmla="*/ 1097280 h 1154908"/>
                  <a:gd name="connsiteX16" fmla="*/ 63610 w 466854"/>
                  <a:gd name="connsiteY16" fmla="*/ 1113182 h 1154908"/>
                  <a:gd name="connsiteX17" fmla="*/ 15903 w 466854"/>
                  <a:gd name="connsiteY17" fmla="*/ 1152939 h 1154908"/>
                  <a:gd name="connsiteX18" fmla="*/ 0 w 466854"/>
                  <a:gd name="connsiteY18" fmla="*/ 1152939 h 1154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6854" h="1154908">
                    <a:moveTo>
                      <a:pt x="437322" y="0"/>
                    </a:moveTo>
                    <a:cubicBezTo>
                      <a:pt x="439972" y="10602"/>
                      <a:pt x="443477" y="21026"/>
                      <a:pt x="445273" y="31805"/>
                    </a:cubicBezTo>
                    <a:cubicBezTo>
                      <a:pt x="466854" y="161295"/>
                      <a:pt x="459263" y="367145"/>
                      <a:pt x="461176" y="453224"/>
                    </a:cubicBezTo>
                    <a:cubicBezTo>
                      <a:pt x="458525" y="469127"/>
                      <a:pt x="455676" y="484997"/>
                      <a:pt x="453224" y="500932"/>
                    </a:cubicBezTo>
                    <a:cubicBezTo>
                      <a:pt x="450374" y="519455"/>
                      <a:pt x="448625" y="538152"/>
                      <a:pt x="445273" y="556591"/>
                    </a:cubicBezTo>
                    <a:cubicBezTo>
                      <a:pt x="441279" y="578560"/>
                      <a:pt x="436184" y="591809"/>
                      <a:pt x="429370" y="612250"/>
                    </a:cubicBezTo>
                    <a:cubicBezTo>
                      <a:pt x="426720" y="628153"/>
                      <a:pt x="427620" y="645076"/>
                      <a:pt x="421419" y="659958"/>
                    </a:cubicBezTo>
                    <a:cubicBezTo>
                      <a:pt x="414068" y="677600"/>
                      <a:pt x="398161" y="690571"/>
                      <a:pt x="389614" y="707666"/>
                    </a:cubicBezTo>
                    <a:cubicBezTo>
                      <a:pt x="353535" y="779823"/>
                      <a:pt x="370959" y="751552"/>
                      <a:pt x="341906" y="795130"/>
                    </a:cubicBezTo>
                    <a:cubicBezTo>
                      <a:pt x="326700" y="840750"/>
                      <a:pt x="344845" y="798167"/>
                      <a:pt x="310101" y="842838"/>
                    </a:cubicBezTo>
                    <a:cubicBezTo>
                      <a:pt x="298367" y="857925"/>
                      <a:pt x="288898" y="874643"/>
                      <a:pt x="278296" y="890546"/>
                    </a:cubicBezTo>
                    <a:lnTo>
                      <a:pt x="246490" y="938254"/>
                    </a:lnTo>
                    <a:cubicBezTo>
                      <a:pt x="241189" y="946205"/>
                      <a:pt x="238233" y="956374"/>
                      <a:pt x="230588" y="962108"/>
                    </a:cubicBezTo>
                    <a:lnTo>
                      <a:pt x="198783" y="985961"/>
                    </a:lnTo>
                    <a:cubicBezTo>
                      <a:pt x="175167" y="1021384"/>
                      <a:pt x="167543" y="1039577"/>
                      <a:pt x="135172" y="1065474"/>
                    </a:cubicBezTo>
                    <a:cubicBezTo>
                      <a:pt x="120248" y="1077414"/>
                      <a:pt x="103367" y="1086678"/>
                      <a:pt x="87464" y="1097280"/>
                    </a:cubicBezTo>
                    <a:cubicBezTo>
                      <a:pt x="79513" y="1102581"/>
                      <a:pt x="70367" y="1106425"/>
                      <a:pt x="63610" y="1113182"/>
                    </a:cubicBezTo>
                    <a:cubicBezTo>
                      <a:pt x="50367" y="1126426"/>
                      <a:pt x="34353" y="1145559"/>
                      <a:pt x="15903" y="1152939"/>
                    </a:cubicBezTo>
                    <a:cubicBezTo>
                      <a:pt x="10981" y="1154908"/>
                      <a:pt x="5301" y="1152939"/>
                      <a:pt x="0" y="1152939"/>
                    </a:cubicBezTo>
                  </a:path>
                </a:pathLst>
              </a:cu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57" name="Forme libre 33">
                <a:extLst>
                  <a:ext uri="{FF2B5EF4-FFF2-40B4-BE49-F238E27FC236}">
                    <a16:creationId xmlns:a16="http://schemas.microsoft.com/office/drawing/2014/main" id="{2BF37D59-837D-4438-B33D-48CABDC03F57}"/>
                  </a:ext>
                </a:extLst>
              </p:cNvPr>
              <p:cNvSpPr/>
              <p:nvPr/>
            </p:nvSpPr>
            <p:spPr bwMode="auto">
              <a:xfrm>
                <a:off x="6670143" y="1969924"/>
                <a:ext cx="692150" cy="392113"/>
              </a:xfrm>
              <a:custGeom>
                <a:avLst/>
                <a:gdLst>
                  <a:gd name="connsiteX0" fmla="*/ 0 w 739471"/>
                  <a:gd name="connsiteY0" fmla="*/ 412187 h 415126"/>
                  <a:gd name="connsiteX1" fmla="*/ 47708 w 739471"/>
                  <a:gd name="connsiteY1" fmla="*/ 380382 h 415126"/>
                  <a:gd name="connsiteX2" fmla="*/ 95416 w 739471"/>
                  <a:gd name="connsiteY2" fmla="*/ 348577 h 415126"/>
                  <a:gd name="connsiteX3" fmla="*/ 135172 w 739471"/>
                  <a:gd name="connsiteY3" fmla="*/ 308820 h 415126"/>
                  <a:gd name="connsiteX4" fmla="*/ 151075 w 739471"/>
                  <a:gd name="connsiteY4" fmla="*/ 284966 h 415126"/>
                  <a:gd name="connsiteX5" fmla="*/ 198783 w 739471"/>
                  <a:gd name="connsiteY5" fmla="*/ 237259 h 415126"/>
                  <a:gd name="connsiteX6" fmla="*/ 214685 w 739471"/>
                  <a:gd name="connsiteY6" fmla="*/ 213405 h 415126"/>
                  <a:gd name="connsiteX7" fmla="*/ 230588 w 739471"/>
                  <a:gd name="connsiteY7" fmla="*/ 165697 h 415126"/>
                  <a:gd name="connsiteX8" fmla="*/ 246491 w 739471"/>
                  <a:gd name="connsiteY8" fmla="*/ 141843 h 415126"/>
                  <a:gd name="connsiteX9" fmla="*/ 286247 w 739471"/>
                  <a:gd name="connsiteY9" fmla="*/ 78232 h 415126"/>
                  <a:gd name="connsiteX10" fmla="*/ 310101 w 739471"/>
                  <a:gd name="connsiteY10" fmla="*/ 30525 h 415126"/>
                  <a:gd name="connsiteX11" fmla="*/ 333955 w 739471"/>
                  <a:gd name="connsiteY11" fmla="*/ 14622 h 415126"/>
                  <a:gd name="connsiteX12" fmla="*/ 357809 w 739471"/>
                  <a:gd name="connsiteY12" fmla="*/ 6671 h 415126"/>
                  <a:gd name="connsiteX13" fmla="*/ 389614 w 739471"/>
                  <a:gd name="connsiteY13" fmla="*/ 70281 h 415126"/>
                  <a:gd name="connsiteX14" fmla="*/ 413468 w 739471"/>
                  <a:gd name="connsiteY14" fmla="*/ 94135 h 415126"/>
                  <a:gd name="connsiteX15" fmla="*/ 429371 w 739471"/>
                  <a:gd name="connsiteY15" fmla="*/ 117989 h 415126"/>
                  <a:gd name="connsiteX16" fmla="*/ 477078 w 739471"/>
                  <a:gd name="connsiteY16" fmla="*/ 165697 h 415126"/>
                  <a:gd name="connsiteX17" fmla="*/ 508884 w 739471"/>
                  <a:gd name="connsiteY17" fmla="*/ 213405 h 415126"/>
                  <a:gd name="connsiteX18" fmla="*/ 540689 w 739471"/>
                  <a:gd name="connsiteY18" fmla="*/ 253161 h 415126"/>
                  <a:gd name="connsiteX19" fmla="*/ 548640 w 739471"/>
                  <a:gd name="connsiteY19" fmla="*/ 277015 h 415126"/>
                  <a:gd name="connsiteX20" fmla="*/ 564543 w 739471"/>
                  <a:gd name="connsiteY20" fmla="*/ 308820 h 415126"/>
                  <a:gd name="connsiteX21" fmla="*/ 588397 w 739471"/>
                  <a:gd name="connsiteY21" fmla="*/ 324723 h 415126"/>
                  <a:gd name="connsiteX22" fmla="*/ 604299 w 739471"/>
                  <a:gd name="connsiteY22" fmla="*/ 348577 h 415126"/>
                  <a:gd name="connsiteX23" fmla="*/ 675861 w 739471"/>
                  <a:gd name="connsiteY23" fmla="*/ 388333 h 415126"/>
                  <a:gd name="connsiteX24" fmla="*/ 707666 w 739471"/>
                  <a:gd name="connsiteY24" fmla="*/ 396285 h 415126"/>
                  <a:gd name="connsiteX25" fmla="*/ 739471 w 739471"/>
                  <a:gd name="connsiteY25" fmla="*/ 404236 h 415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9471" h="415126">
                    <a:moveTo>
                      <a:pt x="0" y="412187"/>
                    </a:moveTo>
                    <a:cubicBezTo>
                      <a:pt x="45620" y="396981"/>
                      <a:pt x="3037" y="415126"/>
                      <a:pt x="47708" y="380382"/>
                    </a:cubicBezTo>
                    <a:cubicBezTo>
                      <a:pt x="62795" y="368648"/>
                      <a:pt x="95416" y="348577"/>
                      <a:pt x="95416" y="348577"/>
                    </a:cubicBezTo>
                    <a:cubicBezTo>
                      <a:pt x="137818" y="284971"/>
                      <a:pt x="82167" y="361825"/>
                      <a:pt x="135172" y="308820"/>
                    </a:cubicBezTo>
                    <a:cubicBezTo>
                      <a:pt x="141929" y="302063"/>
                      <a:pt x="144726" y="292108"/>
                      <a:pt x="151075" y="284966"/>
                    </a:cubicBezTo>
                    <a:cubicBezTo>
                      <a:pt x="166016" y="268157"/>
                      <a:pt x="186308" y="255972"/>
                      <a:pt x="198783" y="237259"/>
                    </a:cubicBezTo>
                    <a:cubicBezTo>
                      <a:pt x="204084" y="229308"/>
                      <a:pt x="210804" y="222138"/>
                      <a:pt x="214685" y="213405"/>
                    </a:cubicBezTo>
                    <a:cubicBezTo>
                      <a:pt x="221493" y="198087"/>
                      <a:pt x="221289" y="179645"/>
                      <a:pt x="230588" y="165697"/>
                    </a:cubicBezTo>
                    <a:lnTo>
                      <a:pt x="246491" y="141843"/>
                    </a:lnTo>
                    <a:cubicBezTo>
                      <a:pt x="265415" y="85069"/>
                      <a:pt x="248446" y="103433"/>
                      <a:pt x="286247" y="78232"/>
                    </a:cubicBezTo>
                    <a:cubicBezTo>
                      <a:pt x="292714" y="58831"/>
                      <a:pt x="294687" y="45939"/>
                      <a:pt x="310101" y="30525"/>
                    </a:cubicBezTo>
                    <a:cubicBezTo>
                      <a:pt x="316858" y="23768"/>
                      <a:pt x="325408" y="18896"/>
                      <a:pt x="333955" y="14622"/>
                    </a:cubicBezTo>
                    <a:cubicBezTo>
                      <a:pt x="341452" y="10874"/>
                      <a:pt x="349858" y="9321"/>
                      <a:pt x="357809" y="6671"/>
                    </a:cubicBezTo>
                    <a:cubicBezTo>
                      <a:pt x="407929" y="23377"/>
                      <a:pt x="361502" y="0"/>
                      <a:pt x="389614" y="70281"/>
                    </a:cubicBezTo>
                    <a:cubicBezTo>
                      <a:pt x="393790" y="80722"/>
                      <a:pt x="406269" y="85496"/>
                      <a:pt x="413468" y="94135"/>
                    </a:cubicBezTo>
                    <a:cubicBezTo>
                      <a:pt x="419586" y="101476"/>
                      <a:pt x="423022" y="110846"/>
                      <a:pt x="429371" y="117989"/>
                    </a:cubicBezTo>
                    <a:cubicBezTo>
                      <a:pt x="444312" y="134798"/>
                      <a:pt x="464603" y="146985"/>
                      <a:pt x="477078" y="165697"/>
                    </a:cubicBezTo>
                    <a:lnTo>
                      <a:pt x="508884" y="213405"/>
                    </a:lnTo>
                    <a:cubicBezTo>
                      <a:pt x="528869" y="273363"/>
                      <a:pt x="499586" y="201782"/>
                      <a:pt x="540689" y="253161"/>
                    </a:cubicBezTo>
                    <a:cubicBezTo>
                      <a:pt x="545925" y="259706"/>
                      <a:pt x="545338" y="269311"/>
                      <a:pt x="548640" y="277015"/>
                    </a:cubicBezTo>
                    <a:cubicBezTo>
                      <a:pt x="553309" y="287910"/>
                      <a:pt x="556955" y="299714"/>
                      <a:pt x="564543" y="308820"/>
                    </a:cubicBezTo>
                    <a:cubicBezTo>
                      <a:pt x="570661" y="316161"/>
                      <a:pt x="580446" y="319422"/>
                      <a:pt x="588397" y="324723"/>
                    </a:cubicBezTo>
                    <a:cubicBezTo>
                      <a:pt x="593698" y="332674"/>
                      <a:pt x="597107" y="342284"/>
                      <a:pt x="604299" y="348577"/>
                    </a:cubicBezTo>
                    <a:cubicBezTo>
                      <a:pt x="631914" y="372741"/>
                      <a:pt x="645745" y="379728"/>
                      <a:pt x="675861" y="388333"/>
                    </a:cubicBezTo>
                    <a:cubicBezTo>
                      <a:pt x="686369" y="391335"/>
                      <a:pt x="697158" y="393283"/>
                      <a:pt x="707666" y="396285"/>
                    </a:cubicBezTo>
                    <a:cubicBezTo>
                      <a:pt x="738427" y="405074"/>
                      <a:pt x="721750" y="404236"/>
                      <a:pt x="739471" y="404236"/>
                    </a:cubicBezTo>
                  </a:path>
                </a:pathLst>
              </a:cu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58" name="Arc 57">
                <a:extLst>
                  <a:ext uri="{FF2B5EF4-FFF2-40B4-BE49-F238E27FC236}">
                    <a16:creationId xmlns:a16="http://schemas.microsoft.com/office/drawing/2014/main" id="{0649A8A8-F73E-4219-A5D8-E94751BA5E6F}"/>
                  </a:ext>
                </a:extLst>
              </p:cNvPr>
              <p:cNvSpPr/>
              <p:nvPr/>
            </p:nvSpPr>
            <p:spPr bwMode="auto">
              <a:xfrm flipH="1" flipV="1">
                <a:off x="7578193" y="2611274"/>
                <a:ext cx="201613" cy="608013"/>
              </a:xfrm>
              <a:prstGeom prst="arc">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grpSp>
        <p:sp>
          <p:nvSpPr>
            <p:cNvPr id="72" name="ZoneTexte 43">
              <a:extLst>
                <a:ext uri="{FF2B5EF4-FFF2-40B4-BE49-F238E27FC236}">
                  <a16:creationId xmlns:a16="http://schemas.microsoft.com/office/drawing/2014/main" id="{2CFDBF89-1465-4B77-B8A3-553F29A4B222}"/>
                </a:ext>
              </a:extLst>
            </p:cNvPr>
            <p:cNvSpPr txBox="1">
              <a:spLocks noChangeArrowheads="1"/>
            </p:cNvSpPr>
            <p:nvPr/>
          </p:nvSpPr>
          <p:spPr bwMode="auto">
            <a:xfrm>
              <a:off x="7717771" y="227232"/>
              <a:ext cx="639547" cy="60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3200" dirty="0">
                  <a:solidFill>
                    <a:srgbClr val="FF0000"/>
                  </a:solidFill>
                  <a:latin typeface="Century Gothic" panose="020B0502020202020204" pitchFamily="34" charset="0"/>
                </a:rPr>
                <a:t>O</a:t>
              </a:r>
              <a:r>
                <a:rPr lang="fr-FR" altLang="fr-FR" sz="3200" baseline="-25000" dirty="0">
                  <a:solidFill>
                    <a:srgbClr val="FF0000"/>
                  </a:solidFill>
                  <a:latin typeface="Century Gothic" panose="020B0502020202020204" pitchFamily="34" charset="0"/>
                </a:rPr>
                <a:t>2</a:t>
              </a:r>
            </a:p>
          </p:txBody>
        </p:sp>
        <p:sp>
          <p:nvSpPr>
            <p:cNvPr id="73" name="ZoneTexte 44">
              <a:extLst>
                <a:ext uri="{FF2B5EF4-FFF2-40B4-BE49-F238E27FC236}">
                  <a16:creationId xmlns:a16="http://schemas.microsoft.com/office/drawing/2014/main" id="{4D4C65E1-3107-436C-ACAB-D0AB1EE15F9D}"/>
                </a:ext>
              </a:extLst>
            </p:cNvPr>
            <p:cNvSpPr txBox="1">
              <a:spLocks noChangeArrowheads="1"/>
            </p:cNvSpPr>
            <p:nvPr/>
          </p:nvSpPr>
          <p:spPr bwMode="auto">
            <a:xfrm>
              <a:off x="5355889" y="182875"/>
              <a:ext cx="939663" cy="6084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3200" dirty="0">
                  <a:solidFill>
                    <a:srgbClr val="0070C0"/>
                  </a:solidFill>
                  <a:latin typeface="Century Gothic" panose="020B0502020202020204" pitchFamily="34" charset="0"/>
                </a:rPr>
                <a:t>CO</a:t>
              </a:r>
              <a:r>
                <a:rPr lang="fr-FR" altLang="fr-FR" sz="3200" baseline="-25000" dirty="0">
                  <a:solidFill>
                    <a:srgbClr val="0070C0"/>
                  </a:solidFill>
                  <a:latin typeface="Century Gothic" panose="020B0502020202020204" pitchFamily="34" charset="0"/>
                </a:rPr>
                <a:t>2</a:t>
              </a:r>
            </a:p>
          </p:txBody>
        </p:sp>
        <p:sp>
          <p:nvSpPr>
            <p:cNvPr id="74" name="Arc 73">
              <a:extLst>
                <a:ext uri="{FF2B5EF4-FFF2-40B4-BE49-F238E27FC236}">
                  <a16:creationId xmlns:a16="http://schemas.microsoft.com/office/drawing/2014/main" id="{F6DA31B0-3CCC-4A5B-AE83-AC57BDC25F15}"/>
                </a:ext>
              </a:extLst>
            </p:cNvPr>
            <p:cNvSpPr/>
            <p:nvPr/>
          </p:nvSpPr>
          <p:spPr bwMode="auto">
            <a:xfrm rot="17917616">
              <a:off x="6552646" y="796069"/>
              <a:ext cx="1478822" cy="729572"/>
            </a:xfrm>
            <a:prstGeom prst="arc">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dirty="0">
                <a:latin typeface="Comic Sans MS" pitchFamily="66" charset="0"/>
              </a:endParaRPr>
            </a:p>
          </p:txBody>
        </p:sp>
        <p:sp>
          <p:nvSpPr>
            <p:cNvPr id="75" name="Arc 42">
              <a:extLst>
                <a:ext uri="{FF2B5EF4-FFF2-40B4-BE49-F238E27FC236}">
                  <a16:creationId xmlns:a16="http://schemas.microsoft.com/office/drawing/2014/main" id="{D7742F0E-12BC-479F-AE7B-1E5FD8FBD813}"/>
                </a:ext>
              </a:extLst>
            </p:cNvPr>
            <p:cNvSpPr>
              <a:spLocks noChangeArrowheads="1"/>
            </p:cNvSpPr>
            <p:nvPr/>
          </p:nvSpPr>
          <p:spPr bwMode="auto">
            <a:xfrm rot="3682384" flipH="1">
              <a:off x="6133653" y="1029947"/>
              <a:ext cx="1317112" cy="298153"/>
            </a:xfrm>
            <a:custGeom>
              <a:avLst/>
              <a:gdLst>
                <a:gd name="T0" fmla="*/ 660494 w 1320987"/>
                <a:gd name="T1" fmla="*/ 0 h 1025532"/>
                <a:gd name="T2" fmla="*/ 660494 w 1320987"/>
                <a:gd name="T3" fmla="*/ 512766 h 1025532"/>
                <a:gd name="T4" fmla="*/ 1320987 w 1320987"/>
                <a:gd name="T5" fmla="*/ 512766 h 1025532"/>
                <a:gd name="T6" fmla="*/ 11796480 60000 65536"/>
                <a:gd name="T7" fmla="*/ 11796480 60000 65536"/>
                <a:gd name="T8" fmla="*/ 5898240 60000 65536"/>
                <a:gd name="T9" fmla="*/ 660494 w 1320987"/>
                <a:gd name="T10" fmla="*/ 0 h 1025532"/>
                <a:gd name="T11" fmla="*/ 1320987 w 1320987"/>
                <a:gd name="T12" fmla="*/ 512766 h 1025532"/>
              </a:gdLst>
              <a:ahLst/>
              <a:cxnLst>
                <a:cxn ang="T6">
                  <a:pos x="T0" y="T1"/>
                </a:cxn>
                <a:cxn ang="T7">
                  <a:pos x="T2" y="T3"/>
                </a:cxn>
                <a:cxn ang="T8">
                  <a:pos x="T4" y="T5"/>
                </a:cxn>
              </a:cxnLst>
              <a:rect l="T9" t="T10" r="T11" b="T12"/>
              <a:pathLst>
                <a:path w="1320987" h="1025532" stroke="0">
                  <a:moveTo>
                    <a:pt x="660494" y="0"/>
                  </a:moveTo>
                  <a:lnTo>
                    <a:pt x="660493" y="0"/>
                  </a:lnTo>
                  <a:cubicBezTo>
                    <a:pt x="1025274" y="0"/>
                    <a:pt x="1320987" y="229573"/>
                    <a:pt x="1320987" y="512766"/>
                  </a:cubicBezTo>
                  <a:cubicBezTo>
                    <a:pt x="1320987" y="512766"/>
                    <a:pt x="1320986" y="512767"/>
                    <a:pt x="1320986" y="512767"/>
                  </a:cubicBezTo>
                  <a:lnTo>
                    <a:pt x="660494" y="512766"/>
                  </a:lnTo>
                  <a:lnTo>
                    <a:pt x="660494" y="0"/>
                  </a:lnTo>
                  <a:close/>
                </a:path>
                <a:path w="1320987" h="1025532" fill="none">
                  <a:moveTo>
                    <a:pt x="660494" y="0"/>
                  </a:moveTo>
                  <a:lnTo>
                    <a:pt x="660493" y="0"/>
                  </a:lnTo>
                  <a:cubicBezTo>
                    <a:pt x="1025274" y="0"/>
                    <a:pt x="1320987" y="229573"/>
                    <a:pt x="1320987" y="512766"/>
                  </a:cubicBezTo>
                  <a:cubicBezTo>
                    <a:pt x="1320987" y="512766"/>
                    <a:pt x="1320986" y="512767"/>
                    <a:pt x="1320986" y="512767"/>
                  </a:cubicBezTo>
                </a:path>
              </a:pathLst>
            </a:custGeom>
            <a:noFill/>
            <a:ln w="28575" algn="ctr">
              <a:solidFill>
                <a:srgbClr val="0070C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rot="10800000" vert="eaVert" anchor="ctr"/>
            <a:lstStyle/>
            <a:p>
              <a:endParaRPr lang="fr-FR" dirty="0"/>
            </a:p>
          </p:txBody>
        </p:sp>
      </p:grpSp>
      <p:sp>
        <p:nvSpPr>
          <p:cNvPr id="76" name="Arc 75">
            <a:extLst>
              <a:ext uri="{FF2B5EF4-FFF2-40B4-BE49-F238E27FC236}">
                <a16:creationId xmlns:a16="http://schemas.microsoft.com/office/drawing/2014/main" id="{19CB417B-F031-4C4B-B195-414567750619}"/>
              </a:ext>
            </a:extLst>
          </p:cNvPr>
          <p:cNvSpPr/>
          <p:nvPr/>
        </p:nvSpPr>
        <p:spPr bwMode="auto">
          <a:xfrm>
            <a:off x="7519916" y="1903129"/>
            <a:ext cx="500804" cy="1194196"/>
          </a:xfrm>
          <a:prstGeom prst="arc">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7" name="Arc 76">
            <a:extLst>
              <a:ext uri="{FF2B5EF4-FFF2-40B4-BE49-F238E27FC236}">
                <a16:creationId xmlns:a16="http://schemas.microsoft.com/office/drawing/2014/main" id="{2B14E1D4-020B-49AB-86D9-699160AF3795}"/>
              </a:ext>
            </a:extLst>
          </p:cNvPr>
          <p:cNvSpPr/>
          <p:nvPr/>
        </p:nvSpPr>
        <p:spPr bwMode="auto">
          <a:xfrm flipH="1">
            <a:off x="6971290" y="1903129"/>
            <a:ext cx="203092" cy="1496212"/>
          </a:xfrm>
          <a:prstGeom prst="arc">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dirty="0">
              <a:latin typeface="Comic Sans MS" pitchFamily="66" charset="0"/>
            </a:endParaRPr>
          </a:p>
        </p:txBody>
      </p:sp>
      <p:sp>
        <p:nvSpPr>
          <p:cNvPr id="78" name="Arc 77">
            <a:extLst>
              <a:ext uri="{FF2B5EF4-FFF2-40B4-BE49-F238E27FC236}">
                <a16:creationId xmlns:a16="http://schemas.microsoft.com/office/drawing/2014/main" id="{514165E7-C7C4-4C0D-B0D2-21C4028F762B}"/>
              </a:ext>
            </a:extLst>
          </p:cNvPr>
          <p:cNvSpPr/>
          <p:nvPr/>
        </p:nvSpPr>
        <p:spPr bwMode="auto">
          <a:xfrm rot="2485641" flipV="1">
            <a:off x="6784758" y="2171853"/>
            <a:ext cx="187244" cy="1053800"/>
          </a:xfrm>
          <a:prstGeom prst="arc">
            <a:avLst/>
          </a:pr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79" name="Forme libre 60">
            <a:extLst>
              <a:ext uri="{FF2B5EF4-FFF2-40B4-BE49-F238E27FC236}">
                <a16:creationId xmlns:a16="http://schemas.microsoft.com/office/drawing/2014/main" id="{8BEC6043-7180-4B34-850E-F5040F8DA7C6}"/>
              </a:ext>
            </a:extLst>
          </p:cNvPr>
          <p:cNvSpPr/>
          <p:nvPr/>
        </p:nvSpPr>
        <p:spPr bwMode="auto">
          <a:xfrm>
            <a:off x="7798745" y="4482823"/>
            <a:ext cx="423863" cy="1206500"/>
          </a:xfrm>
          <a:custGeom>
            <a:avLst/>
            <a:gdLst>
              <a:gd name="connsiteX0" fmla="*/ 451262 w 451262"/>
              <a:gd name="connsiteY0" fmla="*/ 0 h 1276598"/>
              <a:gd name="connsiteX1" fmla="*/ 415636 w 451262"/>
              <a:gd name="connsiteY1" fmla="*/ 243444 h 1276598"/>
              <a:gd name="connsiteX2" fmla="*/ 273132 w 451262"/>
              <a:gd name="connsiteY2" fmla="*/ 486889 h 1276598"/>
              <a:gd name="connsiteX3" fmla="*/ 112815 w 451262"/>
              <a:gd name="connsiteY3" fmla="*/ 629392 h 1276598"/>
              <a:gd name="connsiteX4" fmla="*/ 29688 w 451262"/>
              <a:gd name="connsiteY4" fmla="*/ 843148 h 1276598"/>
              <a:gd name="connsiteX5" fmla="*/ 290945 w 451262"/>
              <a:gd name="connsiteY5" fmla="*/ 1276598 h 1276598"/>
              <a:gd name="connsiteX6" fmla="*/ 290945 w 451262"/>
              <a:gd name="connsiteY6" fmla="*/ 1276598 h 1276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62" h="1276598">
                <a:moveTo>
                  <a:pt x="451262" y="0"/>
                </a:moveTo>
                <a:cubicBezTo>
                  <a:pt x="448293" y="81148"/>
                  <a:pt x="445324" y="162296"/>
                  <a:pt x="415636" y="243444"/>
                </a:cubicBezTo>
                <a:cubicBezTo>
                  <a:pt x="385948" y="324592"/>
                  <a:pt x="323602" y="422564"/>
                  <a:pt x="273132" y="486889"/>
                </a:cubicBezTo>
                <a:cubicBezTo>
                  <a:pt x="222662" y="551214"/>
                  <a:pt x="153389" y="570016"/>
                  <a:pt x="112815" y="629392"/>
                </a:cubicBezTo>
                <a:cubicBezTo>
                  <a:pt x="72241" y="688768"/>
                  <a:pt x="0" y="735280"/>
                  <a:pt x="29688" y="843148"/>
                </a:cubicBezTo>
                <a:cubicBezTo>
                  <a:pt x="59376" y="951016"/>
                  <a:pt x="290945" y="1276598"/>
                  <a:pt x="290945" y="1276598"/>
                </a:cubicBezTo>
                <a:lnTo>
                  <a:pt x="290945" y="1276598"/>
                </a:ln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
        <p:nvSpPr>
          <p:cNvPr id="80" name="Forme libre 61">
            <a:extLst>
              <a:ext uri="{FF2B5EF4-FFF2-40B4-BE49-F238E27FC236}">
                <a16:creationId xmlns:a16="http://schemas.microsoft.com/office/drawing/2014/main" id="{9CDDC322-DEDF-451D-BA25-DF76D77AF6A7}"/>
              </a:ext>
            </a:extLst>
          </p:cNvPr>
          <p:cNvSpPr/>
          <p:nvPr/>
        </p:nvSpPr>
        <p:spPr bwMode="auto">
          <a:xfrm>
            <a:off x="7244393" y="5231710"/>
            <a:ext cx="810396" cy="610110"/>
          </a:xfrm>
          <a:custGeom>
            <a:avLst/>
            <a:gdLst>
              <a:gd name="connsiteX0" fmla="*/ 932213 w 932213"/>
              <a:gd name="connsiteY0" fmla="*/ 786740 h 786740"/>
              <a:gd name="connsiteX1" fmla="*/ 641268 w 932213"/>
              <a:gd name="connsiteY1" fmla="*/ 341415 h 786740"/>
              <a:gd name="connsiteX2" fmla="*/ 486889 w 932213"/>
              <a:gd name="connsiteY2" fmla="*/ 175160 h 786740"/>
              <a:gd name="connsiteX3" fmla="*/ 237507 w 932213"/>
              <a:gd name="connsiteY3" fmla="*/ 26719 h 786740"/>
              <a:gd name="connsiteX4" fmla="*/ 0 w 932213"/>
              <a:gd name="connsiteY4" fmla="*/ 14843 h 786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2213" h="786740">
                <a:moveTo>
                  <a:pt x="932213" y="786740"/>
                </a:moveTo>
                <a:cubicBezTo>
                  <a:pt x="823851" y="615042"/>
                  <a:pt x="715489" y="443345"/>
                  <a:pt x="641268" y="341415"/>
                </a:cubicBezTo>
                <a:cubicBezTo>
                  <a:pt x="567047" y="239485"/>
                  <a:pt x="554182" y="227609"/>
                  <a:pt x="486889" y="175160"/>
                </a:cubicBezTo>
                <a:cubicBezTo>
                  <a:pt x="419596" y="122711"/>
                  <a:pt x="318655" y="53438"/>
                  <a:pt x="237507" y="26719"/>
                </a:cubicBezTo>
                <a:cubicBezTo>
                  <a:pt x="156359" y="0"/>
                  <a:pt x="78179" y="7421"/>
                  <a:pt x="0" y="14843"/>
                </a:cubicBezTo>
              </a:path>
            </a:pathLst>
          </a:custGeom>
          <a:ln w="28575">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sz="1800" b="0">
              <a:latin typeface="Comic Sans MS" pitchFamily="66" charset="0"/>
            </a:endParaRPr>
          </a:p>
        </p:txBody>
      </p:sp>
    </p:spTree>
    <p:extLst>
      <p:ext uri="{BB962C8B-B14F-4D97-AF65-F5344CB8AC3E}">
        <p14:creationId xmlns:p14="http://schemas.microsoft.com/office/powerpoint/2010/main" val="71105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barn(inVertical)">
                                      <p:cBhvr>
                                        <p:cTn id="14" dur="500"/>
                                        <p:tgtEl>
                                          <p:spTgt spid="46"/>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inVertical)">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fade">
                                      <p:cBhvr>
                                        <p:cTn id="22" dur="1000"/>
                                        <p:tgtEl>
                                          <p:spTgt spid="80"/>
                                        </p:tgtEl>
                                      </p:cBhvr>
                                    </p:animEffect>
                                    <p:anim calcmode="lin" valueType="num">
                                      <p:cBhvr>
                                        <p:cTn id="23" dur="1000" fill="hold"/>
                                        <p:tgtEl>
                                          <p:spTgt spid="80"/>
                                        </p:tgtEl>
                                        <p:attrNameLst>
                                          <p:attrName>ppt_x</p:attrName>
                                        </p:attrNameLst>
                                      </p:cBhvr>
                                      <p:tavLst>
                                        <p:tav tm="0">
                                          <p:val>
                                            <p:strVal val="#ppt_x"/>
                                          </p:val>
                                        </p:tav>
                                        <p:tav tm="100000">
                                          <p:val>
                                            <p:strVal val="#ppt_x"/>
                                          </p:val>
                                        </p:tav>
                                      </p:tavLst>
                                    </p:anim>
                                    <p:anim calcmode="lin" valueType="num">
                                      <p:cBhvr>
                                        <p:cTn id="24" dur="1000" fill="hold"/>
                                        <p:tgtEl>
                                          <p:spTgt spid="8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1000"/>
                                        <p:tgtEl>
                                          <p:spTgt spid="79"/>
                                        </p:tgtEl>
                                      </p:cBhvr>
                                    </p:animEffect>
                                    <p:anim calcmode="lin" valueType="num">
                                      <p:cBhvr>
                                        <p:cTn id="28" dur="1000" fill="hold"/>
                                        <p:tgtEl>
                                          <p:spTgt spid="79"/>
                                        </p:tgtEl>
                                        <p:attrNameLst>
                                          <p:attrName>ppt_x</p:attrName>
                                        </p:attrNameLst>
                                      </p:cBhvr>
                                      <p:tavLst>
                                        <p:tav tm="0">
                                          <p:val>
                                            <p:strVal val="#ppt_x"/>
                                          </p:val>
                                        </p:tav>
                                        <p:tav tm="100000">
                                          <p:val>
                                            <p:strVal val="#ppt_x"/>
                                          </p:val>
                                        </p:tav>
                                      </p:tavLst>
                                    </p:anim>
                                    <p:anim calcmode="lin" valueType="num">
                                      <p:cBhvr>
                                        <p:cTn id="2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barn(inVertical)">
                                      <p:cBhvr>
                                        <p:cTn id="34" dur="500"/>
                                        <p:tgtEl>
                                          <p:spTgt spid="47"/>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barn(inVertical)">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barn(inVertical)">
                                      <p:cBhvr>
                                        <p:cTn id="42" dur="500"/>
                                        <p:tgtEl>
                                          <p:spTgt spid="50"/>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barn(inVertical)">
                                      <p:cBhvr>
                                        <p:cTn id="45" dur="500"/>
                                        <p:tgtEl>
                                          <p:spTgt spid="70"/>
                                        </p:tgtEl>
                                      </p:cBhvr>
                                    </p:animEffect>
                                  </p:childTnLst>
                                </p:cTn>
                              </p:par>
                              <p:par>
                                <p:cTn id="46" presetID="42" presetClass="entr" presetSubtype="0" fill="hold" grpId="0" nodeType="with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70" grpId="0"/>
      <p:bldP spid="71" grpId="0"/>
      <p:bldP spid="79" grpId="0" animBg="1"/>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691836D-9822-4899-982F-64BB93123676}"/>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4800" b="1" dirty="0">
              <a:solidFill>
                <a:srgbClr val="002060"/>
              </a:solidFill>
              <a:latin typeface="Century Gothic" panose="020B0502020202020204" pitchFamily="34" charset="0"/>
            </a:endParaRPr>
          </a:p>
        </p:txBody>
      </p:sp>
      <p:sp>
        <p:nvSpPr>
          <p:cNvPr id="2" name="ZoneTexte 1">
            <a:extLst>
              <a:ext uri="{FF2B5EF4-FFF2-40B4-BE49-F238E27FC236}">
                <a16:creationId xmlns:a16="http://schemas.microsoft.com/office/drawing/2014/main" id="{DA134D2B-5856-4615-88E0-638E3D939BDC}"/>
              </a:ext>
            </a:extLst>
          </p:cNvPr>
          <p:cNvSpPr txBox="1"/>
          <p:nvPr/>
        </p:nvSpPr>
        <p:spPr>
          <a:xfrm>
            <a:off x="-38503" y="0"/>
            <a:ext cx="12297877" cy="6894195"/>
          </a:xfrm>
          <a:prstGeom prst="rect">
            <a:avLst/>
          </a:prstGeom>
          <a:noFill/>
        </p:spPr>
        <p:txBody>
          <a:bodyPr wrap="square" rtlCol="0">
            <a:spAutoFit/>
          </a:bodyPr>
          <a:lstStyle/>
          <a:p>
            <a:r>
              <a:rPr lang="fr-FR" sz="4200" b="1" dirty="0">
                <a:solidFill>
                  <a:schemeClr val="accent5">
                    <a:lumMod val="50000"/>
                  </a:schemeClr>
                </a:solidFill>
                <a:latin typeface="Century Gothic" panose="020B0502020202020204" pitchFamily="34" charset="0"/>
              </a:rPr>
              <a:t>I. Le contexte et la commande qui m’est faite :</a:t>
            </a:r>
          </a:p>
          <a:p>
            <a:endParaRPr lang="fr-FR" sz="1400" b="1"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Le « Savoir s’Entraîner » fait partie du </a:t>
            </a:r>
            <a:r>
              <a:rPr lang="fr-FR" sz="3600" u="sng" dirty="0">
                <a:solidFill>
                  <a:schemeClr val="accent5">
                    <a:lumMod val="50000"/>
                  </a:schemeClr>
                </a:solidFill>
                <a:latin typeface="Century Gothic" panose="020B0502020202020204" pitchFamily="34" charset="0"/>
              </a:rPr>
              <a:t>champ 5 </a:t>
            </a:r>
            <a:r>
              <a:rPr lang="fr-FR" sz="3600" dirty="0">
                <a:solidFill>
                  <a:schemeClr val="accent5">
                    <a:lumMod val="50000"/>
                  </a:schemeClr>
                </a:solidFill>
                <a:latin typeface="Century Gothic" panose="020B0502020202020204" pitchFamily="34" charset="0"/>
              </a:rPr>
              <a:t>(uniquement au Lycée) et concerne les activités d’entraînement et de soin de soi :</a:t>
            </a:r>
          </a:p>
          <a:p>
            <a:endParaRPr lang="fr-FR" sz="14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 Course en durée</a:t>
            </a:r>
          </a:p>
          <a:p>
            <a:r>
              <a:rPr lang="fr-FR" sz="3600" dirty="0">
                <a:solidFill>
                  <a:schemeClr val="accent5">
                    <a:lumMod val="50000"/>
                  </a:schemeClr>
                </a:solidFill>
                <a:latin typeface="Century Gothic" panose="020B0502020202020204" pitchFamily="34" charset="0"/>
              </a:rPr>
              <a:t>	. Natation en durée</a:t>
            </a:r>
          </a:p>
          <a:p>
            <a:r>
              <a:rPr lang="fr-FR" sz="3600" dirty="0">
                <a:solidFill>
                  <a:schemeClr val="accent5">
                    <a:lumMod val="50000"/>
                  </a:schemeClr>
                </a:solidFill>
                <a:latin typeface="Century Gothic" panose="020B0502020202020204" pitchFamily="34" charset="0"/>
              </a:rPr>
              <a:t>	. </a:t>
            </a:r>
            <a:r>
              <a:rPr lang="fr-FR" sz="3600" dirty="0" err="1">
                <a:solidFill>
                  <a:schemeClr val="accent5">
                    <a:lumMod val="50000"/>
                  </a:schemeClr>
                </a:solidFill>
                <a:latin typeface="Century Gothic" panose="020B0502020202020204" pitchFamily="34" charset="0"/>
              </a:rPr>
              <a:t>Step</a:t>
            </a:r>
            <a:endParaRPr lang="fr-FR" sz="36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 Musculation</a:t>
            </a:r>
          </a:p>
          <a:p>
            <a:r>
              <a:rPr lang="fr-FR" sz="3600" dirty="0">
                <a:solidFill>
                  <a:schemeClr val="accent5">
                    <a:lumMod val="50000"/>
                  </a:schemeClr>
                </a:solidFill>
                <a:latin typeface="Century Gothic" panose="020B0502020202020204" pitchFamily="34" charset="0"/>
              </a:rPr>
              <a:t>	. Cross Training</a:t>
            </a:r>
          </a:p>
          <a:p>
            <a:endParaRPr lang="fr-FR" sz="1200" dirty="0">
              <a:solidFill>
                <a:schemeClr val="accent5">
                  <a:lumMod val="50000"/>
                </a:schemeClr>
              </a:solidFill>
              <a:latin typeface="Century Gothic" panose="020B0502020202020204" pitchFamily="34" charset="0"/>
            </a:endParaRPr>
          </a:p>
          <a:p>
            <a:r>
              <a:rPr lang="fr-FR" sz="3600" b="1" dirty="0">
                <a:solidFill>
                  <a:schemeClr val="accent5">
                    <a:lumMod val="50000"/>
                  </a:schemeClr>
                </a:solidFill>
                <a:latin typeface="Century Gothic" panose="020B0502020202020204" pitchFamily="34" charset="0"/>
              </a:rPr>
              <a:t>Comment organiser le Savoir s’Entraîner dans toutes les activités ?</a:t>
            </a:r>
          </a:p>
        </p:txBody>
      </p:sp>
    </p:spTree>
    <p:extLst>
      <p:ext uri="{BB962C8B-B14F-4D97-AF65-F5344CB8AC3E}">
        <p14:creationId xmlns:p14="http://schemas.microsoft.com/office/powerpoint/2010/main" val="2036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barn(inVertical)">
                                      <p:cBhvr>
                                        <p:cTn id="39"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BDB16FDB-7C89-47C7-8481-88487A1D7111}"/>
              </a:ext>
            </a:extLst>
          </p:cNvPr>
          <p:cNvSpPr txBox="1"/>
          <p:nvPr/>
        </p:nvSpPr>
        <p:spPr bwMode="auto">
          <a:xfrm flipH="1">
            <a:off x="0" y="0"/>
            <a:ext cx="12041204" cy="6848029"/>
          </a:xfrm>
          <a:prstGeom prst="rect">
            <a:avLst/>
          </a:prstGeom>
          <a:noFill/>
        </p:spPr>
        <p:txBody>
          <a:bodyPr wrap="square" rtlCol="0">
            <a:spAutoFit/>
          </a:bodyPr>
          <a:lstStyle/>
          <a:p>
            <a:pPr>
              <a:defRPr/>
            </a:pPr>
            <a:r>
              <a:rPr lang="fr-FR" sz="4400" b="1" dirty="0">
                <a:solidFill>
                  <a:schemeClr val="accent5">
                    <a:lumMod val="50000"/>
                  </a:schemeClr>
                </a:solidFill>
                <a:latin typeface="Century Gothic" panose="020B0502020202020204" pitchFamily="34" charset="0"/>
              </a:rPr>
              <a:t>III. L’Entraînement des FE </a:t>
            </a:r>
            <a:r>
              <a:rPr lang="fr-FR" sz="4400" dirty="0">
                <a:solidFill>
                  <a:schemeClr val="accent5">
                    <a:lumMod val="50000"/>
                  </a:schemeClr>
                </a:solidFill>
                <a:latin typeface="Century Gothic" panose="020B0502020202020204" pitchFamily="34" charset="0"/>
              </a:rPr>
              <a:t>:</a:t>
            </a:r>
          </a:p>
          <a:p>
            <a:pPr>
              <a:defRPr/>
            </a:pPr>
            <a:endParaRPr lang="fr-FR" sz="1000" dirty="0">
              <a:solidFill>
                <a:schemeClr val="accent5">
                  <a:lumMod val="50000"/>
                </a:schemeClr>
              </a:solidFill>
              <a:latin typeface="Century Gothic" panose="020B0502020202020204" pitchFamily="34" charset="0"/>
            </a:endParaRPr>
          </a:p>
          <a:p>
            <a:pPr>
              <a:defRPr/>
            </a:pPr>
            <a:r>
              <a:rPr lang="fr-FR" sz="3500" dirty="0">
                <a:solidFill>
                  <a:schemeClr val="accent5">
                    <a:lumMod val="50000"/>
                  </a:schemeClr>
                </a:solidFill>
                <a:latin typeface="Century Gothic" panose="020B0502020202020204" pitchFamily="34" charset="0"/>
              </a:rPr>
              <a:t>- Si on cherche à les solliciter en </a:t>
            </a:r>
            <a:r>
              <a:rPr lang="fr-FR" sz="3500" u="sng" dirty="0">
                <a:solidFill>
                  <a:schemeClr val="accent5">
                    <a:lumMod val="50000"/>
                  </a:schemeClr>
                </a:solidFill>
                <a:latin typeface="Century Gothic" panose="020B0502020202020204" pitchFamily="34" charset="0"/>
              </a:rPr>
              <a:t>Intensité</a:t>
            </a:r>
            <a:r>
              <a:rPr lang="fr-FR" sz="3500" dirty="0">
                <a:solidFill>
                  <a:schemeClr val="accent5">
                    <a:lumMod val="50000"/>
                  </a:schemeClr>
                </a:solidFill>
                <a:latin typeface="Century Gothic" panose="020B0502020202020204" pitchFamily="34" charset="0"/>
              </a:rPr>
              <a:t>, on        développera leur </a:t>
            </a:r>
            <a:r>
              <a:rPr lang="fr-FR" sz="3500" b="1" dirty="0">
                <a:solidFill>
                  <a:schemeClr val="accent5">
                    <a:lumMod val="50000"/>
                  </a:schemeClr>
                </a:solidFill>
                <a:latin typeface="Century Gothic" panose="020B0502020202020204" pitchFamily="34" charset="0"/>
              </a:rPr>
              <a:t>Puissance Maximale</a:t>
            </a:r>
            <a:r>
              <a:rPr lang="fr-FR" sz="3500" dirty="0">
                <a:solidFill>
                  <a:schemeClr val="accent5">
                    <a:lumMod val="50000"/>
                  </a:schemeClr>
                </a:solidFill>
                <a:latin typeface="Century Gothic" panose="020B0502020202020204" pitchFamily="34" charset="0"/>
              </a:rPr>
              <a:t>, i.e. leur débit de production d’énergie</a:t>
            </a:r>
          </a:p>
          <a:p>
            <a:pPr marL="285750" indent="-285750">
              <a:buFontTx/>
              <a:buChar char="-"/>
              <a:defRPr/>
            </a:pPr>
            <a:r>
              <a:rPr lang="fr-FR" sz="3500" dirty="0">
                <a:solidFill>
                  <a:schemeClr val="accent5">
                    <a:lumMod val="50000"/>
                  </a:schemeClr>
                </a:solidFill>
                <a:latin typeface="Century Gothic" panose="020B0502020202020204" pitchFamily="34" charset="0"/>
              </a:rPr>
              <a:t>Si on cherche à les solliciter dans la </a:t>
            </a:r>
            <a:r>
              <a:rPr lang="fr-FR" sz="3500" u="sng" dirty="0">
                <a:solidFill>
                  <a:schemeClr val="accent5">
                    <a:lumMod val="50000"/>
                  </a:schemeClr>
                </a:solidFill>
                <a:latin typeface="Century Gothic" panose="020B0502020202020204" pitchFamily="34" charset="0"/>
              </a:rPr>
              <a:t>durée</a:t>
            </a:r>
            <a:r>
              <a:rPr lang="fr-FR" sz="3500" dirty="0">
                <a:solidFill>
                  <a:schemeClr val="accent5">
                    <a:lumMod val="50000"/>
                  </a:schemeClr>
                </a:solidFill>
                <a:latin typeface="Century Gothic" panose="020B0502020202020204" pitchFamily="34" charset="0"/>
              </a:rPr>
              <a:t>, on développera leur </a:t>
            </a:r>
            <a:r>
              <a:rPr lang="fr-FR" sz="3500" b="1" dirty="0">
                <a:solidFill>
                  <a:schemeClr val="accent5">
                    <a:lumMod val="50000"/>
                  </a:schemeClr>
                </a:solidFill>
                <a:latin typeface="Century Gothic" panose="020B0502020202020204" pitchFamily="34" charset="0"/>
              </a:rPr>
              <a:t>Capacité</a:t>
            </a:r>
            <a:r>
              <a:rPr lang="fr-FR" sz="3500" dirty="0">
                <a:solidFill>
                  <a:schemeClr val="accent5">
                    <a:lumMod val="50000"/>
                  </a:schemeClr>
                </a:solidFill>
                <a:latin typeface="Century Gothic" panose="020B0502020202020204" pitchFamily="34" charset="0"/>
              </a:rPr>
              <a:t>, i.e. la quantité totale d’énergie qu’elles peuvent fournir</a:t>
            </a:r>
          </a:p>
          <a:p>
            <a:pPr marL="285750" indent="-285750">
              <a:buFontTx/>
              <a:buChar char="-"/>
              <a:defRPr/>
            </a:pPr>
            <a:r>
              <a:rPr lang="fr-FR" sz="3500" dirty="0">
                <a:solidFill>
                  <a:schemeClr val="accent5">
                    <a:lumMod val="50000"/>
                  </a:schemeClr>
                </a:solidFill>
                <a:latin typeface="Century Gothic" panose="020B0502020202020204" pitchFamily="34" charset="0"/>
              </a:rPr>
              <a:t>On peut également chercher à diminuer leur </a:t>
            </a:r>
            <a:r>
              <a:rPr lang="fr-FR" sz="3500" b="1" dirty="0">
                <a:solidFill>
                  <a:schemeClr val="accent5">
                    <a:lumMod val="50000"/>
                  </a:schemeClr>
                </a:solidFill>
                <a:latin typeface="Century Gothic" panose="020B0502020202020204" pitchFamily="34" charset="0"/>
              </a:rPr>
              <a:t>Inertie</a:t>
            </a:r>
            <a:r>
              <a:rPr lang="fr-FR" sz="3500" dirty="0">
                <a:solidFill>
                  <a:schemeClr val="accent5">
                    <a:lumMod val="50000"/>
                  </a:schemeClr>
                </a:solidFill>
                <a:latin typeface="Century Gothic" panose="020B0502020202020204" pitchFamily="34" charset="0"/>
              </a:rPr>
              <a:t> (= délai d’atteinte du fonctionnement optimal)</a:t>
            </a:r>
          </a:p>
          <a:p>
            <a:pPr marL="285750" indent="-285750">
              <a:buFontTx/>
              <a:buChar char="-"/>
              <a:defRPr/>
            </a:pPr>
            <a:r>
              <a:rPr lang="fr-FR" sz="3500" dirty="0">
                <a:solidFill>
                  <a:schemeClr val="accent5">
                    <a:lumMod val="50000"/>
                  </a:schemeClr>
                </a:solidFill>
                <a:latin typeface="Century Gothic" panose="020B0502020202020204" pitchFamily="34" charset="0"/>
              </a:rPr>
              <a:t>Et également à augmenter leur </a:t>
            </a:r>
            <a:r>
              <a:rPr lang="fr-FR" sz="3500" b="1" dirty="0">
                <a:solidFill>
                  <a:schemeClr val="accent5">
                    <a:lumMod val="50000"/>
                  </a:schemeClr>
                </a:solidFill>
                <a:latin typeface="Century Gothic" panose="020B0502020202020204" pitchFamily="34" charset="0"/>
              </a:rPr>
              <a:t>Endurance</a:t>
            </a:r>
            <a:r>
              <a:rPr lang="fr-FR" sz="3500" dirty="0">
                <a:solidFill>
                  <a:schemeClr val="accent5">
                    <a:lumMod val="50000"/>
                  </a:schemeClr>
                </a:solidFill>
                <a:latin typeface="Century Gothic" panose="020B0502020202020204" pitchFamily="34" charset="0"/>
              </a:rPr>
              <a:t> </a:t>
            </a:r>
          </a:p>
          <a:p>
            <a:pPr>
              <a:defRPr/>
            </a:pPr>
            <a:r>
              <a:rPr lang="fr-FR" sz="3500" dirty="0">
                <a:solidFill>
                  <a:schemeClr val="accent5">
                    <a:lumMod val="50000"/>
                  </a:schemeClr>
                </a:solidFill>
                <a:latin typeface="Century Gothic" panose="020B0502020202020204" pitchFamily="34" charset="0"/>
              </a:rPr>
              <a:t>  (= aptitude à maintenir un certain niveau d’intensité     dans le temps)</a:t>
            </a:r>
          </a:p>
        </p:txBody>
      </p:sp>
    </p:spTree>
    <p:extLst>
      <p:ext uri="{BB962C8B-B14F-4D97-AF65-F5344CB8AC3E}">
        <p14:creationId xmlns:p14="http://schemas.microsoft.com/office/powerpoint/2010/main" val="361323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E504664F-6545-465E-A8B1-E3F18872253F}"/>
              </a:ext>
            </a:extLst>
          </p:cNvPr>
          <p:cNvSpPr txBox="1"/>
          <p:nvPr/>
        </p:nvSpPr>
        <p:spPr>
          <a:xfrm>
            <a:off x="190767" y="-67375"/>
            <a:ext cx="11840812" cy="1323439"/>
          </a:xfrm>
          <a:prstGeom prst="rect">
            <a:avLst/>
          </a:prstGeom>
          <a:noFill/>
        </p:spPr>
        <p:txBody>
          <a:bodyPr wrap="square" rtlCol="0">
            <a:spAutoFit/>
          </a:bodyPr>
          <a:lstStyle/>
          <a:p>
            <a:r>
              <a:rPr lang="fr-FR" sz="4000" dirty="0">
                <a:solidFill>
                  <a:schemeClr val="accent5">
                    <a:lumMod val="50000"/>
                  </a:schemeClr>
                </a:solidFill>
                <a:latin typeface="Century Gothic" panose="020B0502020202020204" pitchFamily="34" charset="0"/>
              </a:rPr>
              <a:t>Courbe de </a:t>
            </a:r>
            <a:r>
              <a:rPr lang="fr-FR" sz="4000" dirty="0" err="1">
                <a:solidFill>
                  <a:schemeClr val="accent5">
                    <a:lumMod val="50000"/>
                  </a:schemeClr>
                </a:solidFill>
                <a:latin typeface="Century Gothic" panose="020B0502020202020204" pitchFamily="34" charset="0"/>
              </a:rPr>
              <a:t>Howald</a:t>
            </a:r>
            <a:r>
              <a:rPr lang="fr-FR" sz="4000" dirty="0">
                <a:solidFill>
                  <a:schemeClr val="accent5">
                    <a:lumMod val="50000"/>
                  </a:schemeClr>
                </a:solidFill>
                <a:latin typeface="Century Gothic" panose="020B0502020202020204" pitchFamily="34" charset="0"/>
              </a:rPr>
              <a:t> : repères de durée et d’intensité pour chaque FE </a:t>
            </a:r>
          </a:p>
        </p:txBody>
      </p:sp>
      <p:sp>
        <p:nvSpPr>
          <p:cNvPr id="5" name="Text Box 2">
            <a:extLst>
              <a:ext uri="{FF2B5EF4-FFF2-40B4-BE49-F238E27FC236}">
                <a16:creationId xmlns:a16="http://schemas.microsoft.com/office/drawing/2014/main" id="{80E959CC-2BF9-4FF6-9895-685E3251A272}"/>
              </a:ext>
            </a:extLst>
          </p:cNvPr>
          <p:cNvSpPr txBox="1">
            <a:spLocks noChangeArrowheads="1"/>
          </p:cNvSpPr>
          <p:nvPr/>
        </p:nvSpPr>
        <p:spPr bwMode="auto">
          <a:xfrm>
            <a:off x="8073327" y="3922963"/>
            <a:ext cx="523117" cy="586957"/>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3.</a:t>
            </a:r>
          </a:p>
        </p:txBody>
      </p:sp>
      <p:sp>
        <p:nvSpPr>
          <p:cNvPr id="6" name="Text Box 3">
            <a:extLst>
              <a:ext uri="{FF2B5EF4-FFF2-40B4-BE49-F238E27FC236}">
                <a16:creationId xmlns:a16="http://schemas.microsoft.com/office/drawing/2014/main" id="{44362F02-25DC-4056-AB10-99884767A1C5}"/>
              </a:ext>
            </a:extLst>
          </p:cNvPr>
          <p:cNvSpPr txBox="1">
            <a:spLocks noChangeArrowheads="1"/>
          </p:cNvSpPr>
          <p:nvPr/>
        </p:nvSpPr>
        <p:spPr bwMode="auto">
          <a:xfrm>
            <a:off x="6828727" y="3462588"/>
            <a:ext cx="523117" cy="586957"/>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2.</a:t>
            </a:r>
          </a:p>
        </p:txBody>
      </p:sp>
      <p:sp>
        <p:nvSpPr>
          <p:cNvPr id="7" name="Text Box 4">
            <a:extLst>
              <a:ext uri="{FF2B5EF4-FFF2-40B4-BE49-F238E27FC236}">
                <a16:creationId xmlns:a16="http://schemas.microsoft.com/office/drawing/2014/main" id="{EEDF9C20-38DA-44DC-8FDB-F50A0757FA23}"/>
              </a:ext>
            </a:extLst>
          </p:cNvPr>
          <p:cNvSpPr txBox="1">
            <a:spLocks noChangeArrowheads="1"/>
          </p:cNvSpPr>
          <p:nvPr/>
        </p:nvSpPr>
        <p:spPr bwMode="auto">
          <a:xfrm flipH="1">
            <a:off x="4325239" y="2067667"/>
            <a:ext cx="523117" cy="602342"/>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hangingPunct="1">
              <a:lnSpc>
                <a:spcPct val="100000"/>
              </a:lnSpc>
              <a:buClrTx/>
              <a:buFontTx/>
              <a:buNone/>
            </a:pPr>
            <a:r>
              <a:rPr lang="fr-FR" altLang="fr-FR" sz="3200">
                <a:solidFill>
                  <a:srgbClr val="0066B3"/>
                </a:solidFill>
                <a:latin typeface="Century Gothic" panose="020B0502020202020204" pitchFamily="34" charset="0"/>
              </a:rPr>
              <a:t>1.</a:t>
            </a:r>
          </a:p>
        </p:txBody>
      </p:sp>
      <p:grpSp>
        <p:nvGrpSpPr>
          <p:cNvPr id="8" name="Group 5">
            <a:extLst>
              <a:ext uri="{FF2B5EF4-FFF2-40B4-BE49-F238E27FC236}">
                <a16:creationId xmlns:a16="http://schemas.microsoft.com/office/drawing/2014/main" id="{86934935-28CD-49C6-8327-AD337F7C2CD6}"/>
              </a:ext>
            </a:extLst>
          </p:cNvPr>
          <p:cNvGrpSpPr>
            <a:grpSpLocks/>
          </p:cNvGrpSpPr>
          <p:nvPr/>
        </p:nvGrpSpPr>
        <p:grpSpPr bwMode="auto">
          <a:xfrm>
            <a:off x="2772076" y="1323439"/>
            <a:ext cx="7172834" cy="4702419"/>
            <a:chOff x="476" y="139"/>
            <a:chExt cx="4379" cy="3081"/>
          </a:xfrm>
        </p:grpSpPr>
        <p:pic>
          <p:nvPicPr>
            <p:cNvPr id="9" name="Picture 6">
              <a:extLst>
                <a:ext uri="{FF2B5EF4-FFF2-40B4-BE49-F238E27FC236}">
                  <a16:creationId xmlns:a16="http://schemas.microsoft.com/office/drawing/2014/main" id="{72CE196F-E797-444A-8A84-86E562F6A2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827" b="4532"/>
            <a:stretch>
              <a:fillRect/>
            </a:stretch>
          </p:blipFill>
          <p:spPr bwMode="auto">
            <a:xfrm>
              <a:off x="476" y="139"/>
              <a:ext cx="4379" cy="3081"/>
            </a:xfrm>
            <a:prstGeom prst="rect">
              <a:avLst/>
            </a:prstGeom>
            <a:noFill/>
            <a:ln w="76320" cap="sq">
              <a:solidFill>
                <a:srgbClr val="9D97B4"/>
              </a:solidFill>
              <a:miter lim="800000"/>
              <a:headEnd/>
              <a:tailEnd/>
            </a:ln>
            <a:effectLst/>
            <a:extLst>
              <a:ext uri="{909E8E84-426E-40DD-AFC4-6F175D3DCCD1}">
                <a14:hiddenFill xmlns:a14="http://schemas.microsoft.com/office/drawing/2010/main">
                  <a:blipFill dpi="0" rotWithShape="0">
                    <a:blip/>
                    <a:srcRect l="22827" b="4532"/>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Text Box 7">
              <a:extLst>
                <a:ext uri="{FF2B5EF4-FFF2-40B4-BE49-F238E27FC236}">
                  <a16:creationId xmlns:a16="http://schemas.microsoft.com/office/drawing/2014/main" id="{FC3408CF-5B0C-4283-96DD-A593F3FDBD8A}"/>
                </a:ext>
              </a:extLst>
            </p:cNvPr>
            <p:cNvSpPr txBox="1">
              <a:spLocks noChangeArrowheads="1"/>
            </p:cNvSpPr>
            <p:nvPr/>
          </p:nvSpPr>
          <p:spPr bwMode="auto">
            <a:xfrm>
              <a:off x="3816" y="1872"/>
              <a:ext cx="330" cy="370"/>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3.</a:t>
              </a:r>
            </a:p>
          </p:txBody>
        </p:sp>
        <p:sp>
          <p:nvSpPr>
            <p:cNvPr id="11" name="Text Box 8">
              <a:extLst>
                <a:ext uri="{FF2B5EF4-FFF2-40B4-BE49-F238E27FC236}">
                  <a16:creationId xmlns:a16="http://schemas.microsoft.com/office/drawing/2014/main" id="{F9ABCCEE-588E-4446-A62A-DCD6D3C2C30B}"/>
                </a:ext>
              </a:extLst>
            </p:cNvPr>
            <p:cNvSpPr txBox="1">
              <a:spLocks noChangeArrowheads="1"/>
            </p:cNvSpPr>
            <p:nvPr/>
          </p:nvSpPr>
          <p:spPr bwMode="auto">
            <a:xfrm>
              <a:off x="3032" y="1582"/>
              <a:ext cx="330" cy="370"/>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2.</a:t>
              </a:r>
            </a:p>
          </p:txBody>
        </p:sp>
        <p:sp>
          <p:nvSpPr>
            <p:cNvPr id="12" name="Rectangle 11">
              <a:extLst>
                <a:ext uri="{FF2B5EF4-FFF2-40B4-BE49-F238E27FC236}">
                  <a16:creationId xmlns:a16="http://schemas.microsoft.com/office/drawing/2014/main" id="{2644B80F-E87C-4133-B86F-8BDA9A49C6BF}"/>
                </a:ext>
              </a:extLst>
            </p:cNvPr>
            <p:cNvSpPr>
              <a:spLocks noChangeArrowheads="1"/>
            </p:cNvSpPr>
            <p:nvPr/>
          </p:nvSpPr>
          <p:spPr bwMode="auto">
            <a:xfrm>
              <a:off x="1553" y="790"/>
              <a:ext cx="209" cy="146"/>
            </a:xfrm>
            <a:prstGeom prst="rect">
              <a:avLst/>
            </a:prstGeom>
            <a:solidFill>
              <a:srgbClr val="FFFFFF"/>
            </a:solidFill>
            <a:ln w="9525" cap="flat">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13" name="Text Box 10">
              <a:extLst>
                <a:ext uri="{FF2B5EF4-FFF2-40B4-BE49-F238E27FC236}">
                  <a16:creationId xmlns:a16="http://schemas.microsoft.com/office/drawing/2014/main" id="{20317FA0-E412-4AAA-B64B-46C727FD7E3D}"/>
                </a:ext>
              </a:extLst>
            </p:cNvPr>
            <p:cNvSpPr txBox="1">
              <a:spLocks noChangeArrowheads="1"/>
            </p:cNvSpPr>
            <p:nvPr/>
          </p:nvSpPr>
          <p:spPr bwMode="auto">
            <a:xfrm flipH="1">
              <a:off x="1455" y="713"/>
              <a:ext cx="330" cy="370"/>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hangingPunct="1">
                <a:lnSpc>
                  <a:spcPct val="100000"/>
                </a:lnSpc>
                <a:buClrTx/>
                <a:buFontTx/>
                <a:buNone/>
              </a:pPr>
              <a:r>
                <a:rPr lang="fr-FR" altLang="fr-FR" sz="3200">
                  <a:solidFill>
                    <a:srgbClr val="0066B3"/>
                  </a:solidFill>
                  <a:latin typeface="Century Gothic" panose="020B0502020202020204" pitchFamily="34" charset="0"/>
                </a:rPr>
                <a:t>1.</a:t>
              </a:r>
            </a:p>
          </p:txBody>
        </p:sp>
      </p:grpSp>
      <p:sp>
        <p:nvSpPr>
          <p:cNvPr id="14" name="Rectangle 13">
            <a:extLst>
              <a:ext uri="{FF2B5EF4-FFF2-40B4-BE49-F238E27FC236}">
                <a16:creationId xmlns:a16="http://schemas.microsoft.com/office/drawing/2014/main" id="{C1F5D7EA-8ABB-493A-92EA-CB20CF6CA38E}"/>
              </a:ext>
            </a:extLst>
          </p:cNvPr>
          <p:cNvSpPr>
            <a:spLocks noChangeArrowheads="1"/>
          </p:cNvSpPr>
          <p:nvPr/>
        </p:nvSpPr>
        <p:spPr bwMode="auto">
          <a:xfrm>
            <a:off x="8427346" y="5532842"/>
            <a:ext cx="555539" cy="215204"/>
          </a:xfrm>
          <a:prstGeom prst="rect">
            <a:avLst/>
          </a:prstGeom>
          <a:solidFill>
            <a:srgbClr val="FFFFFF"/>
          </a:solidFill>
          <a:ln w="9525" cap="flat">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15" name="Text Box 12">
            <a:extLst>
              <a:ext uri="{FF2B5EF4-FFF2-40B4-BE49-F238E27FC236}">
                <a16:creationId xmlns:a16="http://schemas.microsoft.com/office/drawing/2014/main" id="{EA4FCD9A-0F87-4D82-A1DB-AD2170D6518D}"/>
              </a:ext>
            </a:extLst>
          </p:cNvPr>
          <p:cNvSpPr txBox="1">
            <a:spLocks noChangeArrowheads="1"/>
          </p:cNvSpPr>
          <p:nvPr/>
        </p:nvSpPr>
        <p:spPr bwMode="auto">
          <a:xfrm>
            <a:off x="8427507" y="5510146"/>
            <a:ext cx="1590428" cy="36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1002" rIns="90000" bIns="45000"/>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r>
              <a:rPr lang="fr-FR" altLang="fr-FR" b="1">
                <a:latin typeface="Century Gothic" panose="020B0502020202020204" pitchFamily="34" charset="0"/>
              </a:rPr>
              <a:t>Log(temps)</a:t>
            </a:r>
          </a:p>
        </p:txBody>
      </p:sp>
      <p:sp>
        <p:nvSpPr>
          <p:cNvPr id="17" name="Line 14">
            <a:extLst>
              <a:ext uri="{FF2B5EF4-FFF2-40B4-BE49-F238E27FC236}">
                <a16:creationId xmlns:a16="http://schemas.microsoft.com/office/drawing/2014/main" id="{1BF6C644-E0CB-40BA-9A01-9B1D383ADE90}"/>
              </a:ext>
            </a:extLst>
          </p:cNvPr>
          <p:cNvSpPr>
            <a:spLocks noChangeShapeType="1"/>
          </p:cNvSpPr>
          <p:nvPr/>
        </p:nvSpPr>
        <p:spPr bwMode="auto">
          <a:xfrm>
            <a:off x="3099686" y="1822335"/>
            <a:ext cx="493635" cy="1526"/>
          </a:xfrm>
          <a:prstGeom prst="line">
            <a:avLst/>
          </a:prstGeom>
          <a:noFill/>
          <a:ln w="36000" cap="flat">
            <a:solidFill>
              <a:srgbClr val="ED1C2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8" name="Line 15">
            <a:extLst>
              <a:ext uri="{FF2B5EF4-FFF2-40B4-BE49-F238E27FC236}">
                <a16:creationId xmlns:a16="http://schemas.microsoft.com/office/drawing/2014/main" id="{6F8BCF27-D0ED-46F1-9051-A2E1F65547D8}"/>
              </a:ext>
            </a:extLst>
          </p:cNvPr>
          <p:cNvSpPr>
            <a:spLocks noChangeShapeType="1"/>
          </p:cNvSpPr>
          <p:nvPr/>
        </p:nvSpPr>
        <p:spPr bwMode="auto">
          <a:xfrm>
            <a:off x="3093336" y="3575019"/>
            <a:ext cx="493635" cy="1527"/>
          </a:xfrm>
          <a:prstGeom prst="line">
            <a:avLst/>
          </a:prstGeom>
          <a:noFill/>
          <a:ln w="36000" cap="flat">
            <a:solidFill>
              <a:srgbClr val="ED1C2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9" name="Line 16">
            <a:extLst>
              <a:ext uri="{FF2B5EF4-FFF2-40B4-BE49-F238E27FC236}">
                <a16:creationId xmlns:a16="http://schemas.microsoft.com/office/drawing/2014/main" id="{DE7A30D4-60F3-4C39-8CBE-727B0E3A6331}"/>
              </a:ext>
            </a:extLst>
          </p:cNvPr>
          <p:cNvSpPr>
            <a:spLocks noChangeShapeType="1"/>
          </p:cNvSpPr>
          <p:nvPr/>
        </p:nvSpPr>
        <p:spPr bwMode="auto">
          <a:xfrm>
            <a:off x="3085399" y="4336819"/>
            <a:ext cx="493636" cy="1527"/>
          </a:xfrm>
          <a:prstGeom prst="line">
            <a:avLst/>
          </a:prstGeom>
          <a:noFill/>
          <a:ln w="36000" cap="flat">
            <a:solidFill>
              <a:srgbClr val="ED1C24"/>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20" name="Freeform 17">
            <a:extLst>
              <a:ext uri="{FF2B5EF4-FFF2-40B4-BE49-F238E27FC236}">
                <a16:creationId xmlns:a16="http://schemas.microsoft.com/office/drawing/2014/main" id="{4193BC2C-1AA1-4C61-B182-DD8DF21868CF}"/>
              </a:ext>
            </a:extLst>
          </p:cNvPr>
          <p:cNvSpPr>
            <a:spLocks noChangeArrowheads="1"/>
          </p:cNvSpPr>
          <p:nvPr/>
        </p:nvSpPr>
        <p:spPr bwMode="auto">
          <a:xfrm>
            <a:off x="3897505" y="1819357"/>
            <a:ext cx="1738042" cy="3728664"/>
          </a:xfrm>
          <a:custGeom>
            <a:avLst/>
            <a:gdLst>
              <a:gd name="T0" fmla="*/ 0 w 4830"/>
              <a:gd name="T1" fmla="*/ 21 h 10774"/>
              <a:gd name="T2" fmla="*/ 896 w 4830"/>
              <a:gd name="T3" fmla="*/ 506 h 10774"/>
              <a:gd name="T4" fmla="*/ 1493 w 4830"/>
              <a:gd name="T5" fmla="*/ 1342 h 10774"/>
              <a:gd name="T6" fmla="*/ 1792 w 4830"/>
              <a:gd name="T7" fmla="*/ 2152 h 10774"/>
              <a:gd name="T8" fmla="*/ 2060 w 4830"/>
              <a:gd name="T9" fmla="*/ 2988 h 10774"/>
              <a:gd name="T10" fmla="*/ 2210 w 4830"/>
              <a:gd name="T11" fmla="*/ 3797 h 10774"/>
              <a:gd name="T12" fmla="*/ 2389 w 4830"/>
              <a:gd name="T13" fmla="*/ 4634 h 10774"/>
              <a:gd name="T14" fmla="*/ 2508 w 4830"/>
              <a:gd name="T15" fmla="*/ 5443 h 10774"/>
              <a:gd name="T16" fmla="*/ 2568 w 4830"/>
              <a:gd name="T17" fmla="*/ 6252 h 10774"/>
              <a:gd name="T18" fmla="*/ 2718 w 4830"/>
              <a:gd name="T19" fmla="*/ 7061 h 10774"/>
              <a:gd name="T20" fmla="*/ 2778 w 4830"/>
              <a:gd name="T21" fmla="*/ 7870 h 10774"/>
              <a:gd name="T22" fmla="*/ 2927 w 4830"/>
              <a:gd name="T23" fmla="*/ 8680 h 10774"/>
              <a:gd name="T24" fmla="*/ 3554 w 4830"/>
              <a:gd name="T25" fmla="*/ 9462 h 10774"/>
              <a:gd name="T26" fmla="*/ 3882 w 4830"/>
              <a:gd name="T27" fmla="*/ 10271 h 10774"/>
              <a:gd name="T28" fmla="*/ 3972 w 4830"/>
              <a:gd name="T29" fmla="*/ 10541 h 10774"/>
              <a:gd name="T30" fmla="*/ 2986 w 4830"/>
              <a:gd name="T31" fmla="*/ 10487 h 10774"/>
              <a:gd name="T32" fmla="*/ 2030 w 4830"/>
              <a:gd name="T33" fmla="*/ 10514 h 10774"/>
              <a:gd name="T34" fmla="*/ 1135 w 4830"/>
              <a:gd name="T35" fmla="*/ 10487 h 10774"/>
              <a:gd name="T36" fmla="*/ 238 w 4830"/>
              <a:gd name="T37" fmla="*/ 10487 h 10774"/>
              <a:gd name="T38" fmla="*/ 60 w 4830"/>
              <a:gd name="T39" fmla="*/ 10460 h 10774"/>
              <a:gd name="T40" fmla="*/ 0 w 4830"/>
              <a:gd name="T41" fmla="*/ 21 h 10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30" h="10774">
                <a:moveTo>
                  <a:pt x="0" y="21"/>
                </a:moveTo>
                <a:cubicBezTo>
                  <a:pt x="386" y="0"/>
                  <a:pt x="655" y="289"/>
                  <a:pt x="896" y="506"/>
                </a:cubicBezTo>
                <a:cubicBezTo>
                  <a:pt x="1155" y="741"/>
                  <a:pt x="1324" y="1047"/>
                  <a:pt x="1493" y="1342"/>
                </a:cubicBezTo>
                <a:cubicBezTo>
                  <a:pt x="1638" y="1594"/>
                  <a:pt x="1665" y="1889"/>
                  <a:pt x="1792" y="2152"/>
                </a:cubicBezTo>
                <a:cubicBezTo>
                  <a:pt x="1920" y="2417"/>
                  <a:pt x="1967" y="2709"/>
                  <a:pt x="2060" y="2988"/>
                </a:cubicBezTo>
                <a:cubicBezTo>
                  <a:pt x="2153" y="3265"/>
                  <a:pt x="2177" y="3497"/>
                  <a:pt x="2210" y="3797"/>
                </a:cubicBezTo>
                <a:cubicBezTo>
                  <a:pt x="2246" y="4123"/>
                  <a:pt x="2331" y="4338"/>
                  <a:pt x="2389" y="4634"/>
                </a:cubicBezTo>
                <a:cubicBezTo>
                  <a:pt x="2445" y="4915"/>
                  <a:pt x="2388" y="5178"/>
                  <a:pt x="2508" y="5443"/>
                </a:cubicBezTo>
                <a:cubicBezTo>
                  <a:pt x="2625" y="5701"/>
                  <a:pt x="2514" y="5986"/>
                  <a:pt x="2568" y="6252"/>
                </a:cubicBezTo>
                <a:cubicBezTo>
                  <a:pt x="2622" y="6519"/>
                  <a:pt x="2728" y="6782"/>
                  <a:pt x="2718" y="7061"/>
                </a:cubicBezTo>
                <a:cubicBezTo>
                  <a:pt x="2707" y="7331"/>
                  <a:pt x="2698" y="7600"/>
                  <a:pt x="2778" y="7870"/>
                </a:cubicBezTo>
                <a:cubicBezTo>
                  <a:pt x="2855" y="8134"/>
                  <a:pt x="2808" y="8418"/>
                  <a:pt x="2927" y="8680"/>
                </a:cubicBezTo>
                <a:cubicBezTo>
                  <a:pt x="3062" y="8978"/>
                  <a:pt x="3255" y="9242"/>
                  <a:pt x="3554" y="9462"/>
                </a:cubicBezTo>
                <a:cubicBezTo>
                  <a:pt x="3807" y="9647"/>
                  <a:pt x="3954" y="9991"/>
                  <a:pt x="3882" y="10271"/>
                </a:cubicBezTo>
                <a:cubicBezTo>
                  <a:pt x="3779" y="10681"/>
                  <a:pt x="4829" y="10773"/>
                  <a:pt x="3972" y="10541"/>
                </a:cubicBezTo>
                <a:cubicBezTo>
                  <a:pt x="3648" y="10453"/>
                  <a:pt x="3314" y="10470"/>
                  <a:pt x="2986" y="10487"/>
                </a:cubicBezTo>
                <a:cubicBezTo>
                  <a:pt x="2666" y="10505"/>
                  <a:pt x="2348" y="10494"/>
                  <a:pt x="2030" y="10514"/>
                </a:cubicBezTo>
                <a:cubicBezTo>
                  <a:pt x="1729" y="10533"/>
                  <a:pt x="1437" y="10491"/>
                  <a:pt x="1135" y="10487"/>
                </a:cubicBezTo>
                <a:cubicBezTo>
                  <a:pt x="831" y="10482"/>
                  <a:pt x="537" y="10567"/>
                  <a:pt x="238" y="10487"/>
                </a:cubicBezTo>
                <a:lnTo>
                  <a:pt x="60" y="10460"/>
                </a:lnTo>
                <a:lnTo>
                  <a:pt x="0" y="21"/>
                </a:lnTo>
              </a:path>
            </a:pathLst>
          </a:custGeom>
          <a:solidFill>
            <a:srgbClr val="BCE4E5">
              <a:alpha val="50000"/>
            </a:srgbClr>
          </a:solidFill>
          <a:ln w="9525" cap="flat">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1" name="Freeform 18">
            <a:extLst>
              <a:ext uri="{FF2B5EF4-FFF2-40B4-BE49-F238E27FC236}">
                <a16:creationId xmlns:a16="http://schemas.microsoft.com/office/drawing/2014/main" id="{2DB56706-1A83-4F2E-81F9-AF33921A5D9A}"/>
              </a:ext>
            </a:extLst>
          </p:cNvPr>
          <p:cNvSpPr>
            <a:spLocks noChangeArrowheads="1"/>
          </p:cNvSpPr>
          <p:nvPr/>
        </p:nvSpPr>
        <p:spPr bwMode="auto">
          <a:xfrm>
            <a:off x="4120389" y="3612218"/>
            <a:ext cx="3891946" cy="1843727"/>
          </a:xfrm>
          <a:custGeom>
            <a:avLst/>
            <a:gdLst>
              <a:gd name="T0" fmla="*/ 10810 w 10811"/>
              <a:gd name="T1" fmla="*/ 5189 h 5325"/>
              <a:gd name="T2" fmla="*/ 9915 w 10811"/>
              <a:gd name="T3" fmla="*/ 5243 h 5325"/>
              <a:gd name="T4" fmla="*/ 9018 w 10811"/>
              <a:gd name="T5" fmla="*/ 5270 h 5325"/>
              <a:gd name="T6" fmla="*/ 8123 w 10811"/>
              <a:gd name="T7" fmla="*/ 4919 h 5325"/>
              <a:gd name="T8" fmla="*/ 7226 w 10811"/>
              <a:gd name="T9" fmla="*/ 4650 h 5325"/>
              <a:gd name="T10" fmla="*/ 6629 w 10811"/>
              <a:gd name="T11" fmla="*/ 3841 h 5325"/>
              <a:gd name="T12" fmla="*/ 6241 w 10811"/>
              <a:gd name="T13" fmla="*/ 3031 h 5325"/>
              <a:gd name="T14" fmla="*/ 6002 w 10811"/>
              <a:gd name="T15" fmla="*/ 2222 h 5325"/>
              <a:gd name="T16" fmla="*/ 5554 w 10811"/>
              <a:gd name="T17" fmla="*/ 1413 h 5325"/>
              <a:gd name="T18" fmla="*/ 5286 w 10811"/>
              <a:gd name="T19" fmla="*/ 576 h 5325"/>
              <a:gd name="T20" fmla="*/ 4389 w 10811"/>
              <a:gd name="T21" fmla="*/ 37 h 5325"/>
              <a:gd name="T22" fmla="*/ 3494 w 10811"/>
              <a:gd name="T23" fmla="*/ 523 h 5325"/>
              <a:gd name="T24" fmla="*/ 3075 w 10811"/>
              <a:gd name="T25" fmla="*/ 1332 h 5325"/>
              <a:gd name="T26" fmla="*/ 2777 w 10811"/>
              <a:gd name="T27" fmla="*/ 2168 h 5325"/>
              <a:gd name="T28" fmla="*/ 2597 w 10811"/>
              <a:gd name="T29" fmla="*/ 2978 h 5325"/>
              <a:gd name="T30" fmla="*/ 2240 w 10811"/>
              <a:gd name="T31" fmla="*/ 3787 h 5325"/>
              <a:gd name="T32" fmla="*/ 1762 w 10811"/>
              <a:gd name="T33" fmla="*/ 4596 h 5325"/>
              <a:gd name="T34" fmla="*/ 836 w 10811"/>
              <a:gd name="T35" fmla="*/ 5136 h 5325"/>
              <a:gd name="T36" fmla="*/ 507 w 10811"/>
              <a:gd name="T37" fmla="*/ 5243 h 5325"/>
              <a:gd name="T38" fmla="*/ 208 w 10811"/>
              <a:gd name="T39" fmla="*/ 5298 h 5325"/>
              <a:gd name="T40" fmla="*/ 0 w 10811"/>
              <a:gd name="T41" fmla="*/ 5324 h 5325"/>
              <a:gd name="T42" fmla="*/ 10810 w 10811"/>
              <a:gd name="T43" fmla="*/ 5189 h 5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11" h="5325">
                <a:moveTo>
                  <a:pt x="10810" y="5189"/>
                </a:moveTo>
                <a:cubicBezTo>
                  <a:pt x="10511" y="5206"/>
                  <a:pt x="10212" y="5168"/>
                  <a:pt x="9915" y="5243"/>
                </a:cubicBezTo>
                <a:cubicBezTo>
                  <a:pt x="9625" y="5317"/>
                  <a:pt x="9316" y="5291"/>
                  <a:pt x="9018" y="5270"/>
                </a:cubicBezTo>
                <a:cubicBezTo>
                  <a:pt x="8681" y="5247"/>
                  <a:pt x="8466" y="4879"/>
                  <a:pt x="8123" y="4919"/>
                </a:cubicBezTo>
                <a:cubicBezTo>
                  <a:pt x="7760" y="4962"/>
                  <a:pt x="7520" y="4748"/>
                  <a:pt x="7226" y="4650"/>
                </a:cubicBezTo>
                <a:cubicBezTo>
                  <a:pt x="6822" y="4514"/>
                  <a:pt x="6845" y="4119"/>
                  <a:pt x="6629" y="3841"/>
                </a:cubicBezTo>
                <a:cubicBezTo>
                  <a:pt x="6443" y="3600"/>
                  <a:pt x="6408" y="3285"/>
                  <a:pt x="6241" y="3031"/>
                </a:cubicBezTo>
                <a:cubicBezTo>
                  <a:pt x="6079" y="2784"/>
                  <a:pt x="6093" y="2488"/>
                  <a:pt x="6002" y="2222"/>
                </a:cubicBezTo>
                <a:cubicBezTo>
                  <a:pt x="5904" y="1933"/>
                  <a:pt x="5699" y="1684"/>
                  <a:pt x="5554" y="1413"/>
                </a:cubicBezTo>
                <a:cubicBezTo>
                  <a:pt x="5415" y="1151"/>
                  <a:pt x="5463" y="817"/>
                  <a:pt x="5286" y="576"/>
                </a:cubicBezTo>
                <a:cubicBezTo>
                  <a:pt x="5089" y="308"/>
                  <a:pt x="4757" y="72"/>
                  <a:pt x="4389" y="37"/>
                </a:cubicBezTo>
                <a:cubicBezTo>
                  <a:pt x="4003" y="0"/>
                  <a:pt x="3743" y="297"/>
                  <a:pt x="3494" y="523"/>
                </a:cubicBezTo>
                <a:cubicBezTo>
                  <a:pt x="3264" y="733"/>
                  <a:pt x="2993" y="965"/>
                  <a:pt x="3075" y="1332"/>
                </a:cubicBezTo>
                <a:cubicBezTo>
                  <a:pt x="3143" y="1633"/>
                  <a:pt x="2805" y="1867"/>
                  <a:pt x="2777" y="2168"/>
                </a:cubicBezTo>
                <a:cubicBezTo>
                  <a:pt x="2751" y="2443"/>
                  <a:pt x="2742" y="2735"/>
                  <a:pt x="2597" y="2978"/>
                </a:cubicBezTo>
                <a:cubicBezTo>
                  <a:pt x="2439" y="3242"/>
                  <a:pt x="2376" y="3520"/>
                  <a:pt x="2240" y="3787"/>
                </a:cubicBezTo>
                <a:cubicBezTo>
                  <a:pt x="2098" y="4063"/>
                  <a:pt x="1950" y="4338"/>
                  <a:pt x="1762" y="4596"/>
                </a:cubicBezTo>
                <a:cubicBezTo>
                  <a:pt x="1534" y="4909"/>
                  <a:pt x="1143" y="4950"/>
                  <a:pt x="836" y="5136"/>
                </a:cubicBezTo>
                <a:lnTo>
                  <a:pt x="507" y="5243"/>
                </a:lnTo>
                <a:lnTo>
                  <a:pt x="208" y="5298"/>
                </a:lnTo>
                <a:lnTo>
                  <a:pt x="0" y="5324"/>
                </a:lnTo>
                <a:lnTo>
                  <a:pt x="10810" y="5189"/>
                </a:lnTo>
              </a:path>
            </a:pathLst>
          </a:custGeom>
          <a:solidFill>
            <a:srgbClr val="FFFBCC">
              <a:alpha val="50000"/>
            </a:srgbClr>
          </a:solidFill>
          <a:ln w="9525" cap="flat">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2" name="Freeform 19">
            <a:extLst>
              <a:ext uri="{FF2B5EF4-FFF2-40B4-BE49-F238E27FC236}">
                <a16:creationId xmlns:a16="http://schemas.microsoft.com/office/drawing/2014/main" id="{B2E6A4D1-C3F3-42DE-8DA5-33E0F40B71DA}"/>
              </a:ext>
            </a:extLst>
          </p:cNvPr>
          <p:cNvSpPr>
            <a:spLocks noChangeArrowheads="1"/>
          </p:cNvSpPr>
          <p:nvPr/>
        </p:nvSpPr>
        <p:spPr bwMode="auto">
          <a:xfrm>
            <a:off x="4878553" y="4235117"/>
            <a:ext cx="4788543" cy="1230354"/>
          </a:xfrm>
          <a:custGeom>
            <a:avLst/>
            <a:gdLst>
              <a:gd name="T0" fmla="*/ 14096 w 14218"/>
              <a:gd name="T1" fmla="*/ 3566 h 3567"/>
              <a:gd name="T2" fmla="*/ 14096 w 14218"/>
              <a:gd name="T3" fmla="*/ 2757 h 3567"/>
              <a:gd name="T4" fmla="*/ 14067 w 14218"/>
              <a:gd name="T5" fmla="*/ 1947 h 3567"/>
              <a:gd name="T6" fmla="*/ 13170 w 14218"/>
              <a:gd name="T7" fmla="*/ 1624 h 3567"/>
              <a:gd name="T8" fmla="*/ 12275 w 14218"/>
              <a:gd name="T9" fmla="*/ 1462 h 3567"/>
              <a:gd name="T10" fmla="*/ 11378 w 14218"/>
              <a:gd name="T11" fmla="*/ 1246 h 3567"/>
              <a:gd name="T12" fmla="*/ 10483 w 14218"/>
              <a:gd name="T13" fmla="*/ 1030 h 3567"/>
              <a:gd name="T14" fmla="*/ 9587 w 14218"/>
              <a:gd name="T15" fmla="*/ 734 h 3567"/>
              <a:gd name="T16" fmla="*/ 8691 w 14218"/>
              <a:gd name="T17" fmla="*/ 383 h 3567"/>
              <a:gd name="T18" fmla="*/ 7795 w 14218"/>
              <a:gd name="T19" fmla="*/ 86 h 3567"/>
              <a:gd name="T20" fmla="*/ 6899 w 14218"/>
              <a:gd name="T21" fmla="*/ 302 h 3567"/>
              <a:gd name="T22" fmla="*/ 6003 w 14218"/>
              <a:gd name="T23" fmla="*/ 841 h 3567"/>
              <a:gd name="T24" fmla="*/ 5346 w 14218"/>
              <a:gd name="T25" fmla="*/ 1650 h 3567"/>
              <a:gd name="T26" fmla="*/ 4630 w 14218"/>
              <a:gd name="T27" fmla="*/ 2460 h 3567"/>
              <a:gd name="T28" fmla="*/ 3703 w 14218"/>
              <a:gd name="T29" fmla="*/ 3054 h 3567"/>
              <a:gd name="T30" fmla="*/ 2808 w 14218"/>
              <a:gd name="T31" fmla="*/ 3269 h 3567"/>
              <a:gd name="T32" fmla="*/ 1882 w 14218"/>
              <a:gd name="T33" fmla="*/ 3485 h 3567"/>
              <a:gd name="T34" fmla="*/ 986 w 14218"/>
              <a:gd name="T35" fmla="*/ 3404 h 3567"/>
              <a:gd name="T36" fmla="*/ 90 w 14218"/>
              <a:gd name="T37" fmla="*/ 3458 h 3567"/>
              <a:gd name="T38" fmla="*/ 0 w 14218"/>
              <a:gd name="T39" fmla="*/ 3458 h 3567"/>
              <a:gd name="T40" fmla="*/ 14096 w 14218"/>
              <a:gd name="T41" fmla="*/ 3566 h 3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18" h="3567">
                <a:moveTo>
                  <a:pt x="14096" y="3566"/>
                </a:moveTo>
                <a:cubicBezTo>
                  <a:pt x="14095" y="3295"/>
                  <a:pt x="14100" y="3025"/>
                  <a:pt x="14096" y="2757"/>
                </a:cubicBezTo>
                <a:cubicBezTo>
                  <a:pt x="14091" y="2486"/>
                  <a:pt x="14217" y="2182"/>
                  <a:pt x="14067" y="1947"/>
                </a:cubicBezTo>
                <a:cubicBezTo>
                  <a:pt x="13897" y="1681"/>
                  <a:pt x="13490" y="1643"/>
                  <a:pt x="13170" y="1624"/>
                </a:cubicBezTo>
                <a:cubicBezTo>
                  <a:pt x="12845" y="1605"/>
                  <a:pt x="12578" y="1467"/>
                  <a:pt x="12275" y="1462"/>
                </a:cubicBezTo>
                <a:cubicBezTo>
                  <a:pt x="11943" y="1457"/>
                  <a:pt x="11687" y="1299"/>
                  <a:pt x="11378" y="1246"/>
                </a:cubicBezTo>
                <a:cubicBezTo>
                  <a:pt x="11074" y="1194"/>
                  <a:pt x="10725" y="1214"/>
                  <a:pt x="10483" y="1030"/>
                </a:cubicBezTo>
                <a:cubicBezTo>
                  <a:pt x="10208" y="823"/>
                  <a:pt x="9852" y="903"/>
                  <a:pt x="9587" y="734"/>
                </a:cubicBezTo>
                <a:cubicBezTo>
                  <a:pt x="9285" y="541"/>
                  <a:pt x="9077" y="593"/>
                  <a:pt x="8691" y="383"/>
                </a:cubicBezTo>
                <a:cubicBezTo>
                  <a:pt x="8371" y="210"/>
                  <a:pt x="8118" y="166"/>
                  <a:pt x="7795" y="86"/>
                </a:cubicBezTo>
                <a:cubicBezTo>
                  <a:pt x="7447" y="0"/>
                  <a:pt x="7180" y="201"/>
                  <a:pt x="6899" y="302"/>
                </a:cubicBezTo>
                <a:cubicBezTo>
                  <a:pt x="6557" y="425"/>
                  <a:pt x="6317" y="670"/>
                  <a:pt x="6003" y="841"/>
                </a:cubicBezTo>
                <a:cubicBezTo>
                  <a:pt x="5682" y="1016"/>
                  <a:pt x="5494" y="1340"/>
                  <a:pt x="5346" y="1650"/>
                </a:cubicBezTo>
                <a:cubicBezTo>
                  <a:pt x="5188" y="1979"/>
                  <a:pt x="4843" y="2158"/>
                  <a:pt x="4630" y="2460"/>
                </a:cubicBezTo>
                <a:cubicBezTo>
                  <a:pt x="4426" y="2747"/>
                  <a:pt x="4045" y="2885"/>
                  <a:pt x="3703" y="3054"/>
                </a:cubicBezTo>
                <a:cubicBezTo>
                  <a:pt x="3381" y="3213"/>
                  <a:pt x="3142" y="3132"/>
                  <a:pt x="2808" y="3269"/>
                </a:cubicBezTo>
                <a:cubicBezTo>
                  <a:pt x="2509" y="3391"/>
                  <a:pt x="2204" y="3435"/>
                  <a:pt x="1882" y="3485"/>
                </a:cubicBezTo>
                <a:cubicBezTo>
                  <a:pt x="1554" y="3536"/>
                  <a:pt x="1300" y="3306"/>
                  <a:pt x="986" y="3404"/>
                </a:cubicBezTo>
                <a:cubicBezTo>
                  <a:pt x="693" y="3494"/>
                  <a:pt x="389" y="3440"/>
                  <a:pt x="90" y="3458"/>
                </a:cubicBezTo>
                <a:lnTo>
                  <a:pt x="0" y="3458"/>
                </a:lnTo>
                <a:lnTo>
                  <a:pt x="14096" y="3566"/>
                </a:lnTo>
              </a:path>
            </a:pathLst>
          </a:custGeom>
          <a:solidFill>
            <a:srgbClr val="FCD3C1">
              <a:alpha val="50000"/>
            </a:srgbClr>
          </a:solidFill>
          <a:ln w="9525" cap="flat">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3" name="Line 20">
            <a:extLst>
              <a:ext uri="{FF2B5EF4-FFF2-40B4-BE49-F238E27FC236}">
                <a16:creationId xmlns:a16="http://schemas.microsoft.com/office/drawing/2014/main" id="{59561519-4350-45BF-9D66-446AB6D99F6F}"/>
              </a:ext>
            </a:extLst>
          </p:cNvPr>
          <p:cNvSpPr>
            <a:spLocks noChangeShapeType="1"/>
          </p:cNvSpPr>
          <p:nvPr/>
        </p:nvSpPr>
        <p:spPr bwMode="auto">
          <a:xfrm flipV="1">
            <a:off x="5352660" y="5599719"/>
            <a:ext cx="1587" cy="378514"/>
          </a:xfrm>
          <a:prstGeom prst="line">
            <a:avLst/>
          </a:prstGeom>
          <a:noFill/>
          <a:ln w="36000" cap="flat">
            <a:solidFill>
              <a:srgbClr val="00A6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24" name="Line 21">
            <a:extLst>
              <a:ext uri="{FF2B5EF4-FFF2-40B4-BE49-F238E27FC236}">
                <a16:creationId xmlns:a16="http://schemas.microsoft.com/office/drawing/2014/main" id="{86F50BAC-834A-4840-8593-F7072CB049C1}"/>
              </a:ext>
            </a:extLst>
          </p:cNvPr>
          <p:cNvSpPr>
            <a:spLocks noChangeShapeType="1"/>
          </p:cNvSpPr>
          <p:nvPr/>
        </p:nvSpPr>
        <p:spPr bwMode="auto">
          <a:xfrm flipV="1">
            <a:off x="3856847" y="5599719"/>
            <a:ext cx="1588" cy="378514"/>
          </a:xfrm>
          <a:prstGeom prst="line">
            <a:avLst/>
          </a:prstGeom>
          <a:noFill/>
          <a:ln w="36000" cap="flat">
            <a:solidFill>
              <a:srgbClr val="00A6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25" name="Line 22">
            <a:extLst>
              <a:ext uri="{FF2B5EF4-FFF2-40B4-BE49-F238E27FC236}">
                <a16:creationId xmlns:a16="http://schemas.microsoft.com/office/drawing/2014/main" id="{3DD62EAF-6F07-414A-B618-AB99C432B93E}"/>
              </a:ext>
            </a:extLst>
          </p:cNvPr>
          <p:cNvSpPr>
            <a:spLocks noChangeShapeType="1"/>
          </p:cNvSpPr>
          <p:nvPr/>
        </p:nvSpPr>
        <p:spPr bwMode="auto">
          <a:xfrm flipV="1">
            <a:off x="6727550" y="5606069"/>
            <a:ext cx="1588" cy="378514"/>
          </a:xfrm>
          <a:prstGeom prst="line">
            <a:avLst/>
          </a:prstGeom>
          <a:noFill/>
          <a:ln w="36000" cap="flat">
            <a:solidFill>
              <a:srgbClr val="00A65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cxnSp>
        <p:nvCxnSpPr>
          <p:cNvPr id="26" name="AutoShape 23">
            <a:extLst>
              <a:ext uri="{FF2B5EF4-FFF2-40B4-BE49-F238E27FC236}">
                <a16:creationId xmlns:a16="http://schemas.microsoft.com/office/drawing/2014/main" id="{8DABF809-4AD0-4E7F-85BA-FEE00EFD842F}"/>
              </a:ext>
            </a:extLst>
          </p:cNvPr>
          <p:cNvCxnSpPr>
            <a:cxnSpLocks noChangeShapeType="1"/>
            <a:endCxn id="28" idx="1"/>
          </p:cNvCxnSpPr>
          <p:nvPr/>
        </p:nvCxnSpPr>
        <p:spPr bwMode="auto">
          <a:xfrm>
            <a:off x="8252635" y="1718971"/>
            <a:ext cx="2638425" cy="1720899"/>
          </a:xfrm>
          <a:prstGeom prst="bentConnector3">
            <a:avLst>
              <a:gd name="adj1" fmla="val -309"/>
            </a:avLst>
          </a:prstGeom>
          <a:noFill/>
          <a:ln w="25560" cap="sq">
            <a:solidFill>
              <a:srgbClr val="0066B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Text Box 24">
            <a:extLst>
              <a:ext uri="{FF2B5EF4-FFF2-40B4-BE49-F238E27FC236}">
                <a16:creationId xmlns:a16="http://schemas.microsoft.com/office/drawing/2014/main" id="{D6ADD685-0E38-4D15-8CAA-96A22503DA46}"/>
              </a:ext>
            </a:extLst>
          </p:cNvPr>
          <p:cNvSpPr txBox="1">
            <a:spLocks noChangeArrowheads="1"/>
          </p:cNvSpPr>
          <p:nvPr/>
        </p:nvSpPr>
        <p:spPr bwMode="auto">
          <a:xfrm>
            <a:off x="7701880" y="1281173"/>
            <a:ext cx="702625"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15900" indent="-215900">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SzPct val="45000"/>
              <a:buFont typeface="Wingdings" panose="05000000000000000000" pitchFamily="2" charset="2"/>
              <a:buNone/>
            </a:pPr>
            <a:r>
              <a:rPr lang="fr-FR" altLang="fr-FR" sz="2200" b="1">
                <a:solidFill>
                  <a:srgbClr val="0062C4"/>
                </a:solidFill>
                <a:latin typeface="Century Gothic" panose="020B0502020202020204" pitchFamily="34" charset="0"/>
              </a:rPr>
              <a:t>Pce</a:t>
            </a:r>
          </a:p>
        </p:txBody>
      </p:sp>
      <p:sp>
        <p:nvSpPr>
          <p:cNvPr id="28" name="Text Box 25">
            <a:extLst>
              <a:ext uri="{FF2B5EF4-FFF2-40B4-BE49-F238E27FC236}">
                <a16:creationId xmlns:a16="http://schemas.microsoft.com/office/drawing/2014/main" id="{7AB33E9E-6CEA-4735-9D67-9F6B7A7F2C63}"/>
              </a:ext>
            </a:extLst>
          </p:cNvPr>
          <p:cNvSpPr txBox="1">
            <a:spLocks noChangeArrowheads="1"/>
          </p:cNvSpPr>
          <p:nvPr/>
        </p:nvSpPr>
        <p:spPr bwMode="auto">
          <a:xfrm>
            <a:off x="10891060" y="3054058"/>
            <a:ext cx="609760"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15900" indent="-215900">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SzPct val="45000"/>
              <a:buFont typeface="Wingdings" panose="05000000000000000000" pitchFamily="2" charset="2"/>
              <a:buNone/>
            </a:pPr>
            <a:r>
              <a:rPr lang="fr-FR" altLang="fr-FR" sz="2200" b="1">
                <a:solidFill>
                  <a:srgbClr val="0062C4"/>
                </a:solidFill>
                <a:latin typeface="Century Gothic" panose="020B0502020202020204" pitchFamily="34" charset="0"/>
              </a:rPr>
              <a:t>Tps</a:t>
            </a:r>
          </a:p>
        </p:txBody>
      </p:sp>
      <p:sp>
        <p:nvSpPr>
          <p:cNvPr id="29" name="Line 26">
            <a:extLst>
              <a:ext uri="{FF2B5EF4-FFF2-40B4-BE49-F238E27FC236}">
                <a16:creationId xmlns:a16="http://schemas.microsoft.com/office/drawing/2014/main" id="{2C70B2CA-4E3B-484C-AA8B-6CC7691B1AB2}"/>
              </a:ext>
            </a:extLst>
          </p:cNvPr>
          <p:cNvSpPr>
            <a:spLocks noChangeShapeType="1"/>
          </p:cNvSpPr>
          <p:nvPr/>
        </p:nvSpPr>
        <p:spPr bwMode="auto">
          <a:xfrm>
            <a:off x="8374872" y="1893596"/>
            <a:ext cx="2401888" cy="293687"/>
          </a:xfrm>
          <a:prstGeom prst="line">
            <a:avLst/>
          </a:prstGeom>
          <a:noFill/>
          <a:ln w="36000" cap="sq">
            <a:solidFill>
              <a:srgbClr val="00AAAD"/>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30" name="Text Box 27">
            <a:extLst>
              <a:ext uri="{FF2B5EF4-FFF2-40B4-BE49-F238E27FC236}">
                <a16:creationId xmlns:a16="http://schemas.microsoft.com/office/drawing/2014/main" id="{857CA796-4720-412D-9C41-C9995DE8D54B}"/>
              </a:ext>
            </a:extLst>
          </p:cNvPr>
          <p:cNvSpPr txBox="1">
            <a:spLocks noChangeArrowheads="1"/>
          </p:cNvSpPr>
          <p:nvPr/>
        </p:nvSpPr>
        <p:spPr bwMode="auto">
          <a:xfrm>
            <a:off x="10081435" y="2142833"/>
            <a:ext cx="1634078"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2200" b="1">
                <a:solidFill>
                  <a:srgbClr val="0062C4"/>
                </a:solidFill>
                <a:latin typeface="Century Gothic" panose="020B0502020202020204" pitchFamily="34" charset="0"/>
              </a:rPr>
              <a:t>Endurant +</a:t>
            </a:r>
          </a:p>
        </p:txBody>
      </p:sp>
      <p:sp>
        <p:nvSpPr>
          <p:cNvPr id="31" name="Line 28">
            <a:extLst>
              <a:ext uri="{FF2B5EF4-FFF2-40B4-BE49-F238E27FC236}">
                <a16:creationId xmlns:a16="http://schemas.microsoft.com/office/drawing/2014/main" id="{D4A73046-E262-4962-A21B-6492DD4D691A}"/>
              </a:ext>
            </a:extLst>
          </p:cNvPr>
          <p:cNvSpPr>
            <a:spLocks noChangeShapeType="1"/>
          </p:cNvSpPr>
          <p:nvPr/>
        </p:nvSpPr>
        <p:spPr bwMode="auto">
          <a:xfrm>
            <a:off x="8374872" y="1952333"/>
            <a:ext cx="2401888" cy="736600"/>
          </a:xfrm>
          <a:prstGeom prst="line">
            <a:avLst/>
          </a:prstGeom>
          <a:noFill/>
          <a:ln w="36000" cap="sq">
            <a:solidFill>
              <a:srgbClr val="72BF4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32" name="Text Box 29">
            <a:extLst>
              <a:ext uri="{FF2B5EF4-FFF2-40B4-BE49-F238E27FC236}">
                <a16:creationId xmlns:a16="http://schemas.microsoft.com/office/drawing/2014/main" id="{3BAFA434-C27F-461B-8C12-12F1A5CA8DDB}"/>
              </a:ext>
            </a:extLst>
          </p:cNvPr>
          <p:cNvSpPr txBox="1">
            <a:spLocks noChangeArrowheads="1"/>
          </p:cNvSpPr>
          <p:nvPr/>
        </p:nvSpPr>
        <p:spPr bwMode="auto">
          <a:xfrm>
            <a:off x="10059210" y="2600033"/>
            <a:ext cx="1582782"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2200" b="1">
                <a:solidFill>
                  <a:srgbClr val="0062C4"/>
                </a:solidFill>
                <a:latin typeface="Century Gothic" panose="020B0502020202020204" pitchFamily="34" charset="0"/>
              </a:rPr>
              <a:t>Endurant -</a:t>
            </a:r>
          </a:p>
        </p:txBody>
      </p:sp>
      <p:sp>
        <p:nvSpPr>
          <p:cNvPr id="33" name="ZoneTexte 32">
            <a:extLst>
              <a:ext uri="{FF2B5EF4-FFF2-40B4-BE49-F238E27FC236}">
                <a16:creationId xmlns:a16="http://schemas.microsoft.com/office/drawing/2014/main" id="{4A0B7E03-BC4A-4E8D-B70C-96D997E8A33F}"/>
              </a:ext>
            </a:extLst>
          </p:cNvPr>
          <p:cNvSpPr txBox="1"/>
          <p:nvPr/>
        </p:nvSpPr>
        <p:spPr>
          <a:xfrm>
            <a:off x="71677" y="3194623"/>
            <a:ext cx="2699320" cy="1200329"/>
          </a:xfrm>
          <a:prstGeom prst="rect">
            <a:avLst/>
          </a:prstGeom>
          <a:noFill/>
        </p:spPr>
        <p:txBody>
          <a:bodyPr wrap="square" rtlCol="0">
            <a:spAutoFit/>
          </a:bodyPr>
          <a:lstStyle/>
          <a:p>
            <a:r>
              <a:rPr lang="fr-FR" sz="3600" b="1" dirty="0">
                <a:solidFill>
                  <a:srgbClr val="FF0000"/>
                </a:solidFill>
                <a:latin typeface="Century Gothic" panose="020B0502020202020204" pitchFamily="34" charset="0"/>
              </a:rPr>
              <a:t>Puissances Max</a:t>
            </a:r>
          </a:p>
        </p:txBody>
      </p:sp>
      <p:sp>
        <p:nvSpPr>
          <p:cNvPr id="34" name="ZoneTexte 33">
            <a:extLst>
              <a:ext uri="{FF2B5EF4-FFF2-40B4-BE49-F238E27FC236}">
                <a16:creationId xmlns:a16="http://schemas.microsoft.com/office/drawing/2014/main" id="{7689C9DE-EFDB-4F7B-8C2D-183D0DC9D6E3}"/>
              </a:ext>
            </a:extLst>
          </p:cNvPr>
          <p:cNvSpPr txBox="1"/>
          <p:nvPr/>
        </p:nvSpPr>
        <p:spPr>
          <a:xfrm>
            <a:off x="5162428" y="6206784"/>
            <a:ext cx="1785127" cy="646331"/>
          </a:xfrm>
          <a:prstGeom prst="rect">
            <a:avLst/>
          </a:prstGeom>
          <a:noFill/>
        </p:spPr>
        <p:txBody>
          <a:bodyPr wrap="square" rtlCol="0">
            <a:spAutoFit/>
          </a:bodyPr>
          <a:lstStyle/>
          <a:p>
            <a:r>
              <a:rPr lang="fr-FR" sz="3600" b="1" dirty="0">
                <a:solidFill>
                  <a:srgbClr val="00B050"/>
                </a:solidFill>
                <a:latin typeface="Century Gothic" panose="020B0502020202020204" pitchFamily="34" charset="0"/>
              </a:rPr>
              <a:t>Inerties</a:t>
            </a:r>
          </a:p>
        </p:txBody>
      </p:sp>
      <p:sp>
        <p:nvSpPr>
          <p:cNvPr id="35" name="ZoneTexte 34">
            <a:extLst>
              <a:ext uri="{FF2B5EF4-FFF2-40B4-BE49-F238E27FC236}">
                <a16:creationId xmlns:a16="http://schemas.microsoft.com/office/drawing/2014/main" id="{3C307331-E6AE-4CAE-B129-3C1142C2F20E}"/>
              </a:ext>
            </a:extLst>
          </p:cNvPr>
          <p:cNvSpPr txBox="1"/>
          <p:nvPr/>
        </p:nvSpPr>
        <p:spPr>
          <a:xfrm>
            <a:off x="9323984" y="4081130"/>
            <a:ext cx="2502212" cy="646331"/>
          </a:xfrm>
          <a:prstGeom prst="rect">
            <a:avLst/>
          </a:prstGeom>
          <a:noFill/>
        </p:spPr>
        <p:txBody>
          <a:bodyPr wrap="square" rtlCol="0">
            <a:spAutoFit/>
          </a:bodyPr>
          <a:lstStyle/>
          <a:p>
            <a:r>
              <a:rPr lang="fr-FR" sz="3600" b="1" dirty="0">
                <a:solidFill>
                  <a:schemeClr val="accent4"/>
                </a:solidFill>
                <a:latin typeface="Century Gothic" panose="020B0502020202020204" pitchFamily="34" charset="0"/>
              </a:rPr>
              <a:t>Capacités</a:t>
            </a:r>
          </a:p>
        </p:txBody>
      </p:sp>
      <p:sp>
        <p:nvSpPr>
          <p:cNvPr id="36" name="ZoneTexte 35">
            <a:extLst>
              <a:ext uri="{FF2B5EF4-FFF2-40B4-BE49-F238E27FC236}">
                <a16:creationId xmlns:a16="http://schemas.microsoft.com/office/drawing/2014/main" id="{AAB545EA-BB5B-42A5-9343-4D733678A451}"/>
              </a:ext>
            </a:extLst>
          </p:cNvPr>
          <p:cNvSpPr txBox="1"/>
          <p:nvPr/>
        </p:nvSpPr>
        <p:spPr>
          <a:xfrm>
            <a:off x="9077089" y="1232969"/>
            <a:ext cx="2638424" cy="646331"/>
          </a:xfrm>
          <a:prstGeom prst="rect">
            <a:avLst/>
          </a:prstGeom>
          <a:noFill/>
        </p:spPr>
        <p:txBody>
          <a:bodyPr wrap="square" rtlCol="0">
            <a:spAutoFit/>
          </a:bodyPr>
          <a:lstStyle/>
          <a:p>
            <a:r>
              <a:rPr lang="fr-FR" sz="3600" b="1" dirty="0">
                <a:solidFill>
                  <a:schemeClr val="accent5"/>
                </a:solidFill>
                <a:latin typeface="Century Gothic" panose="020B0502020202020204" pitchFamily="34" charset="0"/>
              </a:rPr>
              <a:t>Endurance</a:t>
            </a:r>
          </a:p>
        </p:txBody>
      </p:sp>
    </p:spTree>
    <p:extLst>
      <p:ext uri="{BB962C8B-B14F-4D97-AF65-F5344CB8AC3E}">
        <p14:creationId xmlns:p14="http://schemas.microsoft.com/office/powerpoint/2010/main" val="130916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arn(inVertic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1000"/>
                                        <p:tgtEl>
                                          <p:spTgt spid="36"/>
                                        </p:tgtEl>
                                      </p:cBhvr>
                                    </p:animEffect>
                                    <p:anim calcmode="lin" valueType="num">
                                      <p:cBhvr>
                                        <p:cTn id="40" dur="1000" fill="hold"/>
                                        <p:tgtEl>
                                          <p:spTgt spid="36"/>
                                        </p:tgtEl>
                                        <p:attrNameLst>
                                          <p:attrName>ppt_x</p:attrName>
                                        </p:attrNameLst>
                                      </p:cBhvr>
                                      <p:tavLst>
                                        <p:tav tm="0">
                                          <p:val>
                                            <p:strVal val="#ppt_x"/>
                                          </p:val>
                                        </p:tav>
                                        <p:tav tm="100000">
                                          <p:val>
                                            <p:strVal val="#ppt_x"/>
                                          </p:val>
                                        </p:tav>
                                      </p:tavLst>
                                    </p:anim>
                                    <p:anim calcmode="lin" valueType="num">
                                      <p:cBhvr>
                                        <p:cTn id="4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33" grpId="0"/>
      <p:bldP spid="34" grpId="0"/>
      <p:bldP spid="35" grpId="0"/>
      <p:bldP spid="3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E504664F-6545-465E-A8B1-E3F18872253F}"/>
              </a:ext>
            </a:extLst>
          </p:cNvPr>
          <p:cNvSpPr txBox="1"/>
          <p:nvPr/>
        </p:nvSpPr>
        <p:spPr>
          <a:xfrm>
            <a:off x="190767" y="-67375"/>
            <a:ext cx="11840812" cy="1323439"/>
          </a:xfrm>
          <a:prstGeom prst="rect">
            <a:avLst/>
          </a:prstGeom>
          <a:noFill/>
        </p:spPr>
        <p:txBody>
          <a:bodyPr wrap="square" rtlCol="0">
            <a:spAutoFit/>
          </a:bodyPr>
          <a:lstStyle/>
          <a:p>
            <a:r>
              <a:rPr lang="fr-FR" sz="4000" dirty="0">
                <a:solidFill>
                  <a:schemeClr val="accent5">
                    <a:lumMod val="50000"/>
                  </a:schemeClr>
                </a:solidFill>
                <a:latin typeface="Century Gothic" panose="020B0502020202020204" pitchFamily="34" charset="0"/>
              </a:rPr>
              <a:t>Courbe de </a:t>
            </a:r>
            <a:r>
              <a:rPr lang="fr-FR" sz="4000" dirty="0" err="1">
                <a:solidFill>
                  <a:schemeClr val="accent5">
                    <a:lumMod val="50000"/>
                  </a:schemeClr>
                </a:solidFill>
                <a:latin typeface="Century Gothic" panose="020B0502020202020204" pitchFamily="34" charset="0"/>
              </a:rPr>
              <a:t>Howald</a:t>
            </a:r>
            <a:r>
              <a:rPr lang="fr-FR" sz="4000" dirty="0">
                <a:solidFill>
                  <a:schemeClr val="accent5">
                    <a:lumMod val="50000"/>
                  </a:schemeClr>
                </a:solidFill>
                <a:latin typeface="Century Gothic" panose="020B0502020202020204" pitchFamily="34" charset="0"/>
              </a:rPr>
              <a:t> : repères de durée et d’intensité pour chaque FE </a:t>
            </a:r>
          </a:p>
        </p:txBody>
      </p:sp>
      <p:grpSp>
        <p:nvGrpSpPr>
          <p:cNvPr id="3" name="Groupe 2">
            <a:extLst>
              <a:ext uri="{FF2B5EF4-FFF2-40B4-BE49-F238E27FC236}">
                <a16:creationId xmlns:a16="http://schemas.microsoft.com/office/drawing/2014/main" id="{9450C0A4-3489-4766-8B3E-78D051F2897F}"/>
              </a:ext>
            </a:extLst>
          </p:cNvPr>
          <p:cNvGrpSpPr/>
          <p:nvPr/>
        </p:nvGrpSpPr>
        <p:grpSpPr>
          <a:xfrm>
            <a:off x="481264" y="1739476"/>
            <a:ext cx="7245859" cy="4702419"/>
            <a:chOff x="2772076" y="1323439"/>
            <a:chExt cx="7245859" cy="4702419"/>
          </a:xfrm>
        </p:grpSpPr>
        <p:sp>
          <p:nvSpPr>
            <p:cNvPr id="5" name="Text Box 2">
              <a:extLst>
                <a:ext uri="{FF2B5EF4-FFF2-40B4-BE49-F238E27FC236}">
                  <a16:creationId xmlns:a16="http://schemas.microsoft.com/office/drawing/2014/main" id="{80E959CC-2BF9-4FF6-9895-685E3251A272}"/>
                </a:ext>
              </a:extLst>
            </p:cNvPr>
            <p:cNvSpPr txBox="1">
              <a:spLocks noChangeArrowheads="1"/>
            </p:cNvSpPr>
            <p:nvPr/>
          </p:nvSpPr>
          <p:spPr bwMode="auto">
            <a:xfrm>
              <a:off x="8073327" y="3922963"/>
              <a:ext cx="523117" cy="586957"/>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3.</a:t>
              </a:r>
            </a:p>
          </p:txBody>
        </p:sp>
        <p:sp>
          <p:nvSpPr>
            <p:cNvPr id="6" name="Text Box 3">
              <a:extLst>
                <a:ext uri="{FF2B5EF4-FFF2-40B4-BE49-F238E27FC236}">
                  <a16:creationId xmlns:a16="http://schemas.microsoft.com/office/drawing/2014/main" id="{44362F02-25DC-4056-AB10-99884767A1C5}"/>
                </a:ext>
              </a:extLst>
            </p:cNvPr>
            <p:cNvSpPr txBox="1">
              <a:spLocks noChangeArrowheads="1"/>
            </p:cNvSpPr>
            <p:nvPr/>
          </p:nvSpPr>
          <p:spPr bwMode="auto">
            <a:xfrm>
              <a:off x="6828727" y="3462588"/>
              <a:ext cx="523117" cy="586957"/>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2.</a:t>
              </a:r>
            </a:p>
          </p:txBody>
        </p:sp>
        <p:sp>
          <p:nvSpPr>
            <p:cNvPr id="7" name="Text Box 4">
              <a:extLst>
                <a:ext uri="{FF2B5EF4-FFF2-40B4-BE49-F238E27FC236}">
                  <a16:creationId xmlns:a16="http://schemas.microsoft.com/office/drawing/2014/main" id="{EEDF9C20-38DA-44DC-8FDB-F50A0757FA23}"/>
                </a:ext>
              </a:extLst>
            </p:cNvPr>
            <p:cNvSpPr txBox="1">
              <a:spLocks noChangeArrowheads="1"/>
            </p:cNvSpPr>
            <p:nvPr/>
          </p:nvSpPr>
          <p:spPr bwMode="auto">
            <a:xfrm flipH="1">
              <a:off x="4325239" y="2067667"/>
              <a:ext cx="523117" cy="602342"/>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hangingPunct="1">
                <a:lnSpc>
                  <a:spcPct val="100000"/>
                </a:lnSpc>
                <a:buClrTx/>
                <a:buFontTx/>
                <a:buNone/>
              </a:pPr>
              <a:r>
                <a:rPr lang="fr-FR" altLang="fr-FR" sz="3200">
                  <a:solidFill>
                    <a:srgbClr val="0066B3"/>
                  </a:solidFill>
                  <a:latin typeface="Century Gothic" panose="020B0502020202020204" pitchFamily="34" charset="0"/>
                </a:rPr>
                <a:t>1.</a:t>
              </a:r>
            </a:p>
          </p:txBody>
        </p:sp>
        <p:grpSp>
          <p:nvGrpSpPr>
            <p:cNvPr id="8" name="Group 5">
              <a:extLst>
                <a:ext uri="{FF2B5EF4-FFF2-40B4-BE49-F238E27FC236}">
                  <a16:creationId xmlns:a16="http://schemas.microsoft.com/office/drawing/2014/main" id="{86934935-28CD-49C6-8327-AD337F7C2CD6}"/>
                </a:ext>
              </a:extLst>
            </p:cNvPr>
            <p:cNvGrpSpPr>
              <a:grpSpLocks/>
            </p:cNvGrpSpPr>
            <p:nvPr/>
          </p:nvGrpSpPr>
          <p:grpSpPr bwMode="auto">
            <a:xfrm>
              <a:off x="2772076" y="1323439"/>
              <a:ext cx="7172834" cy="4702419"/>
              <a:chOff x="476" y="139"/>
              <a:chExt cx="4379" cy="3081"/>
            </a:xfrm>
          </p:grpSpPr>
          <p:pic>
            <p:nvPicPr>
              <p:cNvPr id="9" name="Picture 6">
                <a:extLst>
                  <a:ext uri="{FF2B5EF4-FFF2-40B4-BE49-F238E27FC236}">
                    <a16:creationId xmlns:a16="http://schemas.microsoft.com/office/drawing/2014/main" id="{72CE196F-E797-444A-8A84-86E562F6A2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827" b="4532"/>
              <a:stretch>
                <a:fillRect/>
              </a:stretch>
            </p:blipFill>
            <p:spPr bwMode="auto">
              <a:xfrm>
                <a:off x="476" y="139"/>
                <a:ext cx="4379" cy="3081"/>
              </a:xfrm>
              <a:prstGeom prst="rect">
                <a:avLst/>
              </a:prstGeom>
              <a:noFill/>
              <a:ln w="76320" cap="sq">
                <a:solidFill>
                  <a:srgbClr val="9D97B4"/>
                </a:solidFill>
                <a:miter lim="800000"/>
                <a:headEnd/>
                <a:tailEnd/>
              </a:ln>
              <a:effectLst/>
              <a:extLst>
                <a:ext uri="{909E8E84-426E-40DD-AFC4-6F175D3DCCD1}">
                  <a14:hiddenFill xmlns:a14="http://schemas.microsoft.com/office/drawing/2010/main">
                    <a:blipFill dpi="0" rotWithShape="0">
                      <a:blip/>
                      <a:srcRect l="22827" b="4532"/>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Text Box 7">
                <a:extLst>
                  <a:ext uri="{FF2B5EF4-FFF2-40B4-BE49-F238E27FC236}">
                    <a16:creationId xmlns:a16="http://schemas.microsoft.com/office/drawing/2014/main" id="{FC3408CF-5B0C-4283-96DD-A593F3FDBD8A}"/>
                  </a:ext>
                </a:extLst>
              </p:cNvPr>
              <p:cNvSpPr txBox="1">
                <a:spLocks noChangeArrowheads="1"/>
              </p:cNvSpPr>
              <p:nvPr/>
            </p:nvSpPr>
            <p:spPr bwMode="auto">
              <a:xfrm>
                <a:off x="3816" y="1872"/>
                <a:ext cx="330" cy="370"/>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3.</a:t>
                </a:r>
              </a:p>
            </p:txBody>
          </p:sp>
          <p:sp>
            <p:nvSpPr>
              <p:cNvPr id="11" name="Text Box 8">
                <a:extLst>
                  <a:ext uri="{FF2B5EF4-FFF2-40B4-BE49-F238E27FC236}">
                    <a16:creationId xmlns:a16="http://schemas.microsoft.com/office/drawing/2014/main" id="{F9ABCCEE-588E-4446-A62A-DCD6D3C2C30B}"/>
                  </a:ext>
                </a:extLst>
              </p:cNvPr>
              <p:cNvSpPr txBox="1">
                <a:spLocks noChangeArrowheads="1"/>
              </p:cNvSpPr>
              <p:nvPr/>
            </p:nvSpPr>
            <p:spPr bwMode="auto">
              <a:xfrm>
                <a:off x="3032" y="1582"/>
                <a:ext cx="330" cy="370"/>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fr-FR" altLang="fr-FR" sz="3200">
                    <a:solidFill>
                      <a:srgbClr val="0066B3"/>
                    </a:solidFill>
                    <a:latin typeface="Century Gothic" panose="020B0502020202020204" pitchFamily="34" charset="0"/>
                  </a:rPr>
                  <a:t>2.</a:t>
                </a:r>
              </a:p>
            </p:txBody>
          </p:sp>
          <p:sp>
            <p:nvSpPr>
              <p:cNvPr id="12" name="Rectangle 11">
                <a:extLst>
                  <a:ext uri="{FF2B5EF4-FFF2-40B4-BE49-F238E27FC236}">
                    <a16:creationId xmlns:a16="http://schemas.microsoft.com/office/drawing/2014/main" id="{2644B80F-E87C-4133-B86F-8BDA9A49C6BF}"/>
                  </a:ext>
                </a:extLst>
              </p:cNvPr>
              <p:cNvSpPr>
                <a:spLocks noChangeArrowheads="1"/>
              </p:cNvSpPr>
              <p:nvPr/>
            </p:nvSpPr>
            <p:spPr bwMode="auto">
              <a:xfrm>
                <a:off x="1553" y="790"/>
                <a:ext cx="209" cy="146"/>
              </a:xfrm>
              <a:prstGeom prst="rect">
                <a:avLst/>
              </a:prstGeom>
              <a:solidFill>
                <a:srgbClr val="FFFFFF"/>
              </a:solidFill>
              <a:ln w="9525" cap="flat">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13" name="Text Box 10">
                <a:extLst>
                  <a:ext uri="{FF2B5EF4-FFF2-40B4-BE49-F238E27FC236}">
                    <a16:creationId xmlns:a16="http://schemas.microsoft.com/office/drawing/2014/main" id="{20317FA0-E412-4AAA-B64B-46C727FD7E3D}"/>
                  </a:ext>
                </a:extLst>
              </p:cNvPr>
              <p:cNvSpPr txBox="1">
                <a:spLocks noChangeArrowheads="1"/>
              </p:cNvSpPr>
              <p:nvPr/>
            </p:nvSpPr>
            <p:spPr bwMode="auto">
              <a:xfrm flipH="1">
                <a:off x="1455" y="713"/>
                <a:ext cx="330" cy="370"/>
              </a:xfrm>
              <a:prstGeom prst="rect">
                <a:avLst/>
              </a:prstGeom>
              <a:solidFill>
                <a:srgbClr val="FFCC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hangingPunct="1">
                  <a:lnSpc>
                    <a:spcPct val="100000"/>
                  </a:lnSpc>
                  <a:buClrTx/>
                  <a:buFontTx/>
                  <a:buNone/>
                </a:pPr>
                <a:r>
                  <a:rPr lang="fr-FR" altLang="fr-FR" sz="3200">
                    <a:solidFill>
                      <a:srgbClr val="0066B3"/>
                    </a:solidFill>
                    <a:latin typeface="Century Gothic" panose="020B0502020202020204" pitchFamily="34" charset="0"/>
                  </a:rPr>
                  <a:t>1.</a:t>
                </a:r>
              </a:p>
            </p:txBody>
          </p:sp>
        </p:grpSp>
        <p:sp>
          <p:nvSpPr>
            <p:cNvPr id="14" name="Rectangle 13">
              <a:extLst>
                <a:ext uri="{FF2B5EF4-FFF2-40B4-BE49-F238E27FC236}">
                  <a16:creationId xmlns:a16="http://schemas.microsoft.com/office/drawing/2014/main" id="{C1F5D7EA-8ABB-493A-92EA-CB20CF6CA38E}"/>
                </a:ext>
              </a:extLst>
            </p:cNvPr>
            <p:cNvSpPr>
              <a:spLocks noChangeArrowheads="1"/>
            </p:cNvSpPr>
            <p:nvPr/>
          </p:nvSpPr>
          <p:spPr bwMode="auto">
            <a:xfrm>
              <a:off x="8427346" y="5532842"/>
              <a:ext cx="555539" cy="215204"/>
            </a:xfrm>
            <a:prstGeom prst="rect">
              <a:avLst/>
            </a:prstGeom>
            <a:solidFill>
              <a:srgbClr val="FFFFFF"/>
            </a:solidFill>
            <a:ln w="9525" cap="flat">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15" name="Text Box 12">
              <a:extLst>
                <a:ext uri="{FF2B5EF4-FFF2-40B4-BE49-F238E27FC236}">
                  <a16:creationId xmlns:a16="http://schemas.microsoft.com/office/drawing/2014/main" id="{EA4FCD9A-0F87-4D82-A1DB-AD2170D6518D}"/>
                </a:ext>
              </a:extLst>
            </p:cNvPr>
            <p:cNvSpPr txBox="1">
              <a:spLocks noChangeArrowheads="1"/>
            </p:cNvSpPr>
            <p:nvPr/>
          </p:nvSpPr>
          <p:spPr bwMode="auto">
            <a:xfrm>
              <a:off x="8427507" y="5510146"/>
              <a:ext cx="1590428" cy="36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61002" rIns="90000" bIns="45000"/>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r>
                <a:rPr lang="fr-FR" altLang="fr-FR" b="1">
                  <a:latin typeface="Century Gothic" panose="020B0502020202020204" pitchFamily="34" charset="0"/>
                </a:rPr>
                <a:t>Log(temps)</a:t>
              </a:r>
            </a:p>
          </p:txBody>
        </p:sp>
        <p:sp>
          <p:nvSpPr>
            <p:cNvPr id="20" name="Freeform 17">
              <a:extLst>
                <a:ext uri="{FF2B5EF4-FFF2-40B4-BE49-F238E27FC236}">
                  <a16:creationId xmlns:a16="http://schemas.microsoft.com/office/drawing/2014/main" id="{4193BC2C-1AA1-4C61-B182-DD8DF21868CF}"/>
                </a:ext>
              </a:extLst>
            </p:cNvPr>
            <p:cNvSpPr>
              <a:spLocks noChangeArrowheads="1"/>
            </p:cNvSpPr>
            <p:nvPr/>
          </p:nvSpPr>
          <p:spPr bwMode="auto">
            <a:xfrm>
              <a:off x="3897505" y="1819357"/>
              <a:ext cx="1738042" cy="3728664"/>
            </a:xfrm>
            <a:custGeom>
              <a:avLst/>
              <a:gdLst>
                <a:gd name="T0" fmla="*/ 0 w 4830"/>
                <a:gd name="T1" fmla="*/ 21 h 10774"/>
                <a:gd name="T2" fmla="*/ 896 w 4830"/>
                <a:gd name="T3" fmla="*/ 506 h 10774"/>
                <a:gd name="T4" fmla="*/ 1493 w 4830"/>
                <a:gd name="T5" fmla="*/ 1342 h 10774"/>
                <a:gd name="T6" fmla="*/ 1792 w 4830"/>
                <a:gd name="T7" fmla="*/ 2152 h 10774"/>
                <a:gd name="T8" fmla="*/ 2060 w 4830"/>
                <a:gd name="T9" fmla="*/ 2988 h 10774"/>
                <a:gd name="T10" fmla="*/ 2210 w 4830"/>
                <a:gd name="T11" fmla="*/ 3797 h 10774"/>
                <a:gd name="T12" fmla="*/ 2389 w 4830"/>
                <a:gd name="T13" fmla="*/ 4634 h 10774"/>
                <a:gd name="T14" fmla="*/ 2508 w 4830"/>
                <a:gd name="T15" fmla="*/ 5443 h 10774"/>
                <a:gd name="T16" fmla="*/ 2568 w 4830"/>
                <a:gd name="T17" fmla="*/ 6252 h 10774"/>
                <a:gd name="T18" fmla="*/ 2718 w 4830"/>
                <a:gd name="T19" fmla="*/ 7061 h 10774"/>
                <a:gd name="T20" fmla="*/ 2778 w 4830"/>
                <a:gd name="T21" fmla="*/ 7870 h 10774"/>
                <a:gd name="T22" fmla="*/ 2927 w 4830"/>
                <a:gd name="T23" fmla="*/ 8680 h 10774"/>
                <a:gd name="T24" fmla="*/ 3554 w 4830"/>
                <a:gd name="T25" fmla="*/ 9462 h 10774"/>
                <a:gd name="T26" fmla="*/ 3882 w 4830"/>
                <a:gd name="T27" fmla="*/ 10271 h 10774"/>
                <a:gd name="T28" fmla="*/ 3972 w 4830"/>
                <a:gd name="T29" fmla="*/ 10541 h 10774"/>
                <a:gd name="T30" fmla="*/ 2986 w 4830"/>
                <a:gd name="T31" fmla="*/ 10487 h 10774"/>
                <a:gd name="T32" fmla="*/ 2030 w 4830"/>
                <a:gd name="T33" fmla="*/ 10514 h 10774"/>
                <a:gd name="T34" fmla="*/ 1135 w 4830"/>
                <a:gd name="T35" fmla="*/ 10487 h 10774"/>
                <a:gd name="T36" fmla="*/ 238 w 4830"/>
                <a:gd name="T37" fmla="*/ 10487 h 10774"/>
                <a:gd name="T38" fmla="*/ 60 w 4830"/>
                <a:gd name="T39" fmla="*/ 10460 h 10774"/>
                <a:gd name="T40" fmla="*/ 0 w 4830"/>
                <a:gd name="T41" fmla="*/ 21 h 10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30" h="10774">
                  <a:moveTo>
                    <a:pt x="0" y="21"/>
                  </a:moveTo>
                  <a:cubicBezTo>
                    <a:pt x="386" y="0"/>
                    <a:pt x="655" y="289"/>
                    <a:pt x="896" y="506"/>
                  </a:cubicBezTo>
                  <a:cubicBezTo>
                    <a:pt x="1155" y="741"/>
                    <a:pt x="1324" y="1047"/>
                    <a:pt x="1493" y="1342"/>
                  </a:cubicBezTo>
                  <a:cubicBezTo>
                    <a:pt x="1638" y="1594"/>
                    <a:pt x="1665" y="1889"/>
                    <a:pt x="1792" y="2152"/>
                  </a:cubicBezTo>
                  <a:cubicBezTo>
                    <a:pt x="1920" y="2417"/>
                    <a:pt x="1967" y="2709"/>
                    <a:pt x="2060" y="2988"/>
                  </a:cubicBezTo>
                  <a:cubicBezTo>
                    <a:pt x="2153" y="3265"/>
                    <a:pt x="2177" y="3497"/>
                    <a:pt x="2210" y="3797"/>
                  </a:cubicBezTo>
                  <a:cubicBezTo>
                    <a:pt x="2246" y="4123"/>
                    <a:pt x="2331" y="4338"/>
                    <a:pt x="2389" y="4634"/>
                  </a:cubicBezTo>
                  <a:cubicBezTo>
                    <a:pt x="2445" y="4915"/>
                    <a:pt x="2388" y="5178"/>
                    <a:pt x="2508" y="5443"/>
                  </a:cubicBezTo>
                  <a:cubicBezTo>
                    <a:pt x="2625" y="5701"/>
                    <a:pt x="2514" y="5986"/>
                    <a:pt x="2568" y="6252"/>
                  </a:cubicBezTo>
                  <a:cubicBezTo>
                    <a:pt x="2622" y="6519"/>
                    <a:pt x="2728" y="6782"/>
                    <a:pt x="2718" y="7061"/>
                  </a:cubicBezTo>
                  <a:cubicBezTo>
                    <a:pt x="2707" y="7331"/>
                    <a:pt x="2698" y="7600"/>
                    <a:pt x="2778" y="7870"/>
                  </a:cubicBezTo>
                  <a:cubicBezTo>
                    <a:pt x="2855" y="8134"/>
                    <a:pt x="2808" y="8418"/>
                    <a:pt x="2927" y="8680"/>
                  </a:cubicBezTo>
                  <a:cubicBezTo>
                    <a:pt x="3062" y="8978"/>
                    <a:pt x="3255" y="9242"/>
                    <a:pt x="3554" y="9462"/>
                  </a:cubicBezTo>
                  <a:cubicBezTo>
                    <a:pt x="3807" y="9647"/>
                    <a:pt x="3954" y="9991"/>
                    <a:pt x="3882" y="10271"/>
                  </a:cubicBezTo>
                  <a:cubicBezTo>
                    <a:pt x="3779" y="10681"/>
                    <a:pt x="4829" y="10773"/>
                    <a:pt x="3972" y="10541"/>
                  </a:cubicBezTo>
                  <a:cubicBezTo>
                    <a:pt x="3648" y="10453"/>
                    <a:pt x="3314" y="10470"/>
                    <a:pt x="2986" y="10487"/>
                  </a:cubicBezTo>
                  <a:cubicBezTo>
                    <a:pt x="2666" y="10505"/>
                    <a:pt x="2348" y="10494"/>
                    <a:pt x="2030" y="10514"/>
                  </a:cubicBezTo>
                  <a:cubicBezTo>
                    <a:pt x="1729" y="10533"/>
                    <a:pt x="1437" y="10491"/>
                    <a:pt x="1135" y="10487"/>
                  </a:cubicBezTo>
                  <a:cubicBezTo>
                    <a:pt x="831" y="10482"/>
                    <a:pt x="537" y="10567"/>
                    <a:pt x="238" y="10487"/>
                  </a:cubicBezTo>
                  <a:lnTo>
                    <a:pt x="60" y="10460"/>
                  </a:lnTo>
                  <a:lnTo>
                    <a:pt x="0" y="21"/>
                  </a:lnTo>
                </a:path>
              </a:pathLst>
            </a:custGeom>
            <a:solidFill>
              <a:srgbClr val="BCE4E5">
                <a:alpha val="50000"/>
              </a:srgbClr>
            </a:solidFill>
            <a:ln w="9525" cap="flat">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1" name="Freeform 18">
              <a:extLst>
                <a:ext uri="{FF2B5EF4-FFF2-40B4-BE49-F238E27FC236}">
                  <a16:creationId xmlns:a16="http://schemas.microsoft.com/office/drawing/2014/main" id="{2DB56706-1A83-4F2E-81F9-AF33921A5D9A}"/>
                </a:ext>
              </a:extLst>
            </p:cNvPr>
            <p:cNvSpPr>
              <a:spLocks noChangeArrowheads="1"/>
            </p:cNvSpPr>
            <p:nvPr/>
          </p:nvSpPr>
          <p:spPr bwMode="auto">
            <a:xfrm>
              <a:off x="4120389" y="3612218"/>
              <a:ext cx="3891946" cy="1843727"/>
            </a:xfrm>
            <a:custGeom>
              <a:avLst/>
              <a:gdLst>
                <a:gd name="T0" fmla="*/ 10810 w 10811"/>
                <a:gd name="T1" fmla="*/ 5189 h 5325"/>
                <a:gd name="T2" fmla="*/ 9915 w 10811"/>
                <a:gd name="T3" fmla="*/ 5243 h 5325"/>
                <a:gd name="T4" fmla="*/ 9018 w 10811"/>
                <a:gd name="T5" fmla="*/ 5270 h 5325"/>
                <a:gd name="T6" fmla="*/ 8123 w 10811"/>
                <a:gd name="T7" fmla="*/ 4919 h 5325"/>
                <a:gd name="T8" fmla="*/ 7226 w 10811"/>
                <a:gd name="T9" fmla="*/ 4650 h 5325"/>
                <a:gd name="T10" fmla="*/ 6629 w 10811"/>
                <a:gd name="T11" fmla="*/ 3841 h 5325"/>
                <a:gd name="T12" fmla="*/ 6241 w 10811"/>
                <a:gd name="T13" fmla="*/ 3031 h 5325"/>
                <a:gd name="T14" fmla="*/ 6002 w 10811"/>
                <a:gd name="T15" fmla="*/ 2222 h 5325"/>
                <a:gd name="T16" fmla="*/ 5554 w 10811"/>
                <a:gd name="T17" fmla="*/ 1413 h 5325"/>
                <a:gd name="T18" fmla="*/ 5286 w 10811"/>
                <a:gd name="T19" fmla="*/ 576 h 5325"/>
                <a:gd name="T20" fmla="*/ 4389 w 10811"/>
                <a:gd name="T21" fmla="*/ 37 h 5325"/>
                <a:gd name="T22" fmla="*/ 3494 w 10811"/>
                <a:gd name="T23" fmla="*/ 523 h 5325"/>
                <a:gd name="T24" fmla="*/ 3075 w 10811"/>
                <a:gd name="T25" fmla="*/ 1332 h 5325"/>
                <a:gd name="T26" fmla="*/ 2777 w 10811"/>
                <a:gd name="T27" fmla="*/ 2168 h 5325"/>
                <a:gd name="T28" fmla="*/ 2597 w 10811"/>
                <a:gd name="T29" fmla="*/ 2978 h 5325"/>
                <a:gd name="T30" fmla="*/ 2240 w 10811"/>
                <a:gd name="T31" fmla="*/ 3787 h 5325"/>
                <a:gd name="T32" fmla="*/ 1762 w 10811"/>
                <a:gd name="T33" fmla="*/ 4596 h 5325"/>
                <a:gd name="T34" fmla="*/ 836 w 10811"/>
                <a:gd name="T35" fmla="*/ 5136 h 5325"/>
                <a:gd name="T36" fmla="*/ 507 w 10811"/>
                <a:gd name="T37" fmla="*/ 5243 h 5325"/>
                <a:gd name="T38" fmla="*/ 208 w 10811"/>
                <a:gd name="T39" fmla="*/ 5298 h 5325"/>
                <a:gd name="T40" fmla="*/ 0 w 10811"/>
                <a:gd name="T41" fmla="*/ 5324 h 5325"/>
                <a:gd name="T42" fmla="*/ 10810 w 10811"/>
                <a:gd name="T43" fmla="*/ 5189 h 5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11" h="5325">
                  <a:moveTo>
                    <a:pt x="10810" y="5189"/>
                  </a:moveTo>
                  <a:cubicBezTo>
                    <a:pt x="10511" y="5206"/>
                    <a:pt x="10212" y="5168"/>
                    <a:pt x="9915" y="5243"/>
                  </a:cubicBezTo>
                  <a:cubicBezTo>
                    <a:pt x="9625" y="5317"/>
                    <a:pt x="9316" y="5291"/>
                    <a:pt x="9018" y="5270"/>
                  </a:cubicBezTo>
                  <a:cubicBezTo>
                    <a:pt x="8681" y="5247"/>
                    <a:pt x="8466" y="4879"/>
                    <a:pt x="8123" y="4919"/>
                  </a:cubicBezTo>
                  <a:cubicBezTo>
                    <a:pt x="7760" y="4962"/>
                    <a:pt x="7520" y="4748"/>
                    <a:pt x="7226" y="4650"/>
                  </a:cubicBezTo>
                  <a:cubicBezTo>
                    <a:pt x="6822" y="4514"/>
                    <a:pt x="6845" y="4119"/>
                    <a:pt x="6629" y="3841"/>
                  </a:cubicBezTo>
                  <a:cubicBezTo>
                    <a:pt x="6443" y="3600"/>
                    <a:pt x="6408" y="3285"/>
                    <a:pt x="6241" y="3031"/>
                  </a:cubicBezTo>
                  <a:cubicBezTo>
                    <a:pt x="6079" y="2784"/>
                    <a:pt x="6093" y="2488"/>
                    <a:pt x="6002" y="2222"/>
                  </a:cubicBezTo>
                  <a:cubicBezTo>
                    <a:pt x="5904" y="1933"/>
                    <a:pt x="5699" y="1684"/>
                    <a:pt x="5554" y="1413"/>
                  </a:cubicBezTo>
                  <a:cubicBezTo>
                    <a:pt x="5415" y="1151"/>
                    <a:pt x="5463" y="817"/>
                    <a:pt x="5286" y="576"/>
                  </a:cubicBezTo>
                  <a:cubicBezTo>
                    <a:pt x="5089" y="308"/>
                    <a:pt x="4757" y="72"/>
                    <a:pt x="4389" y="37"/>
                  </a:cubicBezTo>
                  <a:cubicBezTo>
                    <a:pt x="4003" y="0"/>
                    <a:pt x="3743" y="297"/>
                    <a:pt x="3494" y="523"/>
                  </a:cubicBezTo>
                  <a:cubicBezTo>
                    <a:pt x="3264" y="733"/>
                    <a:pt x="2993" y="965"/>
                    <a:pt x="3075" y="1332"/>
                  </a:cubicBezTo>
                  <a:cubicBezTo>
                    <a:pt x="3143" y="1633"/>
                    <a:pt x="2805" y="1867"/>
                    <a:pt x="2777" y="2168"/>
                  </a:cubicBezTo>
                  <a:cubicBezTo>
                    <a:pt x="2751" y="2443"/>
                    <a:pt x="2742" y="2735"/>
                    <a:pt x="2597" y="2978"/>
                  </a:cubicBezTo>
                  <a:cubicBezTo>
                    <a:pt x="2439" y="3242"/>
                    <a:pt x="2376" y="3520"/>
                    <a:pt x="2240" y="3787"/>
                  </a:cubicBezTo>
                  <a:cubicBezTo>
                    <a:pt x="2098" y="4063"/>
                    <a:pt x="1950" y="4338"/>
                    <a:pt x="1762" y="4596"/>
                  </a:cubicBezTo>
                  <a:cubicBezTo>
                    <a:pt x="1534" y="4909"/>
                    <a:pt x="1143" y="4950"/>
                    <a:pt x="836" y="5136"/>
                  </a:cubicBezTo>
                  <a:lnTo>
                    <a:pt x="507" y="5243"/>
                  </a:lnTo>
                  <a:lnTo>
                    <a:pt x="208" y="5298"/>
                  </a:lnTo>
                  <a:lnTo>
                    <a:pt x="0" y="5324"/>
                  </a:lnTo>
                  <a:lnTo>
                    <a:pt x="10810" y="5189"/>
                  </a:lnTo>
                </a:path>
              </a:pathLst>
            </a:custGeom>
            <a:solidFill>
              <a:srgbClr val="FFFBCC">
                <a:alpha val="50000"/>
              </a:srgbClr>
            </a:solidFill>
            <a:ln w="9525" cap="flat">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atin typeface="Century Gothic" panose="020B0502020202020204" pitchFamily="34" charset="0"/>
              </a:endParaRPr>
            </a:p>
          </p:txBody>
        </p:sp>
        <p:sp>
          <p:nvSpPr>
            <p:cNvPr id="22" name="Freeform 19">
              <a:extLst>
                <a:ext uri="{FF2B5EF4-FFF2-40B4-BE49-F238E27FC236}">
                  <a16:creationId xmlns:a16="http://schemas.microsoft.com/office/drawing/2014/main" id="{B2E6A4D1-C3F3-42DE-8DA5-33E0F40B71DA}"/>
                </a:ext>
              </a:extLst>
            </p:cNvPr>
            <p:cNvSpPr>
              <a:spLocks noChangeArrowheads="1"/>
            </p:cNvSpPr>
            <p:nvPr/>
          </p:nvSpPr>
          <p:spPr bwMode="auto">
            <a:xfrm>
              <a:off x="4120389" y="4199175"/>
              <a:ext cx="5546707" cy="1266296"/>
            </a:xfrm>
            <a:custGeom>
              <a:avLst/>
              <a:gdLst>
                <a:gd name="T0" fmla="*/ 14096 w 14218"/>
                <a:gd name="T1" fmla="*/ 3566 h 3567"/>
                <a:gd name="T2" fmla="*/ 14096 w 14218"/>
                <a:gd name="T3" fmla="*/ 2757 h 3567"/>
                <a:gd name="T4" fmla="*/ 14067 w 14218"/>
                <a:gd name="T5" fmla="*/ 1947 h 3567"/>
                <a:gd name="T6" fmla="*/ 13170 w 14218"/>
                <a:gd name="T7" fmla="*/ 1624 h 3567"/>
                <a:gd name="T8" fmla="*/ 12275 w 14218"/>
                <a:gd name="T9" fmla="*/ 1462 h 3567"/>
                <a:gd name="T10" fmla="*/ 11378 w 14218"/>
                <a:gd name="T11" fmla="*/ 1246 h 3567"/>
                <a:gd name="T12" fmla="*/ 10483 w 14218"/>
                <a:gd name="T13" fmla="*/ 1030 h 3567"/>
                <a:gd name="T14" fmla="*/ 9587 w 14218"/>
                <a:gd name="T15" fmla="*/ 734 h 3567"/>
                <a:gd name="T16" fmla="*/ 8691 w 14218"/>
                <a:gd name="T17" fmla="*/ 383 h 3567"/>
                <a:gd name="T18" fmla="*/ 7795 w 14218"/>
                <a:gd name="T19" fmla="*/ 86 h 3567"/>
                <a:gd name="T20" fmla="*/ 6899 w 14218"/>
                <a:gd name="T21" fmla="*/ 302 h 3567"/>
                <a:gd name="T22" fmla="*/ 6003 w 14218"/>
                <a:gd name="T23" fmla="*/ 841 h 3567"/>
                <a:gd name="T24" fmla="*/ 5346 w 14218"/>
                <a:gd name="T25" fmla="*/ 1650 h 3567"/>
                <a:gd name="T26" fmla="*/ 4630 w 14218"/>
                <a:gd name="T27" fmla="*/ 2460 h 3567"/>
                <a:gd name="T28" fmla="*/ 3703 w 14218"/>
                <a:gd name="T29" fmla="*/ 3054 h 3567"/>
                <a:gd name="T30" fmla="*/ 2808 w 14218"/>
                <a:gd name="T31" fmla="*/ 3269 h 3567"/>
                <a:gd name="T32" fmla="*/ 1882 w 14218"/>
                <a:gd name="T33" fmla="*/ 3485 h 3567"/>
                <a:gd name="T34" fmla="*/ 986 w 14218"/>
                <a:gd name="T35" fmla="*/ 3404 h 3567"/>
                <a:gd name="T36" fmla="*/ 90 w 14218"/>
                <a:gd name="T37" fmla="*/ 3458 h 3567"/>
                <a:gd name="T38" fmla="*/ 0 w 14218"/>
                <a:gd name="T39" fmla="*/ 3458 h 3567"/>
                <a:gd name="T40" fmla="*/ 14096 w 14218"/>
                <a:gd name="T41" fmla="*/ 3566 h 3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18" h="3567">
                  <a:moveTo>
                    <a:pt x="14096" y="3566"/>
                  </a:moveTo>
                  <a:cubicBezTo>
                    <a:pt x="14095" y="3295"/>
                    <a:pt x="14100" y="3025"/>
                    <a:pt x="14096" y="2757"/>
                  </a:cubicBezTo>
                  <a:cubicBezTo>
                    <a:pt x="14091" y="2486"/>
                    <a:pt x="14217" y="2182"/>
                    <a:pt x="14067" y="1947"/>
                  </a:cubicBezTo>
                  <a:cubicBezTo>
                    <a:pt x="13897" y="1681"/>
                    <a:pt x="13490" y="1643"/>
                    <a:pt x="13170" y="1624"/>
                  </a:cubicBezTo>
                  <a:cubicBezTo>
                    <a:pt x="12845" y="1605"/>
                    <a:pt x="12578" y="1467"/>
                    <a:pt x="12275" y="1462"/>
                  </a:cubicBezTo>
                  <a:cubicBezTo>
                    <a:pt x="11943" y="1457"/>
                    <a:pt x="11687" y="1299"/>
                    <a:pt x="11378" y="1246"/>
                  </a:cubicBezTo>
                  <a:cubicBezTo>
                    <a:pt x="11074" y="1194"/>
                    <a:pt x="10725" y="1214"/>
                    <a:pt x="10483" y="1030"/>
                  </a:cubicBezTo>
                  <a:cubicBezTo>
                    <a:pt x="10208" y="823"/>
                    <a:pt x="9852" y="903"/>
                    <a:pt x="9587" y="734"/>
                  </a:cubicBezTo>
                  <a:cubicBezTo>
                    <a:pt x="9285" y="541"/>
                    <a:pt x="9077" y="593"/>
                    <a:pt x="8691" y="383"/>
                  </a:cubicBezTo>
                  <a:cubicBezTo>
                    <a:pt x="8371" y="210"/>
                    <a:pt x="8118" y="166"/>
                    <a:pt x="7795" y="86"/>
                  </a:cubicBezTo>
                  <a:cubicBezTo>
                    <a:pt x="7447" y="0"/>
                    <a:pt x="7180" y="201"/>
                    <a:pt x="6899" y="302"/>
                  </a:cubicBezTo>
                  <a:cubicBezTo>
                    <a:pt x="6557" y="425"/>
                    <a:pt x="6317" y="670"/>
                    <a:pt x="6003" y="841"/>
                  </a:cubicBezTo>
                  <a:cubicBezTo>
                    <a:pt x="5682" y="1016"/>
                    <a:pt x="5494" y="1340"/>
                    <a:pt x="5346" y="1650"/>
                  </a:cubicBezTo>
                  <a:cubicBezTo>
                    <a:pt x="5188" y="1979"/>
                    <a:pt x="4843" y="2158"/>
                    <a:pt x="4630" y="2460"/>
                  </a:cubicBezTo>
                  <a:cubicBezTo>
                    <a:pt x="4426" y="2747"/>
                    <a:pt x="4045" y="2885"/>
                    <a:pt x="3703" y="3054"/>
                  </a:cubicBezTo>
                  <a:cubicBezTo>
                    <a:pt x="3381" y="3213"/>
                    <a:pt x="3142" y="3132"/>
                    <a:pt x="2808" y="3269"/>
                  </a:cubicBezTo>
                  <a:cubicBezTo>
                    <a:pt x="2509" y="3391"/>
                    <a:pt x="2204" y="3435"/>
                    <a:pt x="1882" y="3485"/>
                  </a:cubicBezTo>
                  <a:cubicBezTo>
                    <a:pt x="1554" y="3536"/>
                    <a:pt x="1300" y="3306"/>
                    <a:pt x="986" y="3404"/>
                  </a:cubicBezTo>
                  <a:cubicBezTo>
                    <a:pt x="693" y="3494"/>
                    <a:pt x="389" y="3440"/>
                    <a:pt x="90" y="3458"/>
                  </a:cubicBezTo>
                  <a:lnTo>
                    <a:pt x="0" y="3458"/>
                  </a:lnTo>
                  <a:lnTo>
                    <a:pt x="14096" y="3566"/>
                  </a:lnTo>
                </a:path>
              </a:pathLst>
            </a:custGeom>
            <a:solidFill>
              <a:srgbClr val="FCD3C1">
                <a:alpha val="50000"/>
              </a:srgbClr>
            </a:solidFill>
            <a:ln w="9525" cap="flat">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dirty="0">
                <a:latin typeface="Century Gothic" panose="020B0502020202020204" pitchFamily="34" charset="0"/>
              </a:endParaRPr>
            </a:p>
          </p:txBody>
        </p:sp>
      </p:grpSp>
      <p:sp>
        <p:nvSpPr>
          <p:cNvPr id="39" name="Forme libre : forme 38">
            <a:extLst>
              <a:ext uri="{FF2B5EF4-FFF2-40B4-BE49-F238E27FC236}">
                <a16:creationId xmlns:a16="http://schemas.microsoft.com/office/drawing/2014/main" id="{2239994F-F545-4FBC-9767-A951F39B1CB3}"/>
              </a:ext>
            </a:extLst>
          </p:cNvPr>
          <p:cNvSpPr/>
          <p:nvPr/>
        </p:nvSpPr>
        <p:spPr>
          <a:xfrm>
            <a:off x="1604545" y="2202261"/>
            <a:ext cx="5791200" cy="3036489"/>
          </a:xfrm>
          <a:custGeom>
            <a:avLst/>
            <a:gdLst>
              <a:gd name="connsiteX0" fmla="*/ 0 w 5791200"/>
              <a:gd name="connsiteY0" fmla="*/ 1189 h 3036489"/>
              <a:gd name="connsiteX1" fmla="*/ 228600 w 5791200"/>
              <a:gd name="connsiteY1" fmla="*/ 45639 h 3036489"/>
              <a:gd name="connsiteX2" fmla="*/ 482600 w 5791200"/>
              <a:gd name="connsiteY2" fmla="*/ 299639 h 3036489"/>
              <a:gd name="connsiteX3" fmla="*/ 812800 w 5791200"/>
              <a:gd name="connsiteY3" fmla="*/ 902889 h 3036489"/>
              <a:gd name="connsiteX4" fmla="*/ 1143000 w 5791200"/>
              <a:gd name="connsiteY4" fmla="*/ 1391839 h 3036489"/>
              <a:gd name="connsiteX5" fmla="*/ 1778000 w 5791200"/>
              <a:gd name="connsiteY5" fmla="*/ 1747439 h 3036489"/>
              <a:gd name="connsiteX6" fmla="*/ 2381250 w 5791200"/>
              <a:gd name="connsiteY6" fmla="*/ 2090339 h 3036489"/>
              <a:gd name="connsiteX7" fmla="*/ 3016250 w 5791200"/>
              <a:gd name="connsiteY7" fmla="*/ 2318939 h 3036489"/>
              <a:gd name="connsiteX8" fmla="*/ 3740150 w 5791200"/>
              <a:gd name="connsiteY8" fmla="*/ 2547539 h 3036489"/>
              <a:gd name="connsiteX9" fmla="*/ 4794250 w 5791200"/>
              <a:gd name="connsiteY9" fmla="*/ 2826939 h 3036489"/>
              <a:gd name="connsiteX10" fmla="*/ 5791200 w 5791200"/>
              <a:gd name="connsiteY10" fmla="*/ 3036489 h 3036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91200" h="3036489">
                <a:moveTo>
                  <a:pt x="0" y="1189"/>
                </a:moveTo>
                <a:cubicBezTo>
                  <a:pt x="74083" y="-1457"/>
                  <a:pt x="148167" y="-4103"/>
                  <a:pt x="228600" y="45639"/>
                </a:cubicBezTo>
                <a:cubicBezTo>
                  <a:pt x="309033" y="95381"/>
                  <a:pt x="385233" y="156764"/>
                  <a:pt x="482600" y="299639"/>
                </a:cubicBezTo>
                <a:cubicBezTo>
                  <a:pt x="579967" y="442514"/>
                  <a:pt x="702733" y="720856"/>
                  <a:pt x="812800" y="902889"/>
                </a:cubicBezTo>
                <a:cubicBezTo>
                  <a:pt x="922867" y="1084922"/>
                  <a:pt x="982133" y="1251081"/>
                  <a:pt x="1143000" y="1391839"/>
                </a:cubicBezTo>
                <a:cubicBezTo>
                  <a:pt x="1303867" y="1532597"/>
                  <a:pt x="1778000" y="1747439"/>
                  <a:pt x="1778000" y="1747439"/>
                </a:cubicBezTo>
                <a:cubicBezTo>
                  <a:pt x="1984375" y="1863856"/>
                  <a:pt x="2174875" y="1995089"/>
                  <a:pt x="2381250" y="2090339"/>
                </a:cubicBezTo>
                <a:cubicBezTo>
                  <a:pt x="2587625" y="2185589"/>
                  <a:pt x="2789767" y="2242739"/>
                  <a:pt x="3016250" y="2318939"/>
                </a:cubicBezTo>
                <a:cubicBezTo>
                  <a:pt x="3242733" y="2395139"/>
                  <a:pt x="3443817" y="2462872"/>
                  <a:pt x="3740150" y="2547539"/>
                </a:cubicBezTo>
                <a:cubicBezTo>
                  <a:pt x="4036483" y="2632206"/>
                  <a:pt x="4452408" y="2745447"/>
                  <a:pt x="4794250" y="2826939"/>
                </a:cubicBezTo>
                <a:cubicBezTo>
                  <a:pt x="5136092" y="2908431"/>
                  <a:pt x="5463646" y="2972460"/>
                  <a:pt x="5791200" y="3036489"/>
                </a:cubicBezTo>
              </a:path>
            </a:pathLst>
          </a:custGeom>
          <a:noFill/>
          <a:ln w="4127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a:extLst>
              <a:ext uri="{FF2B5EF4-FFF2-40B4-BE49-F238E27FC236}">
                <a16:creationId xmlns:a16="http://schemas.microsoft.com/office/drawing/2014/main" id="{576C697F-114F-46C7-BCA6-C2BDF1080BDC}"/>
              </a:ext>
            </a:extLst>
          </p:cNvPr>
          <p:cNvSpPr txBox="1"/>
          <p:nvPr/>
        </p:nvSpPr>
        <p:spPr>
          <a:xfrm>
            <a:off x="7904850" y="1828527"/>
            <a:ext cx="4337596" cy="4524315"/>
          </a:xfrm>
          <a:prstGeom prst="rect">
            <a:avLst/>
          </a:prstGeom>
          <a:noFill/>
        </p:spPr>
        <p:txBody>
          <a:bodyPr wrap="square" rtlCol="0">
            <a:spAutoFit/>
          </a:bodyPr>
          <a:lstStyle/>
          <a:p>
            <a:r>
              <a:rPr lang="fr-FR" sz="3200" dirty="0">
                <a:solidFill>
                  <a:schemeClr val="accent5">
                    <a:lumMod val="50000"/>
                  </a:schemeClr>
                </a:solidFill>
                <a:latin typeface="Century Gothic" panose="020B0502020202020204" pitchFamily="34" charset="0"/>
              </a:rPr>
              <a:t>Plus la durée de l’effort doit se prolonger, plus l’intensité moyenne sera faible… reflétant des modifications dans la participation des Filières énergétiques</a:t>
            </a:r>
          </a:p>
        </p:txBody>
      </p:sp>
      <p:cxnSp>
        <p:nvCxnSpPr>
          <p:cNvPr id="42" name="Connecteur droit 41">
            <a:extLst>
              <a:ext uri="{FF2B5EF4-FFF2-40B4-BE49-F238E27FC236}">
                <a16:creationId xmlns:a16="http://schemas.microsoft.com/office/drawing/2014/main" id="{85528961-8DA4-46F0-BB97-F0744DBB30D1}"/>
              </a:ext>
            </a:extLst>
          </p:cNvPr>
          <p:cNvCxnSpPr/>
          <p:nvPr/>
        </p:nvCxnSpPr>
        <p:spPr>
          <a:xfrm>
            <a:off x="4023357" y="3801979"/>
            <a:ext cx="0" cy="2162079"/>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0117C3E1-BAC2-4504-8DC4-C8A10CFC62D3}"/>
              </a:ext>
            </a:extLst>
          </p:cNvPr>
          <p:cNvCxnSpPr/>
          <p:nvPr/>
        </p:nvCxnSpPr>
        <p:spPr>
          <a:xfrm>
            <a:off x="2760844" y="3731004"/>
            <a:ext cx="0" cy="2162079"/>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44" name="Ellipse 43">
            <a:extLst>
              <a:ext uri="{FF2B5EF4-FFF2-40B4-BE49-F238E27FC236}">
                <a16:creationId xmlns:a16="http://schemas.microsoft.com/office/drawing/2014/main" id="{74A4B742-C763-4BBA-9FFB-88974837D162}"/>
              </a:ext>
            </a:extLst>
          </p:cNvPr>
          <p:cNvSpPr/>
          <p:nvPr/>
        </p:nvSpPr>
        <p:spPr>
          <a:xfrm>
            <a:off x="2456982" y="5889504"/>
            <a:ext cx="567891" cy="454711"/>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a:extLst>
              <a:ext uri="{FF2B5EF4-FFF2-40B4-BE49-F238E27FC236}">
                <a16:creationId xmlns:a16="http://schemas.microsoft.com/office/drawing/2014/main" id="{2456C4F3-D394-47D6-96F3-4D068582FA3F}"/>
              </a:ext>
            </a:extLst>
          </p:cNvPr>
          <p:cNvSpPr/>
          <p:nvPr/>
        </p:nvSpPr>
        <p:spPr>
          <a:xfrm>
            <a:off x="3739411" y="5924820"/>
            <a:ext cx="567891" cy="454711"/>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45">
            <a:extLst>
              <a:ext uri="{FF2B5EF4-FFF2-40B4-BE49-F238E27FC236}">
                <a16:creationId xmlns:a16="http://schemas.microsoft.com/office/drawing/2014/main" id="{645ECDA7-B377-4EE4-84C9-DF36819FEEE2}"/>
              </a:ext>
            </a:extLst>
          </p:cNvPr>
          <p:cNvCxnSpPr>
            <a:cxnSpLocks/>
          </p:cNvCxnSpPr>
          <p:nvPr/>
        </p:nvCxnSpPr>
        <p:spPr>
          <a:xfrm flipH="1">
            <a:off x="806271" y="2202261"/>
            <a:ext cx="1729133"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FD5F5903-0E2D-42E2-BB73-3FE08F168C93}"/>
              </a:ext>
            </a:extLst>
          </p:cNvPr>
          <p:cNvCxnSpPr>
            <a:cxnSpLocks/>
          </p:cNvCxnSpPr>
          <p:nvPr/>
        </p:nvCxnSpPr>
        <p:spPr>
          <a:xfrm flipH="1">
            <a:off x="834321" y="4028255"/>
            <a:ext cx="2688525"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9ED26E5C-60F4-4FAF-BEC5-1BDEB47691E7}"/>
              </a:ext>
            </a:extLst>
          </p:cNvPr>
          <p:cNvCxnSpPr>
            <a:cxnSpLocks/>
          </p:cNvCxnSpPr>
          <p:nvPr/>
        </p:nvCxnSpPr>
        <p:spPr>
          <a:xfrm flipH="1">
            <a:off x="847917" y="4704576"/>
            <a:ext cx="4254760"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53" name="Ellipse 52">
            <a:extLst>
              <a:ext uri="{FF2B5EF4-FFF2-40B4-BE49-F238E27FC236}">
                <a16:creationId xmlns:a16="http://schemas.microsoft.com/office/drawing/2014/main" id="{465AC250-C3EF-44D4-835F-D2DC91FA531E}"/>
              </a:ext>
            </a:extLst>
          </p:cNvPr>
          <p:cNvSpPr/>
          <p:nvPr/>
        </p:nvSpPr>
        <p:spPr>
          <a:xfrm>
            <a:off x="1231190" y="4506593"/>
            <a:ext cx="567891" cy="454711"/>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a:extLst>
              <a:ext uri="{FF2B5EF4-FFF2-40B4-BE49-F238E27FC236}">
                <a16:creationId xmlns:a16="http://schemas.microsoft.com/office/drawing/2014/main" id="{FD25E577-95DB-4DBC-93D3-982EC24DBD03}"/>
              </a:ext>
            </a:extLst>
          </p:cNvPr>
          <p:cNvSpPr/>
          <p:nvPr/>
        </p:nvSpPr>
        <p:spPr>
          <a:xfrm>
            <a:off x="1231189" y="3768930"/>
            <a:ext cx="567891" cy="454711"/>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a:extLst>
              <a:ext uri="{FF2B5EF4-FFF2-40B4-BE49-F238E27FC236}">
                <a16:creationId xmlns:a16="http://schemas.microsoft.com/office/drawing/2014/main" id="{DF8FEC93-E9EA-4101-BEC6-0157E42BAA63}"/>
              </a:ext>
            </a:extLst>
          </p:cNvPr>
          <p:cNvSpPr/>
          <p:nvPr/>
        </p:nvSpPr>
        <p:spPr>
          <a:xfrm>
            <a:off x="1272087" y="1991472"/>
            <a:ext cx="567891" cy="454711"/>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id="{BB886F64-5261-4409-9869-9B557BBEF221}"/>
              </a:ext>
            </a:extLst>
          </p:cNvPr>
          <p:cNvSpPr/>
          <p:nvPr/>
        </p:nvSpPr>
        <p:spPr>
          <a:xfrm>
            <a:off x="4015283" y="2237617"/>
            <a:ext cx="2290345" cy="839053"/>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FF0000"/>
                </a:solidFill>
                <a:latin typeface="Century Gothic" panose="020B0502020202020204" pitchFamily="34" charset="0"/>
              </a:rPr>
              <a:t>= repères</a:t>
            </a:r>
          </a:p>
        </p:txBody>
      </p:sp>
    </p:spTree>
    <p:extLst>
      <p:ext uri="{BB962C8B-B14F-4D97-AF65-F5344CB8AC3E}">
        <p14:creationId xmlns:p14="http://schemas.microsoft.com/office/powerpoint/2010/main" val="415415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barn(inVertical)">
                                      <p:cBhvr>
                                        <p:cTn id="14" dur="500"/>
                                        <p:tgtEl>
                                          <p:spTgt spid="4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anim calcmode="lin" valueType="num">
                                      <p:cBhvr>
                                        <p:cTn id="20" dur="1000" fill="hold"/>
                                        <p:tgtEl>
                                          <p:spTgt spid="43"/>
                                        </p:tgtEl>
                                        <p:attrNameLst>
                                          <p:attrName>ppt_x</p:attrName>
                                        </p:attrNameLst>
                                      </p:cBhvr>
                                      <p:tavLst>
                                        <p:tav tm="0">
                                          <p:val>
                                            <p:strVal val="#ppt_x"/>
                                          </p:val>
                                        </p:tav>
                                        <p:tav tm="100000">
                                          <p:val>
                                            <p:strVal val="#ppt_x"/>
                                          </p:val>
                                        </p:tav>
                                      </p:tavLst>
                                    </p:anim>
                                    <p:anim calcmode="lin" valueType="num">
                                      <p:cBhvr>
                                        <p:cTn id="21" dur="1000" fill="hold"/>
                                        <p:tgtEl>
                                          <p:spTgt spid="4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1000"/>
                                        <p:tgtEl>
                                          <p:spTgt spid="44"/>
                                        </p:tgtEl>
                                      </p:cBhvr>
                                    </p:animEffect>
                                    <p:anim calcmode="lin" valueType="num">
                                      <p:cBhvr>
                                        <p:cTn id="25" dur="1000" fill="hold"/>
                                        <p:tgtEl>
                                          <p:spTgt spid="44"/>
                                        </p:tgtEl>
                                        <p:attrNameLst>
                                          <p:attrName>ppt_x</p:attrName>
                                        </p:attrNameLst>
                                      </p:cBhvr>
                                      <p:tavLst>
                                        <p:tav tm="0">
                                          <p:val>
                                            <p:strVal val="#ppt_x"/>
                                          </p:val>
                                        </p:tav>
                                        <p:tav tm="100000">
                                          <p:val>
                                            <p:strVal val="#ppt_x"/>
                                          </p:val>
                                        </p:tav>
                                      </p:tavLst>
                                    </p:anim>
                                    <p:anim calcmode="lin" valueType="num">
                                      <p:cBhvr>
                                        <p:cTn id="26"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fade">
                                      <p:cBhvr>
                                        <p:cTn id="36" dur="1000"/>
                                        <p:tgtEl>
                                          <p:spTgt spid="45"/>
                                        </p:tgtEl>
                                      </p:cBhvr>
                                    </p:animEffect>
                                    <p:anim calcmode="lin" valueType="num">
                                      <p:cBhvr>
                                        <p:cTn id="37" dur="1000" fill="hold"/>
                                        <p:tgtEl>
                                          <p:spTgt spid="45"/>
                                        </p:tgtEl>
                                        <p:attrNameLst>
                                          <p:attrName>ppt_x</p:attrName>
                                        </p:attrNameLst>
                                      </p:cBhvr>
                                      <p:tavLst>
                                        <p:tav tm="0">
                                          <p:val>
                                            <p:strVal val="#ppt_x"/>
                                          </p:val>
                                        </p:tav>
                                        <p:tav tm="100000">
                                          <p:val>
                                            <p:strVal val="#ppt_x"/>
                                          </p:val>
                                        </p:tav>
                                      </p:tavLst>
                                    </p:anim>
                                    <p:anim calcmode="lin" valueType="num">
                                      <p:cBhvr>
                                        <p:cTn id="3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fade">
                                      <p:cBhvr>
                                        <p:cTn id="50" dur="1000"/>
                                        <p:tgtEl>
                                          <p:spTgt spid="48"/>
                                        </p:tgtEl>
                                      </p:cBhvr>
                                    </p:animEffect>
                                    <p:anim calcmode="lin" valueType="num">
                                      <p:cBhvr>
                                        <p:cTn id="51" dur="1000" fill="hold"/>
                                        <p:tgtEl>
                                          <p:spTgt spid="48"/>
                                        </p:tgtEl>
                                        <p:attrNameLst>
                                          <p:attrName>ppt_x</p:attrName>
                                        </p:attrNameLst>
                                      </p:cBhvr>
                                      <p:tavLst>
                                        <p:tav tm="0">
                                          <p:val>
                                            <p:strVal val="#ppt_x"/>
                                          </p:val>
                                        </p:tav>
                                        <p:tav tm="100000">
                                          <p:val>
                                            <p:strVal val="#ppt_x"/>
                                          </p:val>
                                        </p:tav>
                                      </p:tavLst>
                                    </p:anim>
                                    <p:anim calcmode="lin" valueType="num">
                                      <p:cBhvr>
                                        <p:cTn id="52"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fade">
                                      <p:cBhvr>
                                        <p:cTn id="62" dur="1000"/>
                                        <p:tgtEl>
                                          <p:spTgt spid="53"/>
                                        </p:tgtEl>
                                      </p:cBhvr>
                                    </p:animEffect>
                                    <p:anim calcmode="lin" valueType="num">
                                      <p:cBhvr>
                                        <p:cTn id="63" dur="1000" fill="hold"/>
                                        <p:tgtEl>
                                          <p:spTgt spid="53"/>
                                        </p:tgtEl>
                                        <p:attrNameLst>
                                          <p:attrName>ppt_x</p:attrName>
                                        </p:attrNameLst>
                                      </p:cBhvr>
                                      <p:tavLst>
                                        <p:tav tm="0">
                                          <p:val>
                                            <p:strVal val="#ppt_x"/>
                                          </p:val>
                                        </p:tav>
                                        <p:tav tm="100000">
                                          <p:val>
                                            <p:strVal val="#ppt_x"/>
                                          </p:val>
                                        </p:tav>
                                      </p:tavLst>
                                    </p:anim>
                                    <p:anim calcmode="lin" valueType="num">
                                      <p:cBhvr>
                                        <p:cTn id="64" dur="1000" fill="hold"/>
                                        <p:tgtEl>
                                          <p:spTgt spid="5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fade">
                                      <p:cBhvr>
                                        <p:cTn id="72" dur="1000"/>
                                        <p:tgtEl>
                                          <p:spTgt spid="55"/>
                                        </p:tgtEl>
                                      </p:cBhvr>
                                    </p:animEffect>
                                    <p:anim calcmode="lin" valueType="num">
                                      <p:cBhvr>
                                        <p:cTn id="73" dur="1000" fill="hold"/>
                                        <p:tgtEl>
                                          <p:spTgt spid="55"/>
                                        </p:tgtEl>
                                        <p:attrNameLst>
                                          <p:attrName>ppt_x</p:attrName>
                                        </p:attrNameLst>
                                      </p:cBhvr>
                                      <p:tavLst>
                                        <p:tav tm="0">
                                          <p:val>
                                            <p:strVal val="#ppt_x"/>
                                          </p:val>
                                        </p:tav>
                                        <p:tav tm="100000">
                                          <p:val>
                                            <p:strVal val="#ppt_x"/>
                                          </p:val>
                                        </p:tav>
                                      </p:tavLst>
                                    </p:anim>
                                    <p:anim calcmode="lin" valueType="num">
                                      <p:cBhvr>
                                        <p:cTn id="74" dur="1000" fill="hold"/>
                                        <p:tgtEl>
                                          <p:spTgt spid="55"/>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p:bldP spid="44" grpId="0" animBg="1"/>
      <p:bldP spid="45" grpId="0" animBg="1"/>
      <p:bldP spid="53" grpId="0" animBg="1"/>
      <p:bldP spid="54" grpId="0" animBg="1"/>
      <p:bldP spid="55" grpId="0" animBg="1"/>
      <p:bldP spid="5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Flèche : haut 2">
            <a:extLst>
              <a:ext uri="{FF2B5EF4-FFF2-40B4-BE49-F238E27FC236}">
                <a16:creationId xmlns:a16="http://schemas.microsoft.com/office/drawing/2014/main" id="{28CFCB81-C040-42EC-9DF6-59145855608C}"/>
              </a:ext>
            </a:extLst>
          </p:cNvPr>
          <p:cNvSpPr/>
          <p:nvPr/>
        </p:nvSpPr>
        <p:spPr>
          <a:xfrm>
            <a:off x="4152700" y="1020278"/>
            <a:ext cx="791151" cy="54856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79C43D3E-9A23-425C-AE73-6A72D8C2E1F9}"/>
              </a:ext>
            </a:extLst>
          </p:cNvPr>
          <p:cNvSpPr txBox="1"/>
          <p:nvPr/>
        </p:nvSpPr>
        <p:spPr>
          <a:xfrm>
            <a:off x="2513473" y="13621"/>
            <a:ext cx="4179427"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Echelle des Puissances </a:t>
            </a:r>
            <a:r>
              <a:rPr lang="fr-FR" sz="2800" dirty="0">
                <a:solidFill>
                  <a:schemeClr val="accent5">
                    <a:lumMod val="50000"/>
                  </a:schemeClr>
                </a:solidFill>
                <a:latin typeface="Century Gothic" panose="020B0502020202020204" pitchFamily="34" charset="0"/>
              </a:rPr>
              <a:t>(Kcal/min ou Watts)</a:t>
            </a:r>
          </a:p>
        </p:txBody>
      </p:sp>
      <p:cxnSp>
        <p:nvCxnSpPr>
          <p:cNvPr id="6" name="Connecteur droit 5">
            <a:extLst>
              <a:ext uri="{FF2B5EF4-FFF2-40B4-BE49-F238E27FC236}">
                <a16:creationId xmlns:a16="http://schemas.microsoft.com/office/drawing/2014/main" id="{CBF196C9-942A-4179-9F1E-46D72D69E9D0}"/>
              </a:ext>
            </a:extLst>
          </p:cNvPr>
          <p:cNvCxnSpPr/>
          <p:nvPr/>
        </p:nvCxnSpPr>
        <p:spPr>
          <a:xfrm>
            <a:off x="4135330" y="6523410"/>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EA0CD5BC-31A2-46DF-B65C-197F4A61B5B8}"/>
              </a:ext>
            </a:extLst>
          </p:cNvPr>
          <p:cNvCxnSpPr/>
          <p:nvPr/>
        </p:nvCxnSpPr>
        <p:spPr>
          <a:xfrm>
            <a:off x="4135330" y="6266311"/>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C0D444C0-92CB-4514-998C-8A6824750BC4}"/>
              </a:ext>
            </a:extLst>
          </p:cNvPr>
          <p:cNvCxnSpPr/>
          <p:nvPr/>
        </p:nvCxnSpPr>
        <p:spPr>
          <a:xfrm>
            <a:off x="4114315" y="1538874"/>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6E75B834-5A57-436C-812F-9E4C6077F2B0}"/>
              </a:ext>
            </a:extLst>
          </p:cNvPr>
          <p:cNvSpPr txBox="1"/>
          <p:nvPr/>
        </p:nvSpPr>
        <p:spPr>
          <a:xfrm>
            <a:off x="3663693" y="6377417"/>
            <a:ext cx="596766"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0</a:t>
            </a:r>
          </a:p>
        </p:txBody>
      </p:sp>
      <p:sp>
        <p:nvSpPr>
          <p:cNvPr id="10" name="Forme libre : forme 9">
            <a:extLst>
              <a:ext uri="{FF2B5EF4-FFF2-40B4-BE49-F238E27FC236}">
                <a16:creationId xmlns:a16="http://schemas.microsoft.com/office/drawing/2014/main" id="{C1858518-9687-48DF-A211-F4A907D03642}"/>
              </a:ext>
            </a:extLst>
          </p:cNvPr>
          <p:cNvSpPr/>
          <p:nvPr/>
        </p:nvSpPr>
        <p:spPr>
          <a:xfrm>
            <a:off x="3451937" y="6377417"/>
            <a:ext cx="273269" cy="414412"/>
          </a:xfrm>
          <a:custGeom>
            <a:avLst/>
            <a:gdLst>
              <a:gd name="connsiteX0" fmla="*/ 199697 w 472966"/>
              <a:gd name="connsiteY0" fmla="*/ 325821 h 767255"/>
              <a:gd name="connsiteX1" fmla="*/ 199697 w 472966"/>
              <a:gd name="connsiteY1" fmla="*/ 0 h 767255"/>
              <a:gd name="connsiteX2" fmla="*/ 189187 w 472966"/>
              <a:gd name="connsiteY2" fmla="*/ 42042 h 767255"/>
              <a:gd name="connsiteX3" fmla="*/ 304800 w 472966"/>
              <a:gd name="connsiteY3" fmla="*/ 42042 h 767255"/>
              <a:gd name="connsiteX4" fmla="*/ 294290 w 472966"/>
              <a:gd name="connsiteY4" fmla="*/ 325821 h 767255"/>
              <a:gd name="connsiteX5" fmla="*/ 472966 w 472966"/>
              <a:gd name="connsiteY5" fmla="*/ 325821 h 767255"/>
              <a:gd name="connsiteX6" fmla="*/ 472966 w 472966"/>
              <a:gd name="connsiteY6" fmla="*/ 409904 h 767255"/>
              <a:gd name="connsiteX7" fmla="*/ 294290 w 472966"/>
              <a:gd name="connsiteY7" fmla="*/ 420414 h 767255"/>
              <a:gd name="connsiteX8" fmla="*/ 304800 w 472966"/>
              <a:gd name="connsiteY8" fmla="*/ 756745 h 767255"/>
              <a:gd name="connsiteX9" fmla="*/ 199697 w 472966"/>
              <a:gd name="connsiteY9" fmla="*/ 767255 h 767255"/>
              <a:gd name="connsiteX10" fmla="*/ 189187 w 472966"/>
              <a:gd name="connsiteY10" fmla="*/ 409904 h 767255"/>
              <a:gd name="connsiteX11" fmla="*/ 10511 w 472966"/>
              <a:gd name="connsiteY11" fmla="*/ 409904 h 767255"/>
              <a:gd name="connsiteX12" fmla="*/ 0 w 472966"/>
              <a:gd name="connsiteY12" fmla="*/ 283780 h 767255"/>
              <a:gd name="connsiteX13" fmla="*/ 199697 w 472966"/>
              <a:gd name="connsiteY13" fmla="*/ 325821 h 767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2966" h="767255">
                <a:moveTo>
                  <a:pt x="199697" y="325821"/>
                </a:moveTo>
                <a:lnTo>
                  <a:pt x="199697" y="0"/>
                </a:lnTo>
                <a:lnTo>
                  <a:pt x="189187" y="42042"/>
                </a:lnTo>
                <a:lnTo>
                  <a:pt x="304800" y="42042"/>
                </a:lnTo>
                <a:lnTo>
                  <a:pt x="294290" y="325821"/>
                </a:lnTo>
                <a:lnTo>
                  <a:pt x="472966" y="325821"/>
                </a:lnTo>
                <a:lnTo>
                  <a:pt x="472966" y="409904"/>
                </a:lnTo>
                <a:lnTo>
                  <a:pt x="294290" y="420414"/>
                </a:lnTo>
                <a:lnTo>
                  <a:pt x="304800" y="756745"/>
                </a:lnTo>
                <a:lnTo>
                  <a:pt x="199697" y="767255"/>
                </a:lnTo>
                <a:lnTo>
                  <a:pt x="189187" y="409904"/>
                </a:lnTo>
                <a:lnTo>
                  <a:pt x="10511" y="409904"/>
                </a:lnTo>
                <a:lnTo>
                  <a:pt x="0" y="283780"/>
                </a:lnTo>
                <a:lnTo>
                  <a:pt x="199697" y="32582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DF090E18-AEF3-4CD6-B6D1-C7F8B1FE9401}"/>
              </a:ext>
            </a:extLst>
          </p:cNvPr>
          <p:cNvSpPr txBox="1"/>
          <p:nvPr/>
        </p:nvSpPr>
        <p:spPr>
          <a:xfrm>
            <a:off x="2985831" y="5906682"/>
            <a:ext cx="1355723"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repos</a:t>
            </a:r>
          </a:p>
        </p:txBody>
      </p:sp>
      <p:cxnSp>
        <p:nvCxnSpPr>
          <p:cNvPr id="12" name="Connecteur droit 11">
            <a:extLst>
              <a:ext uri="{FF2B5EF4-FFF2-40B4-BE49-F238E27FC236}">
                <a16:creationId xmlns:a16="http://schemas.microsoft.com/office/drawing/2014/main" id="{43A92CAA-DA0E-45ED-9107-909628ED3704}"/>
              </a:ext>
            </a:extLst>
          </p:cNvPr>
          <p:cNvCxnSpPr/>
          <p:nvPr/>
        </p:nvCxnSpPr>
        <p:spPr>
          <a:xfrm>
            <a:off x="4135330" y="3880082"/>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2310E85D-4628-4C78-9719-EFDDA431AB5E}"/>
              </a:ext>
            </a:extLst>
          </p:cNvPr>
          <p:cNvCxnSpPr/>
          <p:nvPr/>
        </p:nvCxnSpPr>
        <p:spPr>
          <a:xfrm>
            <a:off x="4135330" y="5146578"/>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E49E53DE-441E-4B4D-ACA3-3857B6B2033E}"/>
              </a:ext>
            </a:extLst>
          </p:cNvPr>
          <p:cNvSpPr txBox="1"/>
          <p:nvPr/>
        </p:nvSpPr>
        <p:spPr>
          <a:xfrm>
            <a:off x="2324239" y="1049197"/>
            <a:ext cx="2182888"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Pmax</a:t>
            </a:r>
          </a:p>
          <a:p>
            <a:r>
              <a:rPr lang="fr-FR" sz="2800" b="1" dirty="0" err="1">
                <a:solidFill>
                  <a:schemeClr val="accent5">
                    <a:lumMod val="50000"/>
                  </a:schemeClr>
                </a:solidFill>
                <a:latin typeface="Century Gothic" panose="020B0502020202020204" pitchFamily="34" charset="0"/>
              </a:rPr>
              <a:t>Anaé</a:t>
            </a:r>
            <a:r>
              <a:rPr lang="fr-FR" sz="2800" b="1" dirty="0">
                <a:solidFill>
                  <a:schemeClr val="accent5">
                    <a:lumMod val="50000"/>
                  </a:schemeClr>
                </a:solidFill>
                <a:latin typeface="Century Gothic" panose="020B0502020202020204" pitchFamily="34" charset="0"/>
              </a:rPr>
              <a:t>. Al.</a:t>
            </a:r>
          </a:p>
        </p:txBody>
      </p:sp>
      <p:sp>
        <p:nvSpPr>
          <p:cNvPr id="15" name="ZoneTexte 14">
            <a:extLst>
              <a:ext uri="{FF2B5EF4-FFF2-40B4-BE49-F238E27FC236}">
                <a16:creationId xmlns:a16="http://schemas.microsoft.com/office/drawing/2014/main" id="{C579F1FF-C54F-44CA-BF05-7D2B1CD6211B}"/>
              </a:ext>
            </a:extLst>
          </p:cNvPr>
          <p:cNvSpPr txBox="1"/>
          <p:nvPr/>
        </p:nvSpPr>
        <p:spPr>
          <a:xfrm>
            <a:off x="2375953" y="3129446"/>
            <a:ext cx="2182888"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Pmax</a:t>
            </a:r>
          </a:p>
          <a:p>
            <a:r>
              <a:rPr lang="fr-FR" sz="2800" b="1" dirty="0" err="1">
                <a:solidFill>
                  <a:schemeClr val="accent5">
                    <a:lumMod val="50000"/>
                  </a:schemeClr>
                </a:solidFill>
                <a:latin typeface="Century Gothic" panose="020B0502020202020204" pitchFamily="34" charset="0"/>
              </a:rPr>
              <a:t>Anaé</a:t>
            </a:r>
            <a:r>
              <a:rPr lang="fr-FR" sz="2800" b="1" dirty="0">
                <a:solidFill>
                  <a:schemeClr val="accent5">
                    <a:lumMod val="50000"/>
                  </a:schemeClr>
                </a:solidFill>
                <a:latin typeface="Century Gothic" panose="020B0502020202020204" pitchFamily="34" charset="0"/>
              </a:rPr>
              <a:t>. L.</a:t>
            </a:r>
          </a:p>
        </p:txBody>
      </p:sp>
      <p:sp>
        <p:nvSpPr>
          <p:cNvPr id="16" name="ZoneTexte 15">
            <a:extLst>
              <a:ext uri="{FF2B5EF4-FFF2-40B4-BE49-F238E27FC236}">
                <a16:creationId xmlns:a16="http://schemas.microsoft.com/office/drawing/2014/main" id="{975171D9-0726-4F8A-AD0F-232DAB87E010}"/>
              </a:ext>
            </a:extLst>
          </p:cNvPr>
          <p:cNvSpPr txBox="1"/>
          <p:nvPr/>
        </p:nvSpPr>
        <p:spPr>
          <a:xfrm>
            <a:off x="2272341" y="4732641"/>
            <a:ext cx="1869290"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Pmax </a:t>
            </a:r>
            <a:r>
              <a:rPr lang="fr-FR" sz="2800" b="1" dirty="0" err="1">
                <a:solidFill>
                  <a:schemeClr val="accent5">
                    <a:lumMod val="50000"/>
                  </a:schemeClr>
                </a:solidFill>
                <a:latin typeface="Century Gothic" panose="020B0502020202020204" pitchFamily="34" charset="0"/>
              </a:rPr>
              <a:t>Aé</a:t>
            </a:r>
            <a:r>
              <a:rPr lang="fr-FR" sz="2800" b="1" dirty="0">
                <a:solidFill>
                  <a:schemeClr val="accent5">
                    <a:lumMod val="50000"/>
                  </a:schemeClr>
                </a:solidFill>
                <a:latin typeface="Century Gothic" panose="020B0502020202020204" pitchFamily="34" charset="0"/>
              </a:rPr>
              <a:t>. </a:t>
            </a:r>
          </a:p>
          <a:p>
            <a:r>
              <a:rPr lang="fr-FR" sz="2800" b="1" dirty="0">
                <a:solidFill>
                  <a:schemeClr val="accent5">
                    <a:lumMod val="50000"/>
                  </a:schemeClr>
                </a:solidFill>
                <a:latin typeface="Century Gothic" panose="020B0502020202020204" pitchFamily="34" charset="0"/>
              </a:rPr>
              <a:t>= </a:t>
            </a:r>
            <a:r>
              <a:rPr lang="fr-FR" sz="2800" b="1" dirty="0">
                <a:solidFill>
                  <a:srgbClr val="FF0000"/>
                </a:solidFill>
                <a:latin typeface="Century Gothic" panose="020B0502020202020204" pitchFamily="34" charset="0"/>
              </a:rPr>
              <a:t>PMA</a:t>
            </a:r>
            <a:r>
              <a:rPr lang="fr-FR" sz="2800" b="1" dirty="0">
                <a:solidFill>
                  <a:schemeClr val="accent5">
                    <a:lumMod val="50000"/>
                  </a:schemeClr>
                </a:solidFill>
                <a:latin typeface="Century Gothic" panose="020B0502020202020204" pitchFamily="34" charset="0"/>
              </a:rPr>
              <a:t> </a:t>
            </a:r>
          </a:p>
        </p:txBody>
      </p:sp>
      <p:cxnSp>
        <p:nvCxnSpPr>
          <p:cNvPr id="17" name="Connecteur droit 16">
            <a:extLst>
              <a:ext uri="{FF2B5EF4-FFF2-40B4-BE49-F238E27FC236}">
                <a16:creationId xmlns:a16="http://schemas.microsoft.com/office/drawing/2014/main" id="{D64C6455-A2B9-4D43-ABCC-C4D354726829}"/>
              </a:ext>
            </a:extLst>
          </p:cNvPr>
          <p:cNvCxnSpPr/>
          <p:nvPr/>
        </p:nvCxnSpPr>
        <p:spPr>
          <a:xfrm>
            <a:off x="4154580" y="5640945"/>
            <a:ext cx="80852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8F7E75A3-6F93-4A64-8EDF-F87BF8FACF6E}"/>
              </a:ext>
            </a:extLst>
          </p:cNvPr>
          <p:cNvCxnSpPr/>
          <p:nvPr/>
        </p:nvCxnSpPr>
        <p:spPr>
          <a:xfrm>
            <a:off x="4157179" y="5402085"/>
            <a:ext cx="80852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8B7ECDE9-A6B3-4D7D-9BE0-9887CA4F1ABF}"/>
              </a:ext>
            </a:extLst>
          </p:cNvPr>
          <p:cNvSpPr txBox="1"/>
          <p:nvPr/>
        </p:nvSpPr>
        <p:spPr>
          <a:xfrm>
            <a:off x="4945903" y="4876720"/>
            <a:ext cx="2149697" cy="523220"/>
          </a:xfrm>
          <a:prstGeom prst="rect">
            <a:avLst/>
          </a:prstGeom>
          <a:noFill/>
        </p:spPr>
        <p:txBody>
          <a:bodyPr wrap="square" rtlCol="0">
            <a:spAutoFit/>
          </a:bodyPr>
          <a:lstStyle/>
          <a:p>
            <a:r>
              <a:rPr lang="fr-FR" sz="2800" b="1" dirty="0" err="1">
                <a:solidFill>
                  <a:srgbClr val="FF0000"/>
                </a:solidFill>
                <a:latin typeface="Century Gothic" panose="020B0502020202020204" pitchFamily="34" charset="0"/>
              </a:rPr>
              <a:t>Ref</a:t>
            </a:r>
            <a:r>
              <a:rPr lang="fr-FR" sz="2800" b="1" dirty="0">
                <a:solidFill>
                  <a:srgbClr val="FF0000"/>
                </a:solidFill>
                <a:latin typeface="Century Gothic" panose="020B0502020202020204" pitchFamily="34" charset="0"/>
              </a:rPr>
              <a:t> = 100%</a:t>
            </a:r>
          </a:p>
        </p:txBody>
      </p:sp>
      <p:sp>
        <p:nvSpPr>
          <p:cNvPr id="20" name="ZoneTexte 19">
            <a:extLst>
              <a:ext uri="{FF2B5EF4-FFF2-40B4-BE49-F238E27FC236}">
                <a16:creationId xmlns:a16="http://schemas.microsoft.com/office/drawing/2014/main" id="{093A3C55-99FF-40F6-B648-01F50F112E6A}"/>
              </a:ext>
            </a:extLst>
          </p:cNvPr>
          <p:cNvSpPr txBox="1"/>
          <p:nvPr/>
        </p:nvSpPr>
        <p:spPr>
          <a:xfrm>
            <a:off x="5098931" y="3584231"/>
            <a:ext cx="116219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200%</a:t>
            </a:r>
          </a:p>
        </p:txBody>
      </p:sp>
      <p:sp>
        <p:nvSpPr>
          <p:cNvPr id="21" name="ZoneTexte 20">
            <a:extLst>
              <a:ext uri="{FF2B5EF4-FFF2-40B4-BE49-F238E27FC236}">
                <a16:creationId xmlns:a16="http://schemas.microsoft.com/office/drawing/2014/main" id="{8957D150-F4A0-445A-936C-94F6763DE793}"/>
              </a:ext>
            </a:extLst>
          </p:cNvPr>
          <p:cNvSpPr txBox="1"/>
          <p:nvPr/>
        </p:nvSpPr>
        <p:spPr>
          <a:xfrm>
            <a:off x="5092897" y="1248389"/>
            <a:ext cx="116219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400%</a:t>
            </a:r>
          </a:p>
        </p:txBody>
      </p:sp>
      <p:sp>
        <p:nvSpPr>
          <p:cNvPr id="22" name="ZoneTexte 21">
            <a:extLst>
              <a:ext uri="{FF2B5EF4-FFF2-40B4-BE49-F238E27FC236}">
                <a16:creationId xmlns:a16="http://schemas.microsoft.com/office/drawing/2014/main" id="{394DCE17-4F34-4AAD-82DC-EB74669A0818}"/>
              </a:ext>
            </a:extLst>
          </p:cNvPr>
          <p:cNvSpPr txBox="1"/>
          <p:nvPr/>
        </p:nvSpPr>
        <p:spPr>
          <a:xfrm>
            <a:off x="52557" y="5906682"/>
            <a:ext cx="3244300" cy="83099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50 – 100 Watts</a:t>
            </a:r>
          </a:p>
          <a:p>
            <a:r>
              <a:rPr lang="fr-FR" sz="2000" b="1" dirty="0">
                <a:solidFill>
                  <a:srgbClr val="FF0000"/>
                </a:solidFill>
                <a:latin typeface="Century Gothic" panose="020B0502020202020204" pitchFamily="34" charset="0"/>
              </a:rPr>
              <a:t>Comme une ampoule !!</a:t>
            </a:r>
          </a:p>
        </p:txBody>
      </p:sp>
      <p:sp>
        <p:nvSpPr>
          <p:cNvPr id="23" name="ZoneTexte 22">
            <a:extLst>
              <a:ext uri="{FF2B5EF4-FFF2-40B4-BE49-F238E27FC236}">
                <a16:creationId xmlns:a16="http://schemas.microsoft.com/office/drawing/2014/main" id="{990A2D59-2072-41D4-B12A-654AE2A9C9D2}"/>
              </a:ext>
            </a:extLst>
          </p:cNvPr>
          <p:cNvSpPr txBox="1"/>
          <p:nvPr/>
        </p:nvSpPr>
        <p:spPr>
          <a:xfrm>
            <a:off x="14214" y="4888414"/>
            <a:ext cx="2076401"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1500 Watts</a:t>
            </a:r>
          </a:p>
        </p:txBody>
      </p:sp>
      <p:sp>
        <p:nvSpPr>
          <p:cNvPr id="24" name="ZoneTexte 23">
            <a:extLst>
              <a:ext uri="{FF2B5EF4-FFF2-40B4-BE49-F238E27FC236}">
                <a16:creationId xmlns:a16="http://schemas.microsoft.com/office/drawing/2014/main" id="{4E75E702-57A6-4606-A2C7-827FC8390497}"/>
              </a:ext>
            </a:extLst>
          </p:cNvPr>
          <p:cNvSpPr txBox="1"/>
          <p:nvPr/>
        </p:nvSpPr>
        <p:spPr>
          <a:xfrm>
            <a:off x="93044" y="3610524"/>
            <a:ext cx="2076401"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3000 Watts</a:t>
            </a:r>
          </a:p>
        </p:txBody>
      </p:sp>
      <p:sp>
        <p:nvSpPr>
          <p:cNvPr id="25" name="ZoneTexte 24">
            <a:extLst>
              <a:ext uri="{FF2B5EF4-FFF2-40B4-BE49-F238E27FC236}">
                <a16:creationId xmlns:a16="http://schemas.microsoft.com/office/drawing/2014/main" id="{C86ABE8B-0F00-4D56-8088-8B53CC2C9519}"/>
              </a:ext>
            </a:extLst>
          </p:cNvPr>
          <p:cNvSpPr txBox="1"/>
          <p:nvPr/>
        </p:nvSpPr>
        <p:spPr>
          <a:xfrm>
            <a:off x="150853" y="1273753"/>
            <a:ext cx="2076401"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6000 Watts</a:t>
            </a:r>
          </a:p>
        </p:txBody>
      </p:sp>
      <p:sp>
        <p:nvSpPr>
          <p:cNvPr id="26" name="ZoneTexte 25">
            <a:extLst>
              <a:ext uri="{FF2B5EF4-FFF2-40B4-BE49-F238E27FC236}">
                <a16:creationId xmlns:a16="http://schemas.microsoft.com/office/drawing/2014/main" id="{912570A8-7D73-4256-A45F-B7FBCEBB7D73}"/>
              </a:ext>
            </a:extLst>
          </p:cNvPr>
          <p:cNvSpPr txBox="1"/>
          <p:nvPr/>
        </p:nvSpPr>
        <p:spPr>
          <a:xfrm>
            <a:off x="7091873" y="13621"/>
            <a:ext cx="3085557" cy="95410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Puissance mécanique (W)</a:t>
            </a:r>
          </a:p>
        </p:txBody>
      </p:sp>
      <p:sp>
        <p:nvSpPr>
          <p:cNvPr id="27" name="ZoneTexte 26">
            <a:extLst>
              <a:ext uri="{FF2B5EF4-FFF2-40B4-BE49-F238E27FC236}">
                <a16:creationId xmlns:a16="http://schemas.microsoft.com/office/drawing/2014/main" id="{F29994E7-C597-4786-AB23-93582D98ACEB}"/>
              </a:ext>
            </a:extLst>
          </p:cNvPr>
          <p:cNvSpPr txBox="1"/>
          <p:nvPr/>
        </p:nvSpPr>
        <p:spPr>
          <a:xfrm>
            <a:off x="10079913" y="43313"/>
            <a:ext cx="2112087" cy="95410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Indicateurs</a:t>
            </a:r>
          </a:p>
          <a:p>
            <a:r>
              <a:rPr lang="fr-FR" sz="2800" dirty="0">
                <a:solidFill>
                  <a:schemeClr val="accent5">
                    <a:lumMod val="50000"/>
                  </a:schemeClr>
                </a:solidFill>
                <a:latin typeface="Century Gothic" panose="020B0502020202020204" pitchFamily="34" charset="0"/>
              </a:rPr>
              <a:t>physio.</a:t>
            </a:r>
          </a:p>
        </p:txBody>
      </p:sp>
      <p:sp>
        <p:nvSpPr>
          <p:cNvPr id="28" name="ZoneTexte 27">
            <a:extLst>
              <a:ext uri="{FF2B5EF4-FFF2-40B4-BE49-F238E27FC236}">
                <a16:creationId xmlns:a16="http://schemas.microsoft.com/office/drawing/2014/main" id="{8E05E73C-6155-4728-9993-438804E8B481}"/>
              </a:ext>
            </a:extLst>
          </p:cNvPr>
          <p:cNvSpPr txBox="1"/>
          <p:nvPr/>
        </p:nvSpPr>
        <p:spPr>
          <a:xfrm>
            <a:off x="7197064" y="4898039"/>
            <a:ext cx="2076401"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300 Watts</a:t>
            </a:r>
          </a:p>
        </p:txBody>
      </p:sp>
      <p:sp>
        <p:nvSpPr>
          <p:cNvPr id="29" name="ZoneTexte 28">
            <a:extLst>
              <a:ext uri="{FF2B5EF4-FFF2-40B4-BE49-F238E27FC236}">
                <a16:creationId xmlns:a16="http://schemas.microsoft.com/office/drawing/2014/main" id="{EB6FD953-AC2C-49B4-857C-4D35FB445EB5}"/>
              </a:ext>
            </a:extLst>
          </p:cNvPr>
          <p:cNvSpPr txBox="1"/>
          <p:nvPr/>
        </p:nvSpPr>
        <p:spPr>
          <a:xfrm>
            <a:off x="7024559" y="3610524"/>
            <a:ext cx="2076401"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600 Watts</a:t>
            </a:r>
          </a:p>
        </p:txBody>
      </p:sp>
      <p:sp>
        <p:nvSpPr>
          <p:cNvPr id="30" name="ZoneTexte 29">
            <a:extLst>
              <a:ext uri="{FF2B5EF4-FFF2-40B4-BE49-F238E27FC236}">
                <a16:creationId xmlns:a16="http://schemas.microsoft.com/office/drawing/2014/main" id="{53510EDA-9586-45EC-9BAA-B12CF579ADCC}"/>
              </a:ext>
            </a:extLst>
          </p:cNvPr>
          <p:cNvSpPr txBox="1"/>
          <p:nvPr/>
        </p:nvSpPr>
        <p:spPr>
          <a:xfrm>
            <a:off x="7024559" y="1293003"/>
            <a:ext cx="2076401"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1200 Watts</a:t>
            </a:r>
          </a:p>
        </p:txBody>
      </p:sp>
      <p:sp>
        <p:nvSpPr>
          <p:cNvPr id="31" name="ZoneTexte 30">
            <a:extLst>
              <a:ext uri="{FF2B5EF4-FFF2-40B4-BE49-F238E27FC236}">
                <a16:creationId xmlns:a16="http://schemas.microsoft.com/office/drawing/2014/main" id="{344CD91D-80CB-4DC3-A57C-CC2B051294E9}"/>
              </a:ext>
            </a:extLst>
          </p:cNvPr>
          <p:cNvSpPr txBox="1"/>
          <p:nvPr/>
        </p:nvSpPr>
        <p:spPr>
          <a:xfrm>
            <a:off x="9154515" y="5906682"/>
            <a:ext cx="308555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VO2 ou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32" name="ZoneTexte 31">
            <a:extLst>
              <a:ext uri="{FF2B5EF4-FFF2-40B4-BE49-F238E27FC236}">
                <a16:creationId xmlns:a16="http://schemas.microsoft.com/office/drawing/2014/main" id="{B3941F0C-64F4-49A5-A191-8648CD5A74E8}"/>
              </a:ext>
            </a:extLst>
          </p:cNvPr>
          <p:cNvSpPr txBox="1"/>
          <p:nvPr/>
        </p:nvSpPr>
        <p:spPr>
          <a:xfrm>
            <a:off x="10471690" y="1312376"/>
            <a:ext cx="709978"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a:t>
            </a:r>
          </a:p>
        </p:txBody>
      </p:sp>
      <p:sp>
        <p:nvSpPr>
          <p:cNvPr id="33" name="ZoneTexte 32">
            <a:extLst>
              <a:ext uri="{FF2B5EF4-FFF2-40B4-BE49-F238E27FC236}">
                <a16:creationId xmlns:a16="http://schemas.microsoft.com/office/drawing/2014/main" id="{2CADBD5D-4C60-4763-81E4-1C25F9CBB389}"/>
              </a:ext>
            </a:extLst>
          </p:cNvPr>
          <p:cNvSpPr txBox="1"/>
          <p:nvPr/>
        </p:nvSpPr>
        <p:spPr>
          <a:xfrm>
            <a:off x="10471690" y="3584231"/>
            <a:ext cx="791151"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a:t>
            </a:r>
          </a:p>
        </p:txBody>
      </p:sp>
      <p:sp>
        <p:nvSpPr>
          <p:cNvPr id="34" name="ZoneTexte 33">
            <a:extLst>
              <a:ext uri="{FF2B5EF4-FFF2-40B4-BE49-F238E27FC236}">
                <a16:creationId xmlns:a16="http://schemas.microsoft.com/office/drawing/2014/main" id="{5EF64560-2BDE-4CD4-AE40-078AF91EB861}"/>
              </a:ext>
            </a:extLst>
          </p:cNvPr>
          <p:cNvSpPr txBox="1"/>
          <p:nvPr/>
        </p:nvSpPr>
        <p:spPr>
          <a:xfrm>
            <a:off x="9752146" y="4674891"/>
            <a:ext cx="2076401"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VO2max ou </a:t>
            </a:r>
            <a:r>
              <a:rPr lang="fr-FR" sz="2800" b="1" dirty="0" err="1">
                <a:solidFill>
                  <a:schemeClr val="accent5">
                    <a:lumMod val="50000"/>
                  </a:schemeClr>
                </a:solidFill>
                <a:latin typeface="Century Gothic" panose="020B0502020202020204" pitchFamily="34" charset="0"/>
              </a:rPr>
              <a:t>Fcmax</a:t>
            </a:r>
            <a:endParaRPr lang="fr-FR" sz="2800" b="1" dirty="0">
              <a:solidFill>
                <a:schemeClr val="accent5">
                  <a:lumMod val="50000"/>
                </a:schemeClr>
              </a:solidFill>
              <a:latin typeface="Century Gothic" panose="020B0502020202020204" pitchFamily="34" charset="0"/>
            </a:endParaRPr>
          </a:p>
        </p:txBody>
      </p:sp>
      <p:sp>
        <p:nvSpPr>
          <p:cNvPr id="35" name="Rectangle 34">
            <a:extLst>
              <a:ext uri="{FF2B5EF4-FFF2-40B4-BE49-F238E27FC236}">
                <a16:creationId xmlns:a16="http://schemas.microsoft.com/office/drawing/2014/main" id="{994DB5AA-1F62-48A8-B3D4-6F17C3E14FCA}"/>
              </a:ext>
            </a:extLst>
          </p:cNvPr>
          <p:cNvSpPr/>
          <p:nvPr/>
        </p:nvSpPr>
        <p:spPr>
          <a:xfrm>
            <a:off x="3729653" y="5197579"/>
            <a:ext cx="1592925" cy="990759"/>
          </a:xfrm>
          <a:prstGeom prst="rect">
            <a:avLst/>
          </a:prstGeom>
          <a:solidFill>
            <a:srgbClr val="FFFF0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2060"/>
                </a:solidFill>
              </a:rPr>
              <a:t>Intensités </a:t>
            </a:r>
            <a:r>
              <a:rPr lang="fr-FR" sz="2000" b="1" dirty="0">
                <a:solidFill>
                  <a:srgbClr val="FF0000"/>
                </a:solidFill>
              </a:rPr>
              <a:t>sous-maximales</a:t>
            </a:r>
          </a:p>
        </p:txBody>
      </p:sp>
      <p:sp>
        <p:nvSpPr>
          <p:cNvPr id="37" name="Rectangle 36">
            <a:extLst>
              <a:ext uri="{FF2B5EF4-FFF2-40B4-BE49-F238E27FC236}">
                <a16:creationId xmlns:a16="http://schemas.microsoft.com/office/drawing/2014/main" id="{F4D4064E-CA49-49F8-B00B-E958EEC49EDE}"/>
              </a:ext>
            </a:extLst>
          </p:cNvPr>
          <p:cNvSpPr/>
          <p:nvPr/>
        </p:nvSpPr>
        <p:spPr>
          <a:xfrm>
            <a:off x="3737820" y="1526250"/>
            <a:ext cx="1592925" cy="3504576"/>
          </a:xfrm>
          <a:prstGeom prst="rect">
            <a:avLst/>
          </a:prstGeom>
          <a:solidFill>
            <a:srgbClr val="FFFF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2060"/>
                </a:solidFill>
              </a:rPr>
              <a:t>Intensités </a:t>
            </a:r>
            <a:r>
              <a:rPr lang="fr-FR" sz="2000" b="1" dirty="0">
                <a:solidFill>
                  <a:srgbClr val="FF0000"/>
                </a:solidFill>
              </a:rPr>
              <a:t>supra-maximales</a:t>
            </a:r>
          </a:p>
        </p:txBody>
      </p:sp>
      <p:sp>
        <p:nvSpPr>
          <p:cNvPr id="36" name="Rectangle 35">
            <a:extLst>
              <a:ext uri="{FF2B5EF4-FFF2-40B4-BE49-F238E27FC236}">
                <a16:creationId xmlns:a16="http://schemas.microsoft.com/office/drawing/2014/main" id="{0A40AC54-3749-40F4-AAEB-460CD72D185E}"/>
              </a:ext>
            </a:extLst>
          </p:cNvPr>
          <p:cNvSpPr/>
          <p:nvPr/>
        </p:nvSpPr>
        <p:spPr>
          <a:xfrm>
            <a:off x="2918535" y="4824170"/>
            <a:ext cx="3085557" cy="572598"/>
          </a:xfrm>
          <a:prstGeom prst="rect">
            <a:avLst/>
          </a:prstGeom>
          <a:solidFill>
            <a:srgbClr val="FFFF00">
              <a:alpha val="6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2060"/>
                </a:solidFill>
              </a:rPr>
              <a:t>Intensité</a:t>
            </a:r>
          </a:p>
          <a:p>
            <a:pPr algn="ctr"/>
            <a:r>
              <a:rPr lang="fr-FR" sz="2000" b="1" dirty="0">
                <a:solidFill>
                  <a:srgbClr val="FF0000"/>
                </a:solidFill>
              </a:rPr>
              <a:t>Maximale</a:t>
            </a:r>
            <a:r>
              <a:rPr lang="fr-FR" sz="2000" b="1" dirty="0">
                <a:solidFill>
                  <a:srgbClr val="002060"/>
                </a:solidFill>
              </a:rPr>
              <a:t> (Aérobie) = </a:t>
            </a:r>
            <a:r>
              <a:rPr lang="fr-FR" sz="2000" b="1" dirty="0" err="1">
                <a:solidFill>
                  <a:srgbClr val="FF0000"/>
                </a:solidFill>
              </a:rPr>
              <a:t>Ref</a:t>
            </a:r>
            <a:endParaRPr lang="fr-FR" sz="2000" b="1" dirty="0">
              <a:solidFill>
                <a:srgbClr val="FF0000"/>
              </a:solidFill>
            </a:endParaRPr>
          </a:p>
        </p:txBody>
      </p:sp>
      <p:cxnSp>
        <p:nvCxnSpPr>
          <p:cNvPr id="39" name="Connecteur droit 38">
            <a:extLst>
              <a:ext uri="{FF2B5EF4-FFF2-40B4-BE49-F238E27FC236}">
                <a16:creationId xmlns:a16="http://schemas.microsoft.com/office/drawing/2014/main" id="{1785663E-2D85-4B62-BFB2-209E917DCEEA}"/>
              </a:ext>
            </a:extLst>
          </p:cNvPr>
          <p:cNvCxnSpPr/>
          <p:nvPr/>
        </p:nvCxnSpPr>
        <p:spPr>
          <a:xfrm>
            <a:off x="5092897" y="1567749"/>
            <a:ext cx="5928029" cy="16251"/>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6990D450-8161-4519-95C8-9F5B34C2A549}"/>
              </a:ext>
            </a:extLst>
          </p:cNvPr>
          <p:cNvCxnSpPr/>
          <p:nvPr/>
        </p:nvCxnSpPr>
        <p:spPr>
          <a:xfrm>
            <a:off x="5091296" y="3866583"/>
            <a:ext cx="5928029" cy="16251"/>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A721EFE6-855C-4274-A340-2D0CC08D6551}"/>
              </a:ext>
            </a:extLst>
          </p:cNvPr>
          <p:cNvCxnSpPr/>
          <p:nvPr/>
        </p:nvCxnSpPr>
        <p:spPr>
          <a:xfrm>
            <a:off x="5089696" y="5154763"/>
            <a:ext cx="5928029" cy="16251"/>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D17A12D8-C70E-4935-865E-6A3816948B68}"/>
              </a:ext>
            </a:extLst>
          </p:cNvPr>
          <p:cNvCxnSpPr>
            <a:cxnSpLocks/>
          </p:cNvCxnSpPr>
          <p:nvPr/>
        </p:nvCxnSpPr>
        <p:spPr>
          <a:xfrm flipV="1">
            <a:off x="2265639" y="1582394"/>
            <a:ext cx="1838989" cy="160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0DD0C29D-020E-4109-B4C3-91A3C473699E}"/>
              </a:ext>
            </a:extLst>
          </p:cNvPr>
          <p:cNvCxnSpPr>
            <a:cxnSpLocks/>
            <a:stCxn id="24" idx="3"/>
          </p:cNvCxnSpPr>
          <p:nvPr/>
        </p:nvCxnSpPr>
        <p:spPr>
          <a:xfrm flipV="1">
            <a:off x="2169445" y="3864978"/>
            <a:ext cx="1944870" cy="715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898E7224-95C5-40F2-8322-C59E09C43169}"/>
              </a:ext>
            </a:extLst>
          </p:cNvPr>
          <p:cNvCxnSpPr>
            <a:cxnSpLocks/>
            <a:stCxn id="23" idx="3"/>
          </p:cNvCxnSpPr>
          <p:nvPr/>
        </p:nvCxnSpPr>
        <p:spPr>
          <a:xfrm flipV="1">
            <a:off x="2090615" y="5136954"/>
            <a:ext cx="1950413" cy="1307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69" name="Connecteur droit 68">
            <a:extLst>
              <a:ext uri="{FF2B5EF4-FFF2-40B4-BE49-F238E27FC236}">
                <a16:creationId xmlns:a16="http://schemas.microsoft.com/office/drawing/2014/main" id="{8AAD2EA5-0BE2-42CA-A82C-564787E79596}"/>
              </a:ext>
            </a:extLst>
          </p:cNvPr>
          <p:cNvCxnSpPr>
            <a:cxnSpLocks/>
          </p:cNvCxnSpPr>
          <p:nvPr/>
        </p:nvCxnSpPr>
        <p:spPr>
          <a:xfrm>
            <a:off x="5078471" y="6279316"/>
            <a:ext cx="4076043" cy="16251"/>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B4C89E9F-A313-48D0-AC0C-14977275CCCC}"/>
              </a:ext>
            </a:extLst>
          </p:cNvPr>
          <p:cNvCxnSpPr>
            <a:cxnSpLocks/>
          </p:cNvCxnSpPr>
          <p:nvPr/>
        </p:nvCxnSpPr>
        <p:spPr>
          <a:xfrm>
            <a:off x="2674080" y="6261507"/>
            <a:ext cx="1355723"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59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par>
                                <p:cTn id="31" presetID="16" presetClass="entr" presetSubtype="21"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barn(inVertical)">
                                      <p:cBhvr>
                                        <p:cTn id="74" dur="500"/>
                                        <p:tgtEl>
                                          <p:spTgt spid="22"/>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barn(inVertical)">
                                      <p:cBhvr>
                                        <p:cTn id="77" dur="500"/>
                                        <p:tgtEl>
                                          <p:spTgt spid="23"/>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barn(inVertical)">
                                      <p:cBhvr>
                                        <p:cTn id="80" dur="500"/>
                                        <p:tgtEl>
                                          <p:spTgt spid="24"/>
                                        </p:tgtEl>
                                      </p:cBhvr>
                                    </p:animEffect>
                                  </p:childTnLst>
                                </p:cTn>
                              </p:par>
                              <p:par>
                                <p:cTn id="81" presetID="16" presetClass="entr" presetSubtype="21"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barn(inVertical)">
                                      <p:cBhvr>
                                        <p:cTn id="83" dur="500"/>
                                        <p:tgtEl>
                                          <p:spTgt spid="25"/>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barn(inVertical)">
                                      <p:cBhvr>
                                        <p:cTn id="88" dur="500"/>
                                        <p:tgtEl>
                                          <p:spTgt spid="26"/>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barn(inVertical)">
                                      <p:cBhvr>
                                        <p:cTn id="91" dur="500"/>
                                        <p:tgtEl>
                                          <p:spTgt spid="30"/>
                                        </p:tgtEl>
                                      </p:cBhvr>
                                    </p:animEffect>
                                  </p:childTnLst>
                                </p:cTn>
                              </p:par>
                              <p:par>
                                <p:cTn id="92" presetID="16" presetClass="entr" presetSubtype="21"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barn(inVertical)">
                                      <p:cBhvr>
                                        <p:cTn id="94" dur="500"/>
                                        <p:tgtEl>
                                          <p:spTgt spid="29"/>
                                        </p:tgtEl>
                                      </p:cBhvr>
                                    </p:animEffect>
                                  </p:childTnLst>
                                </p:cTn>
                              </p:par>
                              <p:par>
                                <p:cTn id="95" presetID="16" presetClass="entr" presetSubtype="21" fill="hold" grpId="0" nodeType="with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barn(inVertical)">
                                      <p:cBhvr>
                                        <p:cTn id="97" dur="5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barn(inVertical)">
                                      <p:cBhvr>
                                        <p:cTn id="102" dur="500"/>
                                        <p:tgtEl>
                                          <p:spTgt spid="19"/>
                                        </p:tgtEl>
                                      </p:cBhvr>
                                    </p:animEffect>
                                  </p:childTnLst>
                                </p:cTn>
                              </p:par>
                              <p:par>
                                <p:cTn id="103" presetID="16" presetClass="entr" presetSubtype="21" fill="hold" grpId="0" nodeType="with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barn(inVertical)">
                                      <p:cBhvr>
                                        <p:cTn id="105" dur="500"/>
                                        <p:tgtEl>
                                          <p:spTgt spid="20"/>
                                        </p:tgtEl>
                                      </p:cBhvr>
                                    </p:animEffect>
                                  </p:childTnLst>
                                </p:cTn>
                              </p:par>
                              <p:par>
                                <p:cTn id="106" presetID="16" presetClass="entr" presetSubtype="21" fill="hold" grpId="0" nodeType="with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barn(inVertical)">
                                      <p:cBhvr>
                                        <p:cTn id="108" dur="500"/>
                                        <p:tgtEl>
                                          <p:spTgt spid="21"/>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barn(inVertical)">
                                      <p:cBhvr>
                                        <p:cTn id="113" dur="500"/>
                                        <p:tgtEl>
                                          <p:spTgt spid="31"/>
                                        </p:tgtEl>
                                      </p:cBhvr>
                                    </p:animEffect>
                                  </p:childTnLst>
                                </p:cTn>
                              </p:par>
                              <p:par>
                                <p:cTn id="114" presetID="16" presetClass="entr" presetSubtype="21" fill="hold" grpId="0" nodeType="withEffect">
                                  <p:stCondLst>
                                    <p:cond delay="0"/>
                                  </p:stCondLst>
                                  <p:childTnLst>
                                    <p:set>
                                      <p:cBhvr>
                                        <p:cTn id="115" dur="1" fill="hold">
                                          <p:stCondLst>
                                            <p:cond delay="0"/>
                                          </p:stCondLst>
                                        </p:cTn>
                                        <p:tgtEl>
                                          <p:spTgt spid="34"/>
                                        </p:tgtEl>
                                        <p:attrNameLst>
                                          <p:attrName>style.visibility</p:attrName>
                                        </p:attrNameLst>
                                      </p:cBhvr>
                                      <p:to>
                                        <p:strVal val="visible"/>
                                      </p:to>
                                    </p:set>
                                    <p:animEffect transition="in" filter="barn(inVertical)">
                                      <p:cBhvr>
                                        <p:cTn id="116" dur="500"/>
                                        <p:tgtEl>
                                          <p:spTgt spid="34"/>
                                        </p:tgtEl>
                                      </p:cBhvr>
                                    </p:animEffect>
                                  </p:childTnLst>
                                </p:cTn>
                              </p:par>
                              <p:par>
                                <p:cTn id="117" presetID="16" presetClass="entr" presetSubtype="21"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barn(inVertical)">
                                      <p:cBhvr>
                                        <p:cTn id="119" dur="500"/>
                                        <p:tgtEl>
                                          <p:spTgt spid="33"/>
                                        </p:tgtEl>
                                      </p:cBhvr>
                                    </p:animEffect>
                                  </p:childTnLst>
                                </p:cTn>
                              </p:par>
                              <p:par>
                                <p:cTn id="120" presetID="16" presetClass="entr" presetSubtype="21" fill="hold" grpId="0" nodeType="with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barn(inVertical)">
                                      <p:cBhvr>
                                        <p:cTn id="122" dur="500"/>
                                        <p:tgtEl>
                                          <p:spTgt spid="32"/>
                                        </p:tgtEl>
                                      </p:cBhvr>
                                    </p:animEffect>
                                  </p:childTnLst>
                                </p:cTn>
                              </p:par>
                              <p:par>
                                <p:cTn id="123" presetID="16" presetClass="entr" presetSubtype="21" fill="hold" grpId="0" nodeType="with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barn(inVertical)">
                                      <p:cBhvr>
                                        <p:cTn id="125" dur="500"/>
                                        <p:tgtEl>
                                          <p:spTgt spid="27"/>
                                        </p:tgtEl>
                                      </p:cBhvr>
                                    </p:animEffect>
                                  </p:childTnLst>
                                </p:cTn>
                              </p:par>
                            </p:childTnLst>
                          </p:cTn>
                        </p:par>
                      </p:childTnLst>
                    </p:cTn>
                  </p:par>
                  <p:par>
                    <p:cTn id="126" fill="hold">
                      <p:stCondLst>
                        <p:cond delay="indefinite"/>
                      </p:stCondLst>
                      <p:childTnLst>
                        <p:par>
                          <p:cTn id="127" fill="hold">
                            <p:stCondLst>
                              <p:cond delay="0"/>
                            </p:stCondLst>
                            <p:childTnLst>
                              <p:par>
                                <p:cTn id="128" presetID="16" presetClass="entr" presetSubtype="21" fill="hold" grpId="0" nodeType="click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barn(inVertical)">
                                      <p:cBhvr>
                                        <p:cTn id="130" dur="500"/>
                                        <p:tgtEl>
                                          <p:spTgt spid="36"/>
                                        </p:tgtEl>
                                      </p:cBhvr>
                                    </p:animEffect>
                                  </p:childTnLst>
                                </p:cTn>
                              </p:par>
                            </p:childTnLst>
                          </p:cTn>
                        </p:par>
                      </p:childTnLst>
                    </p:cTn>
                  </p:par>
                  <p:par>
                    <p:cTn id="131" fill="hold">
                      <p:stCondLst>
                        <p:cond delay="indefinite"/>
                      </p:stCondLst>
                      <p:childTnLst>
                        <p:par>
                          <p:cTn id="132" fill="hold">
                            <p:stCondLst>
                              <p:cond delay="0"/>
                            </p:stCondLst>
                            <p:childTnLst>
                              <p:par>
                                <p:cTn id="133" presetID="42" presetClass="entr" presetSubtype="0" fill="hold" grpId="0" nodeType="clickEffect">
                                  <p:stCondLst>
                                    <p:cond delay="0"/>
                                  </p:stCondLst>
                                  <p:childTnLst>
                                    <p:set>
                                      <p:cBhvr>
                                        <p:cTn id="134" dur="1" fill="hold">
                                          <p:stCondLst>
                                            <p:cond delay="0"/>
                                          </p:stCondLst>
                                        </p:cTn>
                                        <p:tgtEl>
                                          <p:spTgt spid="35"/>
                                        </p:tgtEl>
                                        <p:attrNameLst>
                                          <p:attrName>style.visibility</p:attrName>
                                        </p:attrNameLst>
                                      </p:cBhvr>
                                      <p:to>
                                        <p:strVal val="visible"/>
                                      </p:to>
                                    </p:set>
                                    <p:animEffect transition="in" filter="fade">
                                      <p:cBhvr>
                                        <p:cTn id="135" dur="1000"/>
                                        <p:tgtEl>
                                          <p:spTgt spid="35"/>
                                        </p:tgtEl>
                                      </p:cBhvr>
                                    </p:animEffect>
                                    <p:anim calcmode="lin" valueType="num">
                                      <p:cBhvr>
                                        <p:cTn id="136" dur="1000" fill="hold"/>
                                        <p:tgtEl>
                                          <p:spTgt spid="35"/>
                                        </p:tgtEl>
                                        <p:attrNameLst>
                                          <p:attrName>ppt_x</p:attrName>
                                        </p:attrNameLst>
                                      </p:cBhvr>
                                      <p:tavLst>
                                        <p:tav tm="0">
                                          <p:val>
                                            <p:strVal val="#ppt_x"/>
                                          </p:val>
                                        </p:tav>
                                        <p:tav tm="100000">
                                          <p:val>
                                            <p:strVal val="#ppt_x"/>
                                          </p:val>
                                        </p:tav>
                                      </p:tavLst>
                                    </p:anim>
                                    <p:anim calcmode="lin" valueType="num">
                                      <p:cBhvr>
                                        <p:cTn id="13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42" presetClass="entr" presetSubtype="0" fill="hold" grpId="0" nodeType="clickEffect">
                                  <p:stCondLst>
                                    <p:cond delay="0"/>
                                  </p:stCondLst>
                                  <p:childTnLst>
                                    <p:set>
                                      <p:cBhvr>
                                        <p:cTn id="141" dur="1" fill="hold">
                                          <p:stCondLst>
                                            <p:cond delay="0"/>
                                          </p:stCondLst>
                                        </p:cTn>
                                        <p:tgtEl>
                                          <p:spTgt spid="37"/>
                                        </p:tgtEl>
                                        <p:attrNameLst>
                                          <p:attrName>style.visibility</p:attrName>
                                        </p:attrNameLst>
                                      </p:cBhvr>
                                      <p:to>
                                        <p:strVal val="visible"/>
                                      </p:to>
                                    </p:set>
                                    <p:animEffect transition="in" filter="fade">
                                      <p:cBhvr>
                                        <p:cTn id="142" dur="1000"/>
                                        <p:tgtEl>
                                          <p:spTgt spid="37"/>
                                        </p:tgtEl>
                                      </p:cBhvr>
                                    </p:animEffect>
                                    <p:anim calcmode="lin" valueType="num">
                                      <p:cBhvr>
                                        <p:cTn id="143" dur="1000" fill="hold"/>
                                        <p:tgtEl>
                                          <p:spTgt spid="37"/>
                                        </p:tgtEl>
                                        <p:attrNameLst>
                                          <p:attrName>ppt_x</p:attrName>
                                        </p:attrNameLst>
                                      </p:cBhvr>
                                      <p:tavLst>
                                        <p:tav tm="0">
                                          <p:val>
                                            <p:strVal val="#ppt_x"/>
                                          </p:val>
                                        </p:tav>
                                        <p:tav tm="100000">
                                          <p:val>
                                            <p:strVal val="#ppt_x"/>
                                          </p:val>
                                        </p:tav>
                                      </p:tavLst>
                                    </p:anim>
                                    <p:anim calcmode="lin" valueType="num">
                                      <p:cBhvr>
                                        <p:cTn id="144"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9" grpId="0"/>
      <p:bldP spid="10" grpId="0" animBg="1"/>
      <p:bldP spid="11" grpId="0"/>
      <p:bldP spid="14" grpId="0"/>
      <p:bldP spid="15" grpId="0"/>
      <p:bldP spid="16"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animBg="1"/>
      <p:bldP spid="37" grpId="0" animBg="1"/>
      <p:bldP spid="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7637"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5" name="Groupe 24">
            <a:extLst>
              <a:ext uri="{FF2B5EF4-FFF2-40B4-BE49-F238E27FC236}">
                <a16:creationId xmlns:a16="http://schemas.microsoft.com/office/drawing/2014/main" id="{9E3CFDE0-7E40-4031-A3C1-5F768E61FC09}"/>
              </a:ext>
            </a:extLst>
          </p:cNvPr>
          <p:cNvGrpSpPr/>
          <p:nvPr/>
        </p:nvGrpSpPr>
        <p:grpSpPr>
          <a:xfrm>
            <a:off x="285886" y="0"/>
            <a:ext cx="4823259" cy="6887016"/>
            <a:chOff x="2272341" y="13621"/>
            <a:chExt cx="4823259" cy="6887016"/>
          </a:xfrm>
        </p:grpSpPr>
        <p:sp>
          <p:nvSpPr>
            <p:cNvPr id="3" name="Flèche : haut 2">
              <a:extLst>
                <a:ext uri="{FF2B5EF4-FFF2-40B4-BE49-F238E27FC236}">
                  <a16:creationId xmlns:a16="http://schemas.microsoft.com/office/drawing/2014/main" id="{D39777FA-4B6E-40A1-9B14-15EA0BFD6321}"/>
                </a:ext>
              </a:extLst>
            </p:cNvPr>
            <p:cNvSpPr/>
            <p:nvPr/>
          </p:nvSpPr>
          <p:spPr>
            <a:xfrm>
              <a:off x="4152700" y="1020278"/>
              <a:ext cx="791151" cy="54856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E5534285-EC7A-4FA2-B0D8-0B50DF070EFE}"/>
                </a:ext>
              </a:extLst>
            </p:cNvPr>
            <p:cNvSpPr txBox="1"/>
            <p:nvPr/>
          </p:nvSpPr>
          <p:spPr>
            <a:xfrm>
              <a:off x="2513473" y="13621"/>
              <a:ext cx="4090737" cy="95410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Echelle des Puissances (Kcal/min ou Watts)</a:t>
              </a:r>
            </a:p>
          </p:txBody>
        </p:sp>
        <p:cxnSp>
          <p:nvCxnSpPr>
            <p:cNvPr id="5" name="Connecteur droit 4">
              <a:extLst>
                <a:ext uri="{FF2B5EF4-FFF2-40B4-BE49-F238E27FC236}">
                  <a16:creationId xmlns:a16="http://schemas.microsoft.com/office/drawing/2014/main" id="{42A105F9-1E22-47F1-BA87-D766FAB606E2}"/>
                </a:ext>
              </a:extLst>
            </p:cNvPr>
            <p:cNvCxnSpPr/>
            <p:nvPr/>
          </p:nvCxnSpPr>
          <p:spPr>
            <a:xfrm>
              <a:off x="4135330" y="6523410"/>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0228290-23BD-499E-BA5D-606C5112950F}"/>
                </a:ext>
              </a:extLst>
            </p:cNvPr>
            <p:cNvCxnSpPr/>
            <p:nvPr/>
          </p:nvCxnSpPr>
          <p:spPr>
            <a:xfrm>
              <a:off x="4135330" y="6266311"/>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A28E011F-CB37-453D-937D-6C2AB6813281}"/>
                </a:ext>
              </a:extLst>
            </p:cNvPr>
            <p:cNvCxnSpPr/>
            <p:nvPr/>
          </p:nvCxnSpPr>
          <p:spPr>
            <a:xfrm>
              <a:off x="4114315" y="1509999"/>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91237D95-8BF3-485C-B4DD-320D78E0E7A0}"/>
                </a:ext>
              </a:extLst>
            </p:cNvPr>
            <p:cNvSpPr txBox="1"/>
            <p:nvPr/>
          </p:nvSpPr>
          <p:spPr>
            <a:xfrm>
              <a:off x="3663693" y="6377417"/>
              <a:ext cx="596766"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0</a:t>
              </a:r>
            </a:p>
          </p:txBody>
        </p:sp>
        <p:sp>
          <p:nvSpPr>
            <p:cNvPr id="9" name="Forme libre : forme 8">
              <a:extLst>
                <a:ext uri="{FF2B5EF4-FFF2-40B4-BE49-F238E27FC236}">
                  <a16:creationId xmlns:a16="http://schemas.microsoft.com/office/drawing/2014/main" id="{4DEC6F73-E6C1-49A0-B89B-93C89A26636A}"/>
                </a:ext>
              </a:extLst>
            </p:cNvPr>
            <p:cNvSpPr/>
            <p:nvPr/>
          </p:nvSpPr>
          <p:spPr>
            <a:xfrm>
              <a:off x="3451937" y="6377417"/>
              <a:ext cx="273269" cy="414412"/>
            </a:xfrm>
            <a:custGeom>
              <a:avLst/>
              <a:gdLst>
                <a:gd name="connsiteX0" fmla="*/ 199697 w 472966"/>
                <a:gd name="connsiteY0" fmla="*/ 325821 h 767255"/>
                <a:gd name="connsiteX1" fmla="*/ 199697 w 472966"/>
                <a:gd name="connsiteY1" fmla="*/ 0 h 767255"/>
                <a:gd name="connsiteX2" fmla="*/ 189187 w 472966"/>
                <a:gd name="connsiteY2" fmla="*/ 42042 h 767255"/>
                <a:gd name="connsiteX3" fmla="*/ 304800 w 472966"/>
                <a:gd name="connsiteY3" fmla="*/ 42042 h 767255"/>
                <a:gd name="connsiteX4" fmla="*/ 294290 w 472966"/>
                <a:gd name="connsiteY4" fmla="*/ 325821 h 767255"/>
                <a:gd name="connsiteX5" fmla="*/ 472966 w 472966"/>
                <a:gd name="connsiteY5" fmla="*/ 325821 h 767255"/>
                <a:gd name="connsiteX6" fmla="*/ 472966 w 472966"/>
                <a:gd name="connsiteY6" fmla="*/ 409904 h 767255"/>
                <a:gd name="connsiteX7" fmla="*/ 294290 w 472966"/>
                <a:gd name="connsiteY7" fmla="*/ 420414 h 767255"/>
                <a:gd name="connsiteX8" fmla="*/ 304800 w 472966"/>
                <a:gd name="connsiteY8" fmla="*/ 756745 h 767255"/>
                <a:gd name="connsiteX9" fmla="*/ 199697 w 472966"/>
                <a:gd name="connsiteY9" fmla="*/ 767255 h 767255"/>
                <a:gd name="connsiteX10" fmla="*/ 189187 w 472966"/>
                <a:gd name="connsiteY10" fmla="*/ 409904 h 767255"/>
                <a:gd name="connsiteX11" fmla="*/ 10511 w 472966"/>
                <a:gd name="connsiteY11" fmla="*/ 409904 h 767255"/>
                <a:gd name="connsiteX12" fmla="*/ 0 w 472966"/>
                <a:gd name="connsiteY12" fmla="*/ 283780 h 767255"/>
                <a:gd name="connsiteX13" fmla="*/ 199697 w 472966"/>
                <a:gd name="connsiteY13" fmla="*/ 325821 h 767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2966" h="767255">
                  <a:moveTo>
                    <a:pt x="199697" y="325821"/>
                  </a:moveTo>
                  <a:lnTo>
                    <a:pt x="199697" y="0"/>
                  </a:lnTo>
                  <a:lnTo>
                    <a:pt x="189187" y="42042"/>
                  </a:lnTo>
                  <a:lnTo>
                    <a:pt x="304800" y="42042"/>
                  </a:lnTo>
                  <a:lnTo>
                    <a:pt x="294290" y="325821"/>
                  </a:lnTo>
                  <a:lnTo>
                    <a:pt x="472966" y="325821"/>
                  </a:lnTo>
                  <a:lnTo>
                    <a:pt x="472966" y="409904"/>
                  </a:lnTo>
                  <a:lnTo>
                    <a:pt x="294290" y="420414"/>
                  </a:lnTo>
                  <a:lnTo>
                    <a:pt x="304800" y="756745"/>
                  </a:lnTo>
                  <a:lnTo>
                    <a:pt x="199697" y="767255"/>
                  </a:lnTo>
                  <a:lnTo>
                    <a:pt x="189187" y="409904"/>
                  </a:lnTo>
                  <a:lnTo>
                    <a:pt x="10511" y="409904"/>
                  </a:lnTo>
                  <a:lnTo>
                    <a:pt x="0" y="283780"/>
                  </a:lnTo>
                  <a:lnTo>
                    <a:pt x="199697" y="32582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A0AF7A18-BCBD-4948-AF1B-5F1D2949D355}"/>
                </a:ext>
              </a:extLst>
            </p:cNvPr>
            <p:cNvSpPr txBox="1"/>
            <p:nvPr/>
          </p:nvSpPr>
          <p:spPr>
            <a:xfrm>
              <a:off x="2985831" y="5906682"/>
              <a:ext cx="1355723"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repos</a:t>
              </a:r>
            </a:p>
          </p:txBody>
        </p:sp>
        <p:cxnSp>
          <p:nvCxnSpPr>
            <p:cNvPr id="11" name="Connecteur droit 10">
              <a:extLst>
                <a:ext uri="{FF2B5EF4-FFF2-40B4-BE49-F238E27FC236}">
                  <a16:creationId xmlns:a16="http://schemas.microsoft.com/office/drawing/2014/main" id="{567B09A0-3F04-4F73-B675-86D65BF50CD7}"/>
                </a:ext>
              </a:extLst>
            </p:cNvPr>
            <p:cNvCxnSpPr/>
            <p:nvPr/>
          </p:nvCxnSpPr>
          <p:spPr>
            <a:xfrm>
              <a:off x="4135330" y="3880082"/>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BFEBEA0B-DB34-4F07-AAD4-301137F7F33F}"/>
                </a:ext>
              </a:extLst>
            </p:cNvPr>
            <p:cNvCxnSpPr/>
            <p:nvPr/>
          </p:nvCxnSpPr>
          <p:spPr>
            <a:xfrm>
              <a:off x="4135330" y="5146578"/>
              <a:ext cx="80852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0586BC16-1BB1-459B-90BD-3B4C4F32F8D5}"/>
                </a:ext>
              </a:extLst>
            </p:cNvPr>
            <p:cNvSpPr txBox="1"/>
            <p:nvPr/>
          </p:nvSpPr>
          <p:spPr>
            <a:xfrm>
              <a:off x="2324239" y="1049197"/>
              <a:ext cx="2182888"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Pmax</a:t>
              </a:r>
            </a:p>
            <a:p>
              <a:r>
                <a:rPr lang="fr-FR" sz="2800" b="1" dirty="0" err="1">
                  <a:solidFill>
                    <a:schemeClr val="accent5">
                      <a:lumMod val="50000"/>
                    </a:schemeClr>
                  </a:solidFill>
                  <a:latin typeface="Century Gothic" panose="020B0502020202020204" pitchFamily="34" charset="0"/>
                </a:rPr>
                <a:t>Anaé</a:t>
              </a:r>
              <a:r>
                <a:rPr lang="fr-FR" sz="2800" b="1" dirty="0">
                  <a:solidFill>
                    <a:schemeClr val="accent5">
                      <a:lumMod val="50000"/>
                    </a:schemeClr>
                  </a:solidFill>
                  <a:latin typeface="Century Gothic" panose="020B0502020202020204" pitchFamily="34" charset="0"/>
                </a:rPr>
                <a:t>. Al.</a:t>
              </a:r>
            </a:p>
          </p:txBody>
        </p:sp>
        <p:sp>
          <p:nvSpPr>
            <p:cNvPr id="14" name="ZoneTexte 13">
              <a:extLst>
                <a:ext uri="{FF2B5EF4-FFF2-40B4-BE49-F238E27FC236}">
                  <a16:creationId xmlns:a16="http://schemas.microsoft.com/office/drawing/2014/main" id="{6D49B6B7-5AA4-4D5C-A013-66BF77042DBB}"/>
                </a:ext>
              </a:extLst>
            </p:cNvPr>
            <p:cNvSpPr txBox="1"/>
            <p:nvPr/>
          </p:nvSpPr>
          <p:spPr>
            <a:xfrm>
              <a:off x="2375953" y="3129446"/>
              <a:ext cx="2182888"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Pmax</a:t>
              </a:r>
            </a:p>
            <a:p>
              <a:r>
                <a:rPr lang="fr-FR" sz="2800" b="1" dirty="0" err="1">
                  <a:solidFill>
                    <a:schemeClr val="accent5">
                      <a:lumMod val="50000"/>
                    </a:schemeClr>
                  </a:solidFill>
                  <a:latin typeface="Century Gothic" panose="020B0502020202020204" pitchFamily="34" charset="0"/>
                </a:rPr>
                <a:t>Anaé</a:t>
              </a:r>
              <a:r>
                <a:rPr lang="fr-FR" sz="2800" b="1" dirty="0">
                  <a:solidFill>
                    <a:schemeClr val="accent5">
                      <a:lumMod val="50000"/>
                    </a:schemeClr>
                  </a:solidFill>
                  <a:latin typeface="Century Gothic" panose="020B0502020202020204" pitchFamily="34" charset="0"/>
                </a:rPr>
                <a:t>. L.</a:t>
              </a:r>
            </a:p>
          </p:txBody>
        </p:sp>
        <p:sp>
          <p:nvSpPr>
            <p:cNvPr id="15" name="ZoneTexte 14">
              <a:extLst>
                <a:ext uri="{FF2B5EF4-FFF2-40B4-BE49-F238E27FC236}">
                  <a16:creationId xmlns:a16="http://schemas.microsoft.com/office/drawing/2014/main" id="{D4F14252-82F9-48F6-A7C3-2A1E3B7FF30B}"/>
                </a:ext>
              </a:extLst>
            </p:cNvPr>
            <p:cNvSpPr txBox="1"/>
            <p:nvPr/>
          </p:nvSpPr>
          <p:spPr>
            <a:xfrm>
              <a:off x="2272341" y="4732641"/>
              <a:ext cx="1869290"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Pmax </a:t>
              </a:r>
              <a:r>
                <a:rPr lang="fr-FR" sz="2800" b="1" dirty="0" err="1">
                  <a:solidFill>
                    <a:schemeClr val="accent5">
                      <a:lumMod val="50000"/>
                    </a:schemeClr>
                  </a:solidFill>
                  <a:latin typeface="Century Gothic" panose="020B0502020202020204" pitchFamily="34" charset="0"/>
                </a:rPr>
                <a:t>Aé</a:t>
              </a:r>
              <a:r>
                <a:rPr lang="fr-FR" sz="2800" b="1" dirty="0">
                  <a:solidFill>
                    <a:schemeClr val="accent5">
                      <a:lumMod val="50000"/>
                    </a:schemeClr>
                  </a:solidFill>
                  <a:latin typeface="Century Gothic" panose="020B0502020202020204" pitchFamily="34" charset="0"/>
                </a:rPr>
                <a:t>. </a:t>
              </a:r>
            </a:p>
            <a:p>
              <a:r>
                <a:rPr lang="fr-FR" sz="2800" b="1" dirty="0">
                  <a:solidFill>
                    <a:schemeClr val="accent5">
                      <a:lumMod val="50000"/>
                    </a:schemeClr>
                  </a:solidFill>
                  <a:latin typeface="Century Gothic" panose="020B0502020202020204" pitchFamily="34" charset="0"/>
                </a:rPr>
                <a:t>= </a:t>
              </a:r>
              <a:r>
                <a:rPr lang="fr-FR" sz="2800" b="1" dirty="0">
                  <a:solidFill>
                    <a:srgbClr val="FF0000"/>
                  </a:solidFill>
                  <a:latin typeface="Century Gothic" panose="020B0502020202020204" pitchFamily="34" charset="0"/>
                </a:rPr>
                <a:t>PMA</a:t>
              </a:r>
              <a:r>
                <a:rPr lang="fr-FR" sz="2800" b="1" dirty="0">
                  <a:solidFill>
                    <a:schemeClr val="accent5">
                      <a:lumMod val="50000"/>
                    </a:schemeClr>
                  </a:solidFill>
                  <a:latin typeface="Century Gothic" panose="020B0502020202020204" pitchFamily="34" charset="0"/>
                </a:rPr>
                <a:t> </a:t>
              </a:r>
            </a:p>
          </p:txBody>
        </p:sp>
        <p:sp>
          <p:nvSpPr>
            <p:cNvPr id="18" name="ZoneTexte 17">
              <a:extLst>
                <a:ext uri="{FF2B5EF4-FFF2-40B4-BE49-F238E27FC236}">
                  <a16:creationId xmlns:a16="http://schemas.microsoft.com/office/drawing/2014/main" id="{8C94DFA9-665D-464A-991B-517447CD18A4}"/>
                </a:ext>
              </a:extLst>
            </p:cNvPr>
            <p:cNvSpPr txBox="1"/>
            <p:nvPr/>
          </p:nvSpPr>
          <p:spPr>
            <a:xfrm>
              <a:off x="4945903" y="4876720"/>
              <a:ext cx="2149697" cy="523220"/>
            </a:xfrm>
            <a:prstGeom prst="rect">
              <a:avLst/>
            </a:prstGeom>
            <a:noFill/>
          </p:spPr>
          <p:txBody>
            <a:bodyPr wrap="square" rtlCol="0">
              <a:spAutoFit/>
            </a:bodyPr>
            <a:lstStyle/>
            <a:p>
              <a:r>
                <a:rPr lang="fr-FR" sz="2800" b="1" dirty="0" err="1">
                  <a:solidFill>
                    <a:srgbClr val="FF0000"/>
                  </a:solidFill>
                  <a:latin typeface="Century Gothic" panose="020B0502020202020204" pitchFamily="34" charset="0"/>
                </a:rPr>
                <a:t>Ref</a:t>
              </a:r>
              <a:r>
                <a:rPr lang="fr-FR" sz="2800" b="1" dirty="0">
                  <a:solidFill>
                    <a:srgbClr val="FF0000"/>
                  </a:solidFill>
                  <a:latin typeface="Century Gothic" panose="020B0502020202020204" pitchFamily="34" charset="0"/>
                </a:rPr>
                <a:t> = 100%</a:t>
              </a:r>
            </a:p>
          </p:txBody>
        </p:sp>
        <p:sp>
          <p:nvSpPr>
            <p:cNvPr id="19" name="ZoneTexte 18">
              <a:extLst>
                <a:ext uri="{FF2B5EF4-FFF2-40B4-BE49-F238E27FC236}">
                  <a16:creationId xmlns:a16="http://schemas.microsoft.com/office/drawing/2014/main" id="{72F58BB6-6B4B-4F84-BB87-32E0E4FDCF2A}"/>
                </a:ext>
              </a:extLst>
            </p:cNvPr>
            <p:cNvSpPr txBox="1"/>
            <p:nvPr/>
          </p:nvSpPr>
          <p:spPr>
            <a:xfrm>
              <a:off x="5098931" y="3584231"/>
              <a:ext cx="116219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200%</a:t>
              </a:r>
            </a:p>
          </p:txBody>
        </p:sp>
        <p:sp>
          <p:nvSpPr>
            <p:cNvPr id="20" name="ZoneTexte 19">
              <a:extLst>
                <a:ext uri="{FF2B5EF4-FFF2-40B4-BE49-F238E27FC236}">
                  <a16:creationId xmlns:a16="http://schemas.microsoft.com/office/drawing/2014/main" id="{0118BE57-F2E3-464B-88C5-2F885313E155}"/>
                </a:ext>
              </a:extLst>
            </p:cNvPr>
            <p:cNvSpPr txBox="1"/>
            <p:nvPr/>
          </p:nvSpPr>
          <p:spPr>
            <a:xfrm>
              <a:off x="5092897" y="1248389"/>
              <a:ext cx="116219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400%</a:t>
              </a:r>
            </a:p>
          </p:txBody>
        </p:sp>
      </p:grpSp>
      <p:cxnSp>
        <p:nvCxnSpPr>
          <p:cNvPr id="16" name="Connecteur droit 15">
            <a:extLst>
              <a:ext uri="{FF2B5EF4-FFF2-40B4-BE49-F238E27FC236}">
                <a16:creationId xmlns:a16="http://schemas.microsoft.com/office/drawing/2014/main" id="{2AC7180A-132C-4EEC-8A56-B61C1B93F0D4}"/>
              </a:ext>
            </a:extLst>
          </p:cNvPr>
          <p:cNvCxnSpPr/>
          <p:nvPr/>
        </p:nvCxnSpPr>
        <p:spPr>
          <a:xfrm>
            <a:off x="2157615" y="5627324"/>
            <a:ext cx="80852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523C7740-CA1B-4DA4-998E-F203409DBDF7}"/>
              </a:ext>
            </a:extLst>
          </p:cNvPr>
          <p:cNvCxnSpPr/>
          <p:nvPr/>
        </p:nvCxnSpPr>
        <p:spPr>
          <a:xfrm>
            <a:off x="2160214" y="5388464"/>
            <a:ext cx="808522"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CB818DD2-45B7-485F-AF90-7D25E7256AC2}"/>
              </a:ext>
            </a:extLst>
          </p:cNvPr>
          <p:cNvSpPr/>
          <p:nvPr/>
        </p:nvSpPr>
        <p:spPr>
          <a:xfrm>
            <a:off x="7147034" y="1989683"/>
            <a:ext cx="1061545" cy="339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26">
            <a:extLst>
              <a:ext uri="{FF2B5EF4-FFF2-40B4-BE49-F238E27FC236}">
                <a16:creationId xmlns:a16="http://schemas.microsoft.com/office/drawing/2014/main" id="{6B3A9235-47AC-4CD1-89D5-0654D70E0933}"/>
              </a:ext>
            </a:extLst>
          </p:cNvPr>
          <p:cNvCxnSpPr>
            <a:cxnSpLocks/>
          </p:cNvCxnSpPr>
          <p:nvPr/>
        </p:nvCxnSpPr>
        <p:spPr>
          <a:xfrm>
            <a:off x="6742773" y="1989683"/>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D541117A-F787-40BE-A674-EADEF6CB8EA3}"/>
              </a:ext>
            </a:extLst>
          </p:cNvPr>
          <p:cNvCxnSpPr>
            <a:cxnSpLocks/>
          </p:cNvCxnSpPr>
          <p:nvPr/>
        </p:nvCxnSpPr>
        <p:spPr>
          <a:xfrm>
            <a:off x="6742773" y="5394802"/>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F137FA2C-4A31-49E6-A6FC-696BF9F2A8FE}"/>
              </a:ext>
            </a:extLst>
          </p:cNvPr>
          <p:cNvCxnSpPr>
            <a:cxnSpLocks/>
          </p:cNvCxnSpPr>
          <p:nvPr/>
        </p:nvCxnSpPr>
        <p:spPr>
          <a:xfrm>
            <a:off x="6742773" y="3437250"/>
            <a:ext cx="1760096"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B04E7F6A-BCCE-4D37-9535-807D958008C3}"/>
              </a:ext>
            </a:extLst>
          </p:cNvPr>
          <p:cNvCxnSpPr>
            <a:cxnSpLocks/>
          </p:cNvCxnSpPr>
          <p:nvPr/>
        </p:nvCxnSpPr>
        <p:spPr>
          <a:xfrm>
            <a:off x="6742773" y="2706781"/>
            <a:ext cx="1760096"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0D27BCA4-D93C-45BA-AF6F-92AB7EDB8497}"/>
              </a:ext>
            </a:extLst>
          </p:cNvPr>
          <p:cNvCxnSpPr>
            <a:stCxn id="18" idx="1"/>
          </p:cNvCxnSpPr>
          <p:nvPr/>
        </p:nvCxnSpPr>
        <p:spPr>
          <a:xfrm flipV="1">
            <a:off x="2959448" y="1989683"/>
            <a:ext cx="3783325" cy="3135026"/>
          </a:xfrm>
          <a:prstGeom prst="line">
            <a:avLst/>
          </a:prstGeom>
          <a:ln w="41275">
            <a:prstDash val="sysDot"/>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E5FC2A57-A3D7-4E71-998C-38C1E1A50717}"/>
              </a:ext>
            </a:extLst>
          </p:cNvPr>
          <p:cNvCxnSpPr>
            <a:cxnSpLocks/>
          </p:cNvCxnSpPr>
          <p:nvPr/>
        </p:nvCxnSpPr>
        <p:spPr>
          <a:xfrm flipV="1">
            <a:off x="2973774" y="5406335"/>
            <a:ext cx="3757659" cy="844516"/>
          </a:xfrm>
          <a:prstGeom prst="line">
            <a:avLst/>
          </a:prstGeom>
          <a:ln w="41275">
            <a:prstDash val="sysDot"/>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70A99A93-C8D2-42CA-862E-1183DF051840}"/>
              </a:ext>
            </a:extLst>
          </p:cNvPr>
          <p:cNvSpPr txBox="1"/>
          <p:nvPr/>
        </p:nvSpPr>
        <p:spPr>
          <a:xfrm>
            <a:off x="10079913" y="43313"/>
            <a:ext cx="2112087" cy="95410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Indicateurs</a:t>
            </a:r>
          </a:p>
          <a:p>
            <a:r>
              <a:rPr lang="fr-FR" sz="2800" dirty="0">
                <a:solidFill>
                  <a:schemeClr val="accent5">
                    <a:lumMod val="50000"/>
                  </a:schemeClr>
                </a:solidFill>
                <a:latin typeface="Century Gothic" panose="020B0502020202020204" pitchFamily="34" charset="0"/>
              </a:rPr>
              <a:t>physio.</a:t>
            </a:r>
          </a:p>
        </p:txBody>
      </p:sp>
      <p:sp>
        <p:nvSpPr>
          <p:cNvPr id="37" name="ZoneTexte 36">
            <a:extLst>
              <a:ext uri="{FF2B5EF4-FFF2-40B4-BE49-F238E27FC236}">
                <a16:creationId xmlns:a16="http://schemas.microsoft.com/office/drawing/2014/main" id="{2F4F6FF2-3D74-4298-8A7B-CC2115E0AA2C}"/>
              </a:ext>
            </a:extLst>
          </p:cNvPr>
          <p:cNvSpPr txBox="1"/>
          <p:nvPr/>
        </p:nvSpPr>
        <p:spPr>
          <a:xfrm>
            <a:off x="9114080" y="5169513"/>
            <a:ext cx="308555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VO2 ou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40" name="ZoneTexte 39">
            <a:extLst>
              <a:ext uri="{FF2B5EF4-FFF2-40B4-BE49-F238E27FC236}">
                <a16:creationId xmlns:a16="http://schemas.microsoft.com/office/drawing/2014/main" id="{53AC242D-E437-46FF-BE76-9C2EC1E15BE1}"/>
              </a:ext>
            </a:extLst>
          </p:cNvPr>
          <p:cNvSpPr txBox="1"/>
          <p:nvPr/>
        </p:nvSpPr>
        <p:spPr>
          <a:xfrm>
            <a:off x="9888780" y="1522181"/>
            <a:ext cx="2076401"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VO2max ou </a:t>
            </a:r>
            <a:r>
              <a:rPr lang="fr-FR" sz="2800" b="1" dirty="0" err="1">
                <a:solidFill>
                  <a:schemeClr val="accent5">
                    <a:lumMod val="50000"/>
                  </a:schemeClr>
                </a:solidFill>
                <a:latin typeface="Century Gothic" panose="020B0502020202020204" pitchFamily="34" charset="0"/>
              </a:rPr>
              <a:t>Fcmax</a:t>
            </a:r>
            <a:endParaRPr lang="fr-FR" sz="2800" b="1" dirty="0">
              <a:solidFill>
                <a:schemeClr val="accent5">
                  <a:lumMod val="50000"/>
                </a:schemeClr>
              </a:solidFill>
              <a:latin typeface="Century Gothic" panose="020B0502020202020204" pitchFamily="34" charset="0"/>
            </a:endParaRPr>
          </a:p>
        </p:txBody>
      </p:sp>
      <p:cxnSp>
        <p:nvCxnSpPr>
          <p:cNvPr id="41" name="Connecteur droit 40">
            <a:extLst>
              <a:ext uri="{FF2B5EF4-FFF2-40B4-BE49-F238E27FC236}">
                <a16:creationId xmlns:a16="http://schemas.microsoft.com/office/drawing/2014/main" id="{DCFB6049-21BA-4528-9F57-BBBF9FBC5D48}"/>
              </a:ext>
            </a:extLst>
          </p:cNvPr>
          <p:cNvCxnSpPr>
            <a:cxnSpLocks/>
          </p:cNvCxnSpPr>
          <p:nvPr/>
        </p:nvCxnSpPr>
        <p:spPr>
          <a:xfrm>
            <a:off x="8635744" y="2007717"/>
            <a:ext cx="1253036" cy="0"/>
          </a:xfrm>
          <a:prstGeom prst="line">
            <a:avLst/>
          </a:prstGeom>
          <a:ln w="412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C200D932-DFF8-4BC9-8641-CDA1BC78BC06}"/>
              </a:ext>
            </a:extLst>
          </p:cNvPr>
          <p:cNvCxnSpPr>
            <a:cxnSpLocks/>
          </p:cNvCxnSpPr>
          <p:nvPr/>
        </p:nvCxnSpPr>
        <p:spPr>
          <a:xfrm>
            <a:off x="8635744" y="5394802"/>
            <a:ext cx="478336" cy="0"/>
          </a:xfrm>
          <a:prstGeom prst="line">
            <a:avLst/>
          </a:prstGeom>
          <a:ln w="412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BE40DFB7-0709-495F-B0D9-A1BCF5EDD00F}"/>
              </a:ext>
            </a:extLst>
          </p:cNvPr>
          <p:cNvSpPr txBox="1"/>
          <p:nvPr/>
        </p:nvSpPr>
        <p:spPr>
          <a:xfrm>
            <a:off x="5632437" y="290194"/>
            <a:ext cx="4235329" cy="1631216"/>
          </a:xfrm>
          <a:prstGeom prst="rect">
            <a:avLst/>
          </a:prstGeom>
          <a:noFill/>
        </p:spPr>
        <p:txBody>
          <a:bodyPr wrap="square" rtlCol="0">
            <a:spAutoFit/>
          </a:bodyPr>
          <a:lstStyle/>
          <a:p>
            <a:pPr algn="ctr"/>
            <a:r>
              <a:rPr lang="fr-FR" sz="3600" b="1" dirty="0">
                <a:solidFill>
                  <a:schemeClr val="accent5">
                    <a:lumMod val="50000"/>
                  </a:schemeClr>
                </a:solidFill>
                <a:latin typeface="Century Gothic" panose="020B0502020202020204" pitchFamily="34" charset="0"/>
              </a:rPr>
              <a:t>La filière Aérobie : </a:t>
            </a:r>
          </a:p>
          <a:p>
            <a:pPr algn="ctr"/>
            <a:r>
              <a:rPr lang="fr-FR" sz="2800" b="1" i="1" dirty="0">
                <a:solidFill>
                  <a:schemeClr val="accent5">
                    <a:lumMod val="50000"/>
                  </a:schemeClr>
                </a:solidFill>
                <a:latin typeface="Century Gothic" panose="020B0502020202020204" pitchFamily="34" charset="0"/>
              </a:rPr>
              <a:t>(« </a:t>
            </a:r>
            <a:r>
              <a:rPr lang="fr-FR" sz="3200" b="1" i="1" dirty="0">
                <a:solidFill>
                  <a:srgbClr val="FF0000"/>
                </a:solidFill>
                <a:latin typeface="Century Gothic" panose="020B0502020202020204" pitchFamily="34" charset="0"/>
              </a:rPr>
              <a:t>Nous sommes 100% aérobie !! </a:t>
            </a:r>
            <a:r>
              <a:rPr lang="fr-FR" sz="2800" b="1" i="1" dirty="0">
                <a:solidFill>
                  <a:schemeClr val="accent5">
                    <a:lumMod val="50000"/>
                  </a:schemeClr>
                </a:solidFill>
                <a:latin typeface="Century Gothic" panose="020B0502020202020204" pitchFamily="34" charset="0"/>
              </a:rPr>
              <a:t>»)</a:t>
            </a:r>
          </a:p>
        </p:txBody>
      </p:sp>
      <p:sp>
        <p:nvSpPr>
          <p:cNvPr id="48" name="ZoneTexte 47">
            <a:extLst>
              <a:ext uri="{FF2B5EF4-FFF2-40B4-BE49-F238E27FC236}">
                <a16:creationId xmlns:a16="http://schemas.microsoft.com/office/drawing/2014/main" id="{4ED323F0-F615-406A-925D-AE69891EB8FB}"/>
              </a:ext>
            </a:extLst>
          </p:cNvPr>
          <p:cNvSpPr txBox="1"/>
          <p:nvPr/>
        </p:nvSpPr>
        <p:spPr>
          <a:xfrm>
            <a:off x="8632681" y="3175640"/>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1</a:t>
            </a:r>
          </a:p>
        </p:txBody>
      </p:sp>
      <p:sp>
        <p:nvSpPr>
          <p:cNvPr id="49" name="ZoneTexte 48">
            <a:extLst>
              <a:ext uri="{FF2B5EF4-FFF2-40B4-BE49-F238E27FC236}">
                <a16:creationId xmlns:a16="http://schemas.microsoft.com/office/drawing/2014/main" id="{5448D2A6-4544-4879-AF83-1B485002B885}"/>
              </a:ext>
            </a:extLst>
          </p:cNvPr>
          <p:cNvSpPr txBox="1"/>
          <p:nvPr/>
        </p:nvSpPr>
        <p:spPr>
          <a:xfrm>
            <a:off x="8632681" y="2423056"/>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2</a:t>
            </a:r>
          </a:p>
        </p:txBody>
      </p:sp>
      <p:sp>
        <p:nvSpPr>
          <p:cNvPr id="50" name="ZoneTexte 49">
            <a:extLst>
              <a:ext uri="{FF2B5EF4-FFF2-40B4-BE49-F238E27FC236}">
                <a16:creationId xmlns:a16="http://schemas.microsoft.com/office/drawing/2014/main" id="{8CC21FDC-C751-4E9D-9501-002B72A856DB}"/>
              </a:ext>
            </a:extLst>
          </p:cNvPr>
          <p:cNvSpPr txBox="1"/>
          <p:nvPr/>
        </p:nvSpPr>
        <p:spPr>
          <a:xfrm>
            <a:off x="3950138" y="5691439"/>
            <a:ext cx="8257136" cy="1077218"/>
          </a:xfrm>
          <a:prstGeom prst="rect">
            <a:avLst/>
          </a:prstGeom>
          <a:noFill/>
        </p:spPr>
        <p:txBody>
          <a:bodyPr wrap="square" rtlCol="0">
            <a:spAutoFit/>
          </a:bodyPr>
          <a:lstStyle/>
          <a:p>
            <a:r>
              <a:rPr lang="fr-FR" sz="3200" b="1" i="1" dirty="0">
                <a:solidFill>
                  <a:schemeClr val="accent5">
                    <a:lumMod val="50000"/>
                  </a:schemeClr>
                </a:solidFill>
                <a:latin typeface="Century Gothic" panose="020B0502020202020204" pitchFamily="34" charset="0"/>
              </a:rPr>
              <a:t>On définit des zones d’intensités</a:t>
            </a:r>
          </a:p>
          <a:p>
            <a:r>
              <a:rPr lang="fr-FR" sz="3200" b="1" i="1" dirty="0">
                <a:solidFill>
                  <a:schemeClr val="accent5">
                    <a:lumMod val="50000"/>
                  </a:schemeClr>
                </a:solidFill>
                <a:latin typeface="Century Gothic" panose="020B0502020202020204" pitchFamily="34" charset="0"/>
              </a:rPr>
              <a:t>qui correspondent à des zones de travail</a:t>
            </a:r>
          </a:p>
        </p:txBody>
      </p:sp>
    </p:spTree>
    <p:extLst>
      <p:ext uri="{BB962C8B-B14F-4D97-AF65-F5344CB8AC3E}">
        <p14:creationId xmlns:p14="http://schemas.microsoft.com/office/powerpoint/2010/main" val="17913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anim calcmode="lin" valueType="num">
                                      <p:cBhvr>
                                        <p:cTn id="16" dur="1000" fill="hold"/>
                                        <p:tgtEl>
                                          <p:spTgt spid="27"/>
                                        </p:tgtEl>
                                        <p:attrNameLst>
                                          <p:attrName>ppt_x</p:attrName>
                                        </p:attrNameLst>
                                      </p:cBhvr>
                                      <p:tavLst>
                                        <p:tav tm="0">
                                          <p:val>
                                            <p:strVal val="#ppt_x"/>
                                          </p:val>
                                        </p:tav>
                                        <p:tav tm="100000">
                                          <p:val>
                                            <p:strVal val="#ppt_x"/>
                                          </p:val>
                                        </p:tav>
                                      </p:tavLst>
                                    </p:anim>
                                    <p:anim calcmode="lin" valueType="num">
                                      <p:cBhvr>
                                        <p:cTn id="1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barn(inVertical)">
                                      <p:cBhvr>
                                        <p:cTn id="43" dur="500"/>
                                        <p:tgtEl>
                                          <p:spTgt spid="37"/>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barn(inVertical)">
                                      <p:cBhvr>
                                        <p:cTn id="46" dur="500"/>
                                        <p:tgtEl>
                                          <p:spTgt spid="40"/>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barn(inVertical)">
                                      <p:cBhvr>
                                        <p:cTn id="49" dur="500"/>
                                        <p:tgtEl>
                                          <p:spTgt spid="36"/>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barn(inVertical)">
                                      <p:cBhvr>
                                        <p:cTn id="52" dur="500"/>
                                        <p:tgtEl>
                                          <p:spTgt spid="48"/>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barn(inVertical)">
                                      <p:cBhvr>
                                        <p:cTn id="5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48" grpId="0"/>
      <p:bldP spid="4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628DBD1D-A188-47E2-96AC-6AF3966516CC}"/>
              </a:ext>
            </a:extLst>
          </p:cNvPr>
          <p:cNvSpPr/>
          <p:nvPr/>
        </p:nvSpPr>
        <p:spPr>
          <a:xfrm>
            <a:off x="1651009" y="1958596"/>
            <a:ext cx="1061545" cy="339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DB1EAC5F-64D1-41D2-9630-FE06177AB7D5}"/>
              </a:ext>
            </a:extLst>
          </p:cNvPr>
          <p:cNvCxnSpPr>
            <a:cxnSpLocks/>
          </p:cNvCxnSpPr>
          <p:nvPr/>
        </p:nvCxnSpPr>
        <p:spPr>
          <a:xfrm>
            <a:off x="1246748" y="1958596"/>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259EA6B4-0BCA-435A-8C0F-63D335A8BD1E}"/>
              </a:ext>
            </a:extLst>
          </p:cNvPr>
          <p:cNvCxnSpPr>
            <a:cxnSpLocks/>
          </p:cNvCxnSpPr>
          <p:nvPr/>
        </p:nvCxnSpPr>
        <p:spPr>
          <a:xfrm>
            <a:off x="1246748" y="5363715"/>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B171C81E-0296-443B-9809-A187518FBC72}"/>
              </a:ext>
            </a:extLst>
          </p:cNvPr>
          <p:cNvCxnSpPr>
            <a:cxnSpLocks/>
            <a:stCxn id="14" idx="3"/>
          </p:cNvCxnSpPr>
          <p:nvPr/>
        </p:nvCxnSpPr>
        <p:spPr>
          <a:xfrm>
            <a:off x="1457109" y="3406163"/>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8EB3B9C-9DCA-404D-B9C2-8C0508BC0D30}"/>
              </a:ext>
            </a:extLst>
          </p:cNvPr>
          <p:cNvCxnSpPr>
            <a:cxnSpLocks/>
          </p:cNvCxnSpPr>
          <p:nvPr/>
        </p:nvCxnSpPr>
        <p:spPr>
          <a:xfrm>
            <a:off x="1457109" y="2675694"/>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363EA9D4-A9A3-4386-A41F-26260090199F}"/>
              </a:ext>
            </a:extLst>
          </p:cNvPr>
          <p:cNvSpPr txBox="1"/>
          <p:nvPr/>
        </p:nvSpPr>
        <p:spPr>
          <a:xfrm>
            <a:off x="3434758" y="5783326"/>
            <a:ext cx="3452149" cy="523220"/>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Indicateurs physio.</a:t>
            </a:r>
          </a:p>
        </p:txBody>
      </p:sp>
      <p:sp>
        <p:nvSpPr>
          <p:cNvPr id="9" name="ZoneTexte 8">
            <a:extLst>
              <a:ext uri="{FF2B5EF4-FFF2-40B4-BE49-F238E27FC236}">
                <a16:creationId xmlns:a16="http://schemas.microsoft.com/office/drawing/2014/main" id="{6EE306C8-BEE0-4EDE-8E6C-6A230C98F2AF}"/>
              </a:ext>
            </a:extLst>
          </p:cNvPr>
          <p:cNvSpPr txBox="1"/>
          <p:nvPr/>
        </p:nvSpPr>
        <p:spPr>
          <a:xfrm>
            <a:off x="3618055" y="5138426"/>
            <a:ext cx="3085557"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VO2 ou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10" name="ZoneTexte 9">
            <a:extLst>
              <a:ext uri="{FF2B5EF4-FFF2-40B4-BE49-F238E27FC236}">
                <a16:creationId xmlns:a16="http://schemas.microsoft.com/office/drawing/2014/main" id="{E07DB831-09C0-45A1-AD35-3578328231DC}"/>
              </a:ext>
            </a:extLst>
          </p:cNvPr>
          <p:cNvSpPr txBox="1"/>
          <p:nvPr/>
        </p:nvSpPr>
        <p:spPr>
          <a:xfrm>
            <a:off x="3699077" y="1627729"/>
            <a:ext cx="3836845" cy="523220"/>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VO2max ou </a:t>
            </a:r>
            <a:r>
              <a:rPr lang="fr-FR" sz="2800" b="1" dirty="0" err="1">
                <a:solidFill>
                  <a:schemeClr val="accent5">
                    <a:lumMod val="50000"/>
                  </a:schemeClr>
                </a:solidFill>
                <a:latin typeface="Century Gothic" panose="020B0502020202020204" pitchFamily="34" charset="0"/>
              </a:rPr>
              <a:t>Fcmax</a:t>
            </a:r>
            <a:endParaRPr lang="fr-FR" sz="2800" b="1" dirty="0">
              <a:solidFill>
                <a:schemeClr val="accent5">
                  <a:lumMod val="50000"/>
                </a:schemeClr>
              </a:solidFill>
              <a:latin typeface="Century Gothic" panose="020B0502020202020204" pitchFamily="34" charset="0"/>
            </a:endParaRPr>
          </a:p>
        </p:txBody>
      </p:sp>
      <p:cxnSp>
        <p:nvCxnSpPr>
          <p:cNvPr id="11" name="Connecteur droit 10">
            <a:extLst>
              <a:ext uri="{FF2B5EF4-FFF2-40B4-BE49-F238E27FC236}">
                <a16:creationId xmlns:a16="http://schemas.microsoft.com/office/drawing/2014/main" id="{AC763AEF-1C64-4A58-A21F-8005D09BC79B}"/>
              </a:ext>
            </a:extLst>
          </p:cNvPr>
          <p:cNvCxnSpPr>
            <a:cxnSpLocks/>
          </p:cNvCxnSpPr>
          <p:nvPr/>
        </p:nvCxnSpPr>
        <p:spPr>
          <a:xfrm>
            <a:off x="3139719" y="1976630"/>
            <a:ext cx="535257" cy="0"/>
          </a:xfrm>
          <a:prstGeom prst="line">
            <a:avLst/>
          </a:prstGeom>
          <a:ln w="412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E3EC246D-4BAB-4D72-8474-AC071E9F1CA0}"/>
              </a:ext>
            </a:extLst>
          </p:cNvPr>
          <p:cNvCxnSpPr>
            <a:cxnSpLocks/>
          </p:cNvCxnSpPr>
          <p:nvPr/>
        </p:nvCxnSpPr>
        <p:spPr>
          <a:xfrm>
            <a:off x="3139719" y="5363715"/>
            <a:ext cx="478336" cy="0"/>
          </a:xfrm>
          <a:prstGeom prst="line">
            <a:avLst/>
          </a:prstGeom>
          <a:ln w="412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1E54D22C-A110-4A02-91BE-7384F2294948}"/>
              </a:ext>
            </a:extLst>
          </p:cNvPr>
          <p:cNvSpPr txBox="1"/>
          <p:nvPr/>
        </p:nvSpPr>
        <p:spPr>
          <a:xfrm>
            <a:off x="130706" y="374607"/>
            <a:ext cx="4090737" cy="1508105"/>
          </a:xfrm>
          <a:prstGeom prst="rect">
            <a:avLst/>
          </a:prstGeom>
          <a:noFill/>
        </p:spPr>
        <p:txBody>
          <a:bodyPr wrap="square" rtlCol="0">
            <a:spAutoFit/>
          </a:bodyPr>
          <a:lstStyle/>
          <a:p>
            <a:pPr algn="ctr"/>
            <a:r>
              <a:rPr lang="fr-FR" sz="3600" dirty="0">
                <a:solidFill>
                  <a:schemeClr val="accent5">
                    <a:lumMod val="50000"/>
                  </a:schemeClr>
                </a:solidFill>
                <a:latin typeface="Century Gothic" panose="020B0502020202020204" pitchFamily="34" charset="0"/>
              </a:rPr>
              <a:t>La filière Aérobie </a:t>
            </a:r>
          </a:p>
          <a:p>
            <a:pPr algn="ctr"/>
            <a:r>
              <a:rPr lang="fr-FR" sz="2800" b="1" i="1" dirty="0">
                <a:solidFill>
                  <a:schemeClr val="accent5">
                    <a:lumMod val="50000"/>
                  </a:schemeClr>
                </a:solidFill>
                <a:latin typeface="Century Gothic" panose="020B0502020202020204" pitchFamily="34" charset="0"/>
              </a:rPr>
              <a:t>(« Nous sommes 100% aérobie !! »)</a:t>
            </a:r>
          </a:p>
        </p:txBody>
      </p:sp>
      <p:sp>
        <p:nvSpPr>
          <p:cNvPr id="14" name="ZoneTexte 13">
            <a:extLst>
              <a:ext uri="{FF2B5EF4-FFF2-40B4-BE49-F238E27FC236}">
                <a16:creationId xmlns:a16="http://schemas.microsoft.com/office/drawing/2014/main" id="{83D69952-ED41-4352-813C-977CFD213AF4}"/>
              </a:ext>
            </a:extLst>
          </p:cNvPr>
          <p:cNvSpPr txBox="1"/>
          <p:nvPr/>
        </p:nvSpPr>
        <p:spPr>
          <a:xfrm>
            <a:off x="130706" y="3144553"/>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1</a:t>
            </a:r>
          </a:p>
        </p:txBody>
      </p:sp>
      <p:sp>
        <p:nvSpPr>
          <p:cNvPr id="15" name="ZoneTexte 14">
            <a:extLst>
              <a:ext uri="{FF2B5EF4-FFF2-40B4-BE49-F238E27FC236}">
                <a16:creationId xmlns:a16="http://schemas.microsoft.com/office/drawing/2014/main" id="{FED26A71-0A12-41F4-BBEF-E162E5291305}"/>
              </a:ext>
            </a:extLst>
          </p:cNvPr>
          <p:cNvSpPr txBox="1"/>
          <p:nvPr/>
        </p:nvSpPr>
        <p:spPr>
          <a:xfrm>
            <a:off x="130706" y="2391969"/>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2</a:t>
            </a:r>
          </a:p>
        </p:txBody>
      </p:sp>
      <p:cxnSp>
        <p:nvCxnSpPr>
          <p:cNvPr id="81" name="Connecteur droit avec flèche 80">
            <a:extLst>
              <a:ext uri="{FF2B5EF4-FFF2-40B4-BE49-F238E27FC236}">
                <a16:creationId xmlns:a16="http://schemas.microsoft.com/office/drawing/2014/main" id="{CBA209AE-52B1-49D7-B065-2561A279C013}"/>
              </a:ext>
            </a:extLst>
          </p:cNvPr>
          <p:cNvCxnSpPr>
            <a:cxnSpLocks/>
          </p:cNvCxnSpPr>
          <p:nvPr/>
        </p:nvCxnSpPr>
        <p:spPr>
          <a:xfrm>
            <a:off x="2680134" y="4329157"/>
            <a:ext cx="2241925"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63F699AA-2002-441D-B2A7-D7D20812482D}"/>
              </a:ext>
            </a:extLst>
          </p:cNvPr>
          <p:cNvSpPr txBox="1"/>
          <p:nvPr/>
        </p:nvSpPr>
        <p:spPr>
          <a:xfrm>
            <a:off x="4922059" y="4068305"/>
            <a:ext cx="7322489" cy="584775"/>
          </a:xfrm>
          <a:prstGeom prst="rect">
            <a:avLst/>
          </a:prstGeom>
          <a:noFill/>
        </p:spPr>
        <p:txBody>
          <a:bodyPr wrap="square" rtlCol="0">
            <a:spAutoFit/>
          </a:bodyPr>
          <a:lstStyle/>
          <a:p>
            <a:r>
              <a:rPr lang="fr-FR" sz="3200" b="1" dirty="0">
                <a:solidFill>
                  <a:schemeClr val="accent5">
                    <a:lumMod val="50000"/>
                  </a:schemeClr>
                </a:solidFill>
                <a:latin typeface="Century Gothic" panose="020B0502020202020204" pitchFamily="34" charset="0"/>
              </a:rPr>
              <a:t>Travail en </a:t>
            </a:r>
            <a:r>
              <a:rPr lang="fr-FR" sz="3200" b="1" dirty="0">
                <a:solidFill>
                  <a:schemeClr val="accent2">
                    <a:lumMod val="75000"/>
                  </a:schemeClr>
                </a:solidFill>
                <a:latin typeface="Century Gothic" panose="020B0502020202020204" pitchFamily="34" charset="0"/>
              </a:rPr>
              <a:t>Endurance Fondamentale</a:t>
            </a:r>
          </a:p>
        </p:txBody>
      </p:sp>
      <p:cxnSp>
        <p:nvCxnSpPr>
          <p:cNvPr id="85" name="Connecteur droit avec flèche 84">
            <a:extLst>
              <a:ext uri="{FF2B5EF4-FFF2-40B4-BE49-F238E27FC236}">
                <a16:creationId xmlns:a16="http://schemas.microsoft.com/office/drawing/2014/main" id="{694044FC-8598-48F9-86D8-4CD5D380ACE9}"/>
              </a:ext>
            </a:extLst>
          </p:cNvPr>
          <p:cNvCxnSpPr>
            <a:cxnSpLocks/>
            <a:endCxn id="86" idx="1"/>
          </p:cNvCxnSpPr>
          <p:nvPr/>
        </p:nvCxnSpPr>
        <p:spPr>
          <a:xfrm>
            <a:off x="2667778" y="3113776"/>
            <a:ext cx="2241925"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6" name="ZoneTexte 85">
            <a:extLst>
              <a:ext uri="{FF2B5EF4-FFF2-40B4-BE49-F238E27FC236}">
                <a16:creationId xmlns:a16="http://schemas.microsoft.com/office/drawing/2014/main" id="{6E59ABFB-13A6-450B-B753-ABE8FA6C5FBF}"/>
              </a:ext>
            </a:extLst>
          </p:cNvPr>
          <p:cNvSpPr txBox="1"/>
          <p:nvPr/>
        </p:nvSpPr>
        <p:spPr>
          <a:xfrm>
            <a:off x="4909703" y="2821388"/>
            <a:ext cx="5809958" cy="584775"/>
          </a:xfrm>
          <a:prstGeom prst="rect">
            <a:avLst/>
          </a:prstGeom>
          <a:noFill/>
        </p:spPr>
        <p:txBody>
          <a:bodyPr wrap="square" rtlCol="0">
            <a:spAutoFit/>
          </a:bodyPr>
          <a:lstStyle/>
          <a:p>
            <a:r>
              <a:rPr lang="fr-FR" sz="3200" b="1" dirty="0">
                <a:solidFill>
                  <a:schemeClr val="accent5">
                    <a:lumMod val="50000"/>
                  </a:schemeClr>
                </a:solidFill>
                <a:latin typeface="Century Gothic" panose="020B0502020202020204" pitchFamily="34" charset="0"/>
              </a:rPr>
              <a:t>Travail en </a:t>
            </a:r>
            <a:r>
              <a:rPr lang="fr-FR" sz="3200" b="1" dirty="0">
                <a:solidFill>
                  <a:schemeClr val="accent2">
                    <a:lumMod val="75000"/>
                  </a:schemeClr>
                </a:solidFill>
                <a:latin typeface="Century Gothic" panose="020B0502020202020204" pitchFamily="34" charset="0"/>
              </a:rPr>
              <a:t>Endurance Active</a:t>
            </a:r>
          </a:p>
        </p:txBody>
      </p:sp>
      <p:cxnSp>
        <p:nvCxnSpPr>
          <p:cNvPr id="88" name="Connecteur droit avec flèche 87">
            <a:extLst>
              <a:ext uri="{FF2B5EF4-FFF2-40B4-BE49-F238E27FC236}">
                <a16:creationId xmlns:a16="http://schemas.microsoft.com/office/drawing/2014/main" id="{31865C36-0A39-45BF-A99C-5A02489C4DE8}"/>
              </a:ext>
            </a:extLst>
          </p:cNvPr>
          <p:cNvCxnSpPr>
            <a:cxnSpLocks/>
            <a:endCxn id="89" idx="1"/>
          </p:cNvCxnSpPr>
          <p:nvPr/>
        </p:nvCxnSpPr>
        <p:spPr>
          <a:xfrm>
            <a:off x="2694058" y="2362284"/>
            <a:ext cx="2241925"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7CA5EA46-0550-47E7-82F5-19EC6555521C}"/>
              </a:ext>
            </a:extLst>
          </p:cNvPr>
          <p:cNvSpPr txBox="1"/>
          <p:nvPr/>
        </p:nvSpPr>
        <p:spPr>
          <a:xfrm>
            <a:off x="4935983" y="2069896"/>
            <a:ext cx="4302610" cy="584775"/>
          </a:xfrm>
          <a:prstGeom prst="rect">
            <a:avLst/>
          </a:prstGeom>
          <a:noFill/>
        </p:spPr>
        <p:txBody>
          <a:bodyPr wrap="square" rtlCol="0">
            <a:spAutoFit/>
          </a:bodyPr>
          <a:lstStyle/>
          <a:p>
            <a:r>
              <a:rPr lang="fr-FR" sz="3200" b="1" dirty="0">
                <a:solidFill>
                  <a:schemeClr val="accent5">
                    <a:lumMod val="50000"/>
                  </a:schemeClr>
                </a:solidFill>
                <a:latin typeface="Century Gothic" panose="020B0502020202020204" pitchFamily="34" charset="0"/>
              </a:rPr>
              <a:t>Travail en </a:t>
            </a:r>
            <a:r>
              <a:rPr lang="fr-FR" sz="3200" b="1" dirty="0">
                <a:solidFill>
                  <a:schemeClr val="accent2">
                    <a:lumMod val="75000"/>
                  </a:schemeClr>
                </a:solidFill>
                <a:latin typeface="Century Gothic" panose="020B0502020202020204" pitchFamily="34" charset="0"/>
              </a:rPr>
              <a:t>Puissance</a:t>
            </a:r>
          </a:p>
        </p:txBody>
      </p:sp>
    </p:spTree>
    <p:extLst>
      <p:ext uri="{BB962C8B-B14F-4D97-AF65-F5344CB8AC3E}">
        <p14:creationId xmlns:p14="http://schemas.microsoft.com/office/powerpoint/2010/main" val="215505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arn(inVertical)">
                                      <p:cBhvr>
                                        <p:cTn id="38" dur="500"/>
                                        <p:tgtEl>
                                          <p:spTgt spid="10"/>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arn(inVertical)">
                                      <p:cBhvr>
                                        <p:cTn id="41" dur="500"/>
                                        <p:tgtEl>
                                          <p:spTgt spid="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arn(inVertical)">
                                      <p:cBhvr>
                                        <p:cTn id="44" dur="500"/>
                                        <p:tgtEl>
                                          <p:spTgt spid="14"/>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barn(inVertical)">
                                      <p:cBhvr>
                                        <p:cTn id="52" dur="500"/>
                                        <p:tgtEl>
                                          <p:spTgt spid="8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barn(inVertical)">
                                      <p:cBhvr>
                                        <p:cTn id="57" dur="500"/>
                                        <p:tgtEl>
                                          <p:spTgt spid="86"/>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9"/>
                                        </p:tgtEl>
                                        <p:attrNameLst>
                                          <p:attrName>style.visibility</p:attrName>
                                        </p:attrNameLst>
                                      </p:cBhvr>
                                      <p:to>
                                        <p:strVal val="visible"/>
                                      </p:to>
                                    </p:set>
                                    <p:animEffect transition="in" filter="barn(inVertical)">
                                      <p:cBhvr>
                                        <p:cTn id="62"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4" grpId="0"/>
      <p:bldP spid="15" grpId="0"/>
      <p:bldP spid="82" grpId="0"/>
      <p:bldP spid="86" grpId="0"/>
      <p:bldP spid="8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 name="Groupe 2">
            <a:extLst>
              <a:ext uri="{FF2B5EF4-FFF2-40B4-BE49-F238E27FC236}">
                <a16:creationId xmlns:a16="http://schemas.microsoft.com/office/drawing/2014/main" id="{DBAB7B00-78A6-4F0B-B60A-8C66C079A709}"/>
              </a:ext>
            </a:extLst>
          </p:cNvPr>
          <p:cNvGrpSpPr/>
          <p:nvPr/>
        </p:nvGrpSpPr>
        <p:grpSpPr>
          <a:xfrm>
            <a:off x="768899" y="682877"/>
            <a:ext cx="10094668" cy="5079207"/>
            <a:chOff x="1123398" y="1004706"/>
            <a:chExt cx="9804399" cy="4933156"/>
          </a:xfrm>
        </p:grpSpPr>
        <p:sp>
          <p:nvSpPr>
            <p:cNvPr id="4" name="Rectangle 3">
              <a:extLst>
                <a:ext uri="{FF2B5EF4-FFF2-40B4-BE49-F238E27FC236}">
                  <a16:creationId xmlns:a16="http://schemas.microsoft.com/office/drawing/2014/main" id="{01505B0B-2EC9-4351-A12A-B16A26961C9E}"/>
                </a:ext>
              </a:extLst>
            </p:cNvPr>
            <p:cNvSpPr>
              <a:spLocks noChangeArrowheads="1"/>
            </p:cNvSpPr>
            <p:nvPr/>
          </p:nvSpPr>
          <p:spPr bwMode="auto">
            <a:xfrm>
              <a:off x="1123398" y="1004706"/>
              <a:ext cx="9804399" cy="4933156"/>
            </a:xfrm>
            <a:prstGeom prst="rect">
              <a:avLst/>
            </a:prstGeom>
            <a:solidFill>
              <a:srgbClr val="FF3300">
                <a:alpha val="18999"/>
              </a:srgbClr>
            </a:solidFill>
            <a:ln w="25560" cap="flat">
              <a:solidFill>
                <a:srgbClr val="3A5F8B"/>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dirty="0">
                <a:latin typeface="Century Gothic" panose="020B0502020202020204" pitchFamily="34" charset="0"/>
              </a:endParaRPr>
            </a:p>
          </p:txBody>
        </p:sp>
        <p:sp>
          <p:nvSpPr>
            <p:cNvPr id="5" name="Rectangle 4">
              <a:extLst>
                <a:ext uri="{FF2B5EF4-FFF2-40B4-BE49-F238E27FC236}">
                  <a16:creationId xmlns:a16="http://schemas.microsoft.com/office/drawing/2014/main" id="{47373DFC-03EE-48B3-95E0-9256CCF5F106}"/>
                </a:ext>
              </a:extLst>
            </p:cNvPr>
            <p:cNvSpPr>
              <a:spLocks noChangeArrowheads="1"/>
            </p:cNvSpPr>
            <p:nvPr/>
          </p:nvSpPr>
          <p:spPr bwMode="auto">
            <a:xfrm>
              <a:off x="8399969" y="1352403"/>
              <a:ext cx="2320164" cy="8295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2400" b="1" dirty="0" err="1">
                  <a:solidFill>
                    <a:srgbClr val="0070C0"/>
                  </a:solidFill>
                  <a:latin typeface="Century Gothic" panose="020B0502020202020204" pitchFamily="34" charset="0"/>
                </a:rPr>
                <a:t>Fc</a:t>
              </a:r>
              <a:r>
                <a:rPr lang="fr-FR" altLang="fr-FR" sz="2400" b="1" dirty="0">
                  <a:solidFill>
                    <a:srgbClr val="0070C0"/>
                  </a:solidFill>
                  <a:latin typeface="Century Gothic" panose="020B0502020202020204" pitchFamily="34" charset="0"/>
                </a:rPr>
                <a:t> (bpm)</a:t>
              </a:r>
            </a:p>
            <a:p>
              <a:pPr hangingPunct="1">
                <a:lnSpc>
                  <a:spcPct val="100000"/>
                </a:lnSpc>
              </a:pPr>
              <a:r>
                <a:rPr lang="fr-FR" altLang="fr-FR" sz="2400" b="1" dirty="0">
                  <a:solidFill>
                    <a:srgbClr val="0070C0"/>
                  </a:solidFill>
                  <a:latin typeface="Century Gothic" panose="020B0502020202020204" pitchFamily="34" charset="0"/>
                </a:rPr>
                <a:t>ou VO</a:t>
              </a:r>
              <a:r>
                <a:rPr lang="fr-FR" altLang="fr-FR" sz="2400" b="1" baseline="-25000" dirty="0">
                  <a:solidFill>
                    <a:srgbClr val="0070C0"/>
                  </a:solidFill>
                  <a:latin typeface="Century Gothic" panose="020B0502020202020204" pitchFamily="34" charset="0"/>
                </a:rPr>
                <a:t>2</a:t>
              </a:r>
              <a:r>
                <a:rPr lang="fr-FR" altLang="fr-FR" sz="2400" b="1" dirty="0">
                  <a:solidFill>
                    <a:srgbClr val="0070C0"/>
                  </a:solidFill>
                  <a:latin typeface="Century Gothic" panose="020B0502020202020204" pitchFamily="34" charset="0"/>
                </a:rPr>
                <a:t> (l/min)</a:t>
              </a:r>
            </a:p>
          </p:txBody>
        </p:sp>
        <p:sp>
          <p:nvSpPr>
            <p:cNvPr id="6" name="Rectangle 5">
              <a:extLst>
                <a:ext uri="{FF2B5EF4-FFF2-40B4-BE49-F238E27FC236}">
                  <a16:creationId xmlns:a16="http://schemas.microsoft.com/office/drawing/2014/main" id="{7423BC68-E6CC-4EED-8B0F-B7992E014360}"/>
                </a:ext>
              </a:extLst>
            </p:cNvPr>
            <p:cNvSpPr>
              <a:spLocks noChangeArrowheads="1"/>
            </p:cNvSpPr>
            <p:nvPr/>
          </p:nvSpPr>
          <p:spPr bwMode="auto">
            <a:xfrm>
              <a:off x="9277689" y="4702866"/>
              <a:ext cx="1650108" cy="706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2000" b="1" dirty="0">
                  <a:solidFill>
                    <a:srgbClr val="0070C0"/>
                  </a:solidFill>
                  <a:latin typeface="Century Gothic" panose="020B0502020202020204" pitchFamily="34" charset="0"/>
                </a:rPr>
                <a:t>V (km/h)</a:t>
              </a:r>
            </a:p>
            <a:p>
              <a:pPr hangingPunct="1">
                <a:lnSpc>
                  <a:spcPct val="100000"/>
                </a:lnSpc>
              </a:pPr>
              <a:r>
                <a:rPr lang="fr-FR" altLang="fr-FR" sz="2000" b="1" dirty="0">
                  <a:solidFill>
                    <a:srgbClr val="0070C0"/>
                  </a:solidFill>
                  <a:latin typeface="Century Gothic" panose="020B0502020202020204" pitchFamily="34" charset="0"/>
                </a:rPr>
                <a:t>ou P (Watts)</a:t>
              </a:r>
            </a:p>
          </p:txBody>
        </p:sp>
        <p:sp>
          <p:nvSpPr>
            <p:cNvPr id="8" name="Line 3">
              <a:extLst>
                <a:ext uri="{FF2B5EF4-FFF2-40B4-BE49-F238E27FC236}">
                  <a16:creationId xmlns:a16="http://schemas.microsoft.com/office/drawing/2014/main" id="{01307987-8358-4923-BCAC-DE52AD988F02}"/>
                </a:ext>
              </a:extLst>
            </p:cNvPr>
            <p:cNvSpPr>
              <a:spLocks noChangeShapeType="1"/>
            </p:cNvSpPr>
            <p:nvPr/>
          </p:nvSpPr>
          <p:spPr bwMode="auto">
            <a:xfrm>
              <a:off x="3043932" y="1717288"/>
              <a:ext cx="2038" cy="3441466"/>
            </a:xfrm>
            <a:prstGeom prst="line">
              <a:avLst/>
            </a:prstGeom>
            <a:noFill/>
            <a:ln w="44280" cap="flat">
              <a:solidFill>
                <a:srgbClr val="0070C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9" name="Line 4">
              <a:extLst>
                <a:ext uri="{FF2B5EF4-FFF2-40B4-BE49-F238E27FC236}">
                  <a16:creationId xmlns:a16="http://schemas.microsoft.com/office/drawing/2014/main" id="{698B6C87-25D1-4331-B5A2-33AFC4E78EA2}"/>
                </a:ext>
              </a:extLst>
            </p:cNvPr>
            <p:cNvSpPr>
              <a:spLocks noChangeShapeType="1"/>
            </p:cNvSpPr>
            <p:nvPr/>
          </p:nvSpPr>
          <p:spPr bwMode="auto">
            <a:xfrm>
              <a:off x="3005217" y="5041635"/>
              <a:ext cx="6304144" cy="6759"/>
            </a:xfrm>
            <a:prstGeom prst="line">
              <a:avLst/>
            </a:prstGeom>
            <a:noFill/>
            <a:ln w="44280" cap="flat">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0" name="Line 5">
              <a:extLst>
                <a:ext uri="{FF2B5EF4-FFF2-40B4-BE49-F238E27FC236}">
                  <a16:creationId xmlns:a16="http://schemas.microsoft.com/office/drawing/2014/main" id="{4048F65A-9800-4D4E-A777-C463E96F2D22}"/>
                </a:ext>
              </a:extLst>
            </p:cNvPr>
            <p:cNvSpPr>
              <a:spLocks noChangeShapeType="1"/>
            </p:cNvSpPr>
            <p:nvPr/>
          </p:nvSpPr>
          <p:spPr bwMode="auto">
            <a:xfrm>
              <a:off x="6165681" y="1773596"/>
              <a:ext cx="2038" cy="3238762"/>
            </a:xfrm>
            <a:prstGeom prst="line">
              <a:avLst/>
            </a:prstGeom>
            <a:noFill/>
            <a:ln w="9360" cap="rnd">
              <a:solidFill>
                <a:srgbClr val="C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1" name="Line 6">
              <a:extLst>
                <a:ext uri="{FF2B5EF4-FFF2-40B4-BE49-F238E27FC236}">
                  <a16:creationId xmlns:a16="http://schemas.microsoft.com/office/drawing/2014/main" id="{8120F30A-D349-4CB0-BA79-26BC60A1F3B3}"/>
                </a:ext>
              </a:extLst>
            </p:cNvPr>
            <p:cNvSpPr>
              <a:spLocks noChangeShapeType="1"/>
            </p:cNvSpPr>
            <p:nvPr/>
          </p:nvSpPr>
          <p:spPr bwMode="auto">
            <a:xfrm>
              <a:off x="7157597" y="1759216"/>
              <a:ext cx="2037" cy="3238762"/>
            </a:xfrm>
            <a:prstGeom prst="line">
              <a:avLst/>
            </a:prstGeom>
            <a:noFill/>
            <a:ln w="9360" cap="rnd">
              <a:solidFill>
                <a:srgbClr val="C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2" name="Line 7">
              <a:extLst>
                <a:ext uri="{FF2B5EF4-FFF2-40B4-BE49-F238E27FC236}">
                  <a16:creationId xmlns:a16="http://schemas.microsoft.com/office/drawing/2014/main" id="{F56511FB-3907-4849-9EBE-6A3F75D35487}"/>
                </a:ext>
              </a:extLst>
            </p:cNvPr>
            <p:cNvSpPr>
              <a:spLocks noChangeShapeType="1"/>
            </p:cNvSpPr>
            <p:nvPr/>
          </p:nvSpPr>
          <p:spPr bwMode="auto">
            <a:xfrm>
              <a:off x="2982802" y="2136210"/>
              <a:ext cx="5303360" cy="43866"/>
            </a:xfrm>
            <a:prstGeom prst="line">
              <a:avLst/>
            </a:prstGeom>
            <a:noFill/>
            <a:ln w="50760" cap="rnd">
              <a:solidFill>
                <a:srgbClr val="FAC09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3" name="Line 8">
              <a:extLst>
                <a:ext uri="{FF2B5EF4-FFF2-40B4-BE49-F238E27FC236}">
                  <a16:creationId xmlns:a16="http://schemas.microsoft.com/office/drawing/2014/main" id="{B5FD7F5E-EBFE-4F82-9D14-0EAB31DC0A40}"/>
                </a:ext>
              </a:extLst>
            </p:cNvPr>
            <p:cNvSpPr>
              <a:spLocks noChangeShapeType="1"/>
            </p:cNvSpPr>
            <p:nvPr/>
          </p:nvSpPr>
          <p:spPr bwMode="auto">
            <a:xfrm>
              <a:off x="2895181" y="4555146"/>
              <a:ext cx="199694" cy="2253"/>
            </a:xfrm>
            <a:prstGeom prst="line">
              <a:avLst/>
            </a:prstGeom>
            <a:noFill/>
            <a:ln w="47625" cap="flat">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4" name="Line 9">
              <a:extLst>
                <a:ext uri="{FF2B5EF4-FFF2-40B4-BE49-F238E27FC236}">
                  <a16:creationId xmlns:a16="http://schemas.microsoft.com/office/drawing/2014/main" id="{1A9F71C0-9169-47DF-B6A3-EEADB52CCEE7}"/>
                </a:ext>
              </a:extLst>
            </p:cNvPr>
            <p:cNvSpPr>
              <a:spLocks noChangeShapeType="1"/>
            </p:cNvSpPr>
            <p:nvPr/>
          </p:nvSpPr>
          <p:spPr bwMode="auto">
            <a:xfrm>
              <a:off x="2895181" y="4068656"/>
              <a:ext cx="199694" cy="2253"/>
            </a:xfrm>
            <a:prstGeom prst="line">
              <a:avLst/>
            </a:prstGeom>
            <a:noFill/>
            <a:ln w="47625" cap="flat">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5" name="Line 10">
              <a:extLst>
                <a:ext uri="{FF2B5EF4-FFF2-40B4-BE49-F238E27FC236}">
                  <a16:creationId xmlns:a16="http://schemas.microsoft.com/office/drawing/2014/main" id="{0995473B-037B-497F-B713-4E8324B11083}"/>
                </a:ext>
              </a:extLst>
            </p:cNvPr>
            <p:cNvSpPr>
              <a:spLocks noChangeShapeType="1"/>
            </p:cNvSpPr>
            <p:nvPr/>
          </p:nvSpPr>
          <p:spPr bwMode="auto">
            <a:xfrm>
              <a:off x="2895181" y="2142968"/>
              <a:ext cx="199694" cy="2252"/>
            </a:xfrm>
            <a:prstGeom prst="line">
              <a:avLst/>
            </a:prstGeom>
            <a:noFill/>
            <a:ln w="9360" cap="flat">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6" name="Line 11">
              <a:extLst>
                <a:ext uri="{FF2B5EF4-FFF2-40B4-BE49-F238E27FC236}">
                  <a16:creationId xmlns:a16="http://schemas.microsoft.com/office/drawing/2014/main" id="{4771C7AD-1DFE-4D78-8CEC-56B56A4C9C5F}"/>
                </a:ext>
              </a:extLst>
            </p:cNvPr>
            <p:cNvSpPr>
              <a:spLocks noChangeShapeType="1"/>
            </p:cNvSpPr>
            <p:nvPr/>
          </p:nvSpPr>
          <p:spPr bwMode="auto">
            <a:xfrm>
              <a:off x="7488145" y="4773617"/>
              <a:ext cx="2037" cy="202704"/>
            </a:xfrm>
            <a:prstGeom prst="line">
              <a:avLst/>
            </a:prstGeom>
            <a:noFill/>
            <a:ln w="9360" cap="rnd">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7" name="Line 12">
              <a:extLst>
                <a:ext uri="{FF2B5EF4-FFF2-40B4-BE49-F238E27FC236}">
                  <a16:creationId xmlns:a16="http://schemas.microsoft.com/office/drawing/2014/main" id="{2AFD296F-747D-47CC-818F-BB8D59DDA95D}"/>
                </a:ext>
              </a:extLst>
            </p:cNvPr>
            <p:cNvSpPr>
              <a:spLocks noChangeShapeType="1"/>
            </p:cNvSpPr>
            <p:nvPr/>
          </p:nvSpPr>
          <p:spPr bwMode="auto">
            <a:xfrm>
              <a:off x="3068386" y="1709032"/>
              <a:ext cx="3089144" cy="28527"/>
            </a:xfrm>
            <a:prstGeom prst="line">
              <a:avLst/>
            </a:prstGeom>
            <a:noFill/>
            <a:ln w="47625" cap="rnd">
              <a:solidFill>
                <a:srgbClr val="C00000"/>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8" name="Line 13">
              <a:extLst>
                <a:ext uri="{FF2B5EF4-FFF2-40B4-BE49-F238E27FC236}">
                  <a16:creationId xmlns:a16="http://schemas.microsoft.com/office/drawing/2014/main" id="{D7650A52-3A03-49BC-AEA3-14A43AAE6F57}"/>
                </a:ext>
              </a:extLst>
            </p:cNvPr>
            <p:cNvSpPr>
              <a:spLocks noChangeShapeType="1"/>
            </p:cNvSpPr>
            <p:nvPr/>
          </p:nvSpPr>
          <p:spPr bwMode="auto">
            <a:xfrm>
              <a:off x="6155493" y="1739810"/>
              <a:ext cx="989877" cy="19233"/>
            </a:xfrm>
            <a:prstGeom prst="line">
              <a:avLst/>
            </a:prstGeom>
            <a:noFill/>
            <a:ln w="47625" cap="rnd">
              <a:solidFill>
                <a:srgbClr val="C00000"/>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19" name="Line 14">
              <a:extLst>
                <a:ext uri="{FF2B5EF4-FFF2-40B4-BE49-F238E27FC236}">
                  <a16:creationId xmlns:a16="http://schemas.microsoft.com/office/drawing/2014/main" id="{673AA298-5D6F-4532-8DA4-81C4E55F9866}"/>
                </a:ext>
              </a:extLst>
            </p:cNvPr>
            <p:cNvSpPr>
              <a:spLocks noChangeShapeType="1"/>
            </p:cNvSpPr>
            <p:nvPr/>
          </p:nvSpPr>
          <p:spPr bwMode="auto">
            <a:xfrm>
              <a:off x="7209399" y="1763067"/>
              <a:ext cx="998470" cy="2252"/>
            </a:xfrm>
            <a:prstGeom prst="line">
              <a:avLst/>
            </a:prstGeom>
            <a:noFill/>
            <a:ln w="47625" cap="rnd">
              <a:solidFill>
                <a:srgbClr val="C00000"/>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21" name="Line 20">
              <a:extLst>
                <a:ext uri="{FF2B5EF4-FFF2-40B4-BE49-F238E27FC236}">
                  <a16:creationId xmlns:a16="http://schemas.microsoft.com/office/drawing/2014/main" id="{6287630C-A272-45D1-9022-128C2736EEC3}"/>
                </a:ext>
              </a:extLst>
            </p:cNvPr>
            <p:cNvSpPr>
              <a:spLocks noChangeShapeType="1"/>
            </p:cNvSpPr>
            <p:nvPr/>
          </p:nvSpPr>
          <p:spPr bwMode="auto">
            <a:xfrm flipV="1">
              <a:off x="3078521" y="2212784"/>
              <a:ext cx="4904237" cy="2517003"/>
            </a:xfrm>
            <a:prstGeom prst="line">
              <a:avLst/>
            </a:prstGeom>
            <a:noFill/>
            <a:ln w="47520" cap="flat">
              <a:solidFill>
                <a:srgbClr val="4A7EBB"/>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22" name="Line 21">
              <a:extLst>
                <a:ext uri="{FF2B5EF4-FFF2-40B4-BE49-F238E27FC236}">
                  <a16:creationId xmlns:a16="http://schemas.microsoft.com/office/drawing/2014/main" id="{C8AE1C6F-19B7-4574-8417-5C0DEFE7C714}"/>
                </a:ext>
              </a:extLst>
            </p:cNvPr>
            <p:cNvSpPr>
              <a:spLocks noChangeShapeType="1"/>
            </p:cNvSpPr>
            <p:nvPr/>
          </p:nvSpPr>
          <p:spPr bwMode="auto">
            <a:xfrm>
              <a:off x="7963942" y="2210854"/>
              <a:ext cx="1601628" cy="2253"/>
            </a:xfrm>
            <a:prstGeom prst="line">
              <a:avLst/>
            </a:prstGeom>
            <a:noFill/>
            <a:ln w="44280" cap="flat">
              <a:solidFill>
                <a:srgbClr val="4A7EBB"/>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latin typeface="Century Gothic" panose="020B0502020202020204" pitchFamily="34" charset="0"/>
              </a:endParaRPr>
            </a:p>
          </p:txBody>
        </p:sp>
        <p:sp>
          <p:nvSpPr>
            <p:cNvPr id="23" name="Line 22">
              <a:extLst>
                <a:ext uri="{FF2B5EF4-FFF2-40B4-BE49-F238E27FC236}">
                  <a16:creationId xmlns:a16="http://schemas.microsoft.com/office/drawing/2014/main" id="{09EF504C-D874-412A-8186-8EE5701A8C02}"/>
                </a:ext>
              </a:extLst>
            </p:cNvPr>
            <p:cNvSpPr>
              <a:spLocks noChangeShapeType="1"/>
            </p:cNvSpPr>
            <p:nvPr/>
          </p:nvSpPr>
          <p:spPr bwMode="auto">
            <a:xfrm flipH="1">
              <a:off x="7979117" y="2228290"/>
              <a:ext cx="3642" cy="2843102"/>
            </a:xfrm>
            <a:prstGeom prst="line">
              <a:avLst/>
            </a:prstGeom>
            <a:noFill/>
            <a:ln w="50760" cap="rnd">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dirty="0">
                <a:latin typeface="Century Gothic" panose="020B0502020202020204" pitchFamily="34" charset="0"/>
              </a:endParaRPr>
            </a:p>
          </p:txBody>
        </p:sp>
        <p:sp>
          <p:nvSpPr>
            <p:cNvPr id="24" name="Rectangle 23">
              <a:extLst>
                <a:ext uri="{FF2B5EF4-FFF2-40B4-BE49-F238E27FC236}">
                  <a16:creationId xmlns:a16="http://schemas.microsoft.com/office/drawing/2014/main" id="{9D9E57D6-8838-46F6-B86F-8F0E0A033F47}"/>
                </a:ext>
              </a:extLst>
            </p:cNvPr>
            <p:cNvSpPr>
              <a:spLocks noChangeArrowheads="1"/>
            </p:cNvSpPr>
            <p:nvPr/>
          </p:nvSpPr>
          <p:spPr bwMode="auto">
            <a:xfrm>
              <a:off x="1373718" y="1790206"/>
              <a:ext cx="1763568" cy="706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449263" algn="l"/>
                  <a:tab pos="898525"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2000" b="1" dirty="0" err="1">
                  <a:solidFill>
                    <a:srgbClr val="FFFF00"/>
                  </a:solidFill>
                  <a:latin typeface="Century Gothic" panose="020B0502020202020204" pitchFamily="34" charset="0"/>
                </a:rPr>
                <a:t>Fcmax</a:t>
              </a:r>
              <a:endParaRPr lang="fr-FR" altLang="fr-FR" sz="2000" b="1" dirty="0">
                <a:solidFill>
                  <a:srgbClr val="FFFF00"/>
                </a:solidFill>
                <a:latin typeface="Century Gothic" panose="020B0502020202020204" pitchFamily="34" charset="0"/>
              </a:endParaRPr>
            </a:p>
            <a:p>
              <a:pPr hangingPunct="1">
                <a:lnSpc>
                  <a:spcPct val="100000"/>
                </a:lnSpc>
              </a:pPr>
              <a:r>
                <a:rPr lang="fr-FR" altLang="fr-FR" sz="2000" b="1" dirty="0">
                  <a:solidFill>
                    <a:srgbClr val="0070C0"/>
                  </a:solidFill>
                  <a:latin typeface="Century Gothic" panose="020B0502020202020204" pitchFamily="34" charset="0"/>
                </a:rPr>
                <a:t>ou VO</a:t>
              </a:r>
              <a:r>
                <a:rPr lang="fr-FR" altLang="fr-FR" sz="2000" b="1" baseline="-25000" dirty="0">
                  <a:solidFill>
                    <a:srgbClr val="0070C0"/>
                  </a:solidFill>
                  <a:latin typeface="Century Gothic" panose="020B0502020202020204" pitchFamily="34" charset="0"/>
                </a:rPr>
                <a:t>2</a:t>
              </a:r>
              <a:r>
                <a:rPr lang="fr-FR" altLang="fr-FR" sz="2000" b="1" dirty="0">
                  <a:solidFill>
                    <a:srgbClr val="0070C0"/>
                  </a:solidFill>
                  <a:latin typeface="Century Gothic" panose="020B0502020202020204" pitchFamily="34" charset="0"/>
                </a:rPr>
                <a:t>max</a:t>
              </a:r>
            </a:p>
          </p:txBody>
        </p:sp>
        <p:sp>
          <p:nvSpPr>
            <p:cNvPr id="25" name="Rectangle 24">
              <a:extLst>
                <a:ext uri="{FF2B5EF4-FFF2-40B4-BE49-F238E27FC236}">
                  <a16:creationId xmlns:a16="http://schemas.microsoft.com/office/drawing/2014/main" id="{9ECCB8A8-5DDD-44E9-9554-5899428F9588}"/>
                </a:ext>
              </a:extLst>
            </p:cNvPr>
            <p:cNvSpPr>
              <a:spLocks noChangeArrowheads="1"/>
            </p:cNvSpPr>
            <p:nvPr/>
          </p:nvSpPr>
          <p:spPr bwMode="auto">
            <a:xfrm>
              <a:off x="1373718" y="4508457"/>
              <a:ext cx="1631499" cy="706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2000" b="1" dirty="0" err="1">
                  <a:solidFill>
                    <a:srgbClr val="FFFF00"/>
                  </a:solidFill>
                  <a:latin typeface="Century Gothic" panose="020B0502020202020204" pitchFamily="34" charset="0"/>
                </a:rPr>
                <a:t>Fc</a:t>
              </a:r>
              <a:r>
                <a:rPr lang="fr-FR" altLang="fr-FR" sz="2000" b="1" dirty="0">
                  <a:solidFill>
                    <a:srgbClr val="FFFF00"/>
                  </a:solidFill>
                  <a:latin typeface="Century Gothic" panose="020B0502020202020204" pitchFamily="34" charset="0"/>
                </a:rPr>
                <a:t> repos </a:t>
              </a:r>
              <a:r>
                <a:rPr lang="fr-FR" altLang="fr-FR" sz="2000" b="1" dirty="0">
                  <a:solidFill>
                    <a:srgbClr val="0070C0"/>
                  </a:solidFill>
                  <a:latin typeface="Century Gothic" panose="020B0502020202020204" pitchFamily="34" charset="0"/>
                </a:rPr>
                <a:t>ou </a:t>
              </a:r>
            </a:p>
            <a:p>
              <a:pPr hangingPunct="1">
                <a:lnSpc>
                  <a:spcPct val="100000"/>
                </a:lnSpc>
              </a:pPr>
              <a:r>
                <a:rPr lang="fr-FR" altLang="fr-FR" sz="2000" b="1" dirty="0">
                  <a:solidFill>
                    <a:srgbClr val="0070C0"/>
                  </a:solidFill>
                  <a:latin typeface="Century Gothic" panose="020B0502020202020204" pitchFamily="34" charset="0"/>
                </a:rPr>
                <a:t>VO repos</a:t>
              </a:r>
            </a:p>
          </p:txBody>
        </p:sp>
        <p:cxnSp>
          <p:nvCxnSpPr>
            <p:cNvPr id="26" name="Connecteur droit 25">
              <a:extLst>
                <a:ext uri="{FF2B5EF4-FFF2-40B4-BE49-F238E27FC236}">
                  <a16:creationId xmlns:a16="http://schemas.microsoft.com/office/drawing/2014/main" id="{06050CED-BE09-4422-A810-DB1331FA579E}"/>
                </a:ext>
              </a:extLst>
            </p:cNvPr>
            <p:cNvCxnSpPr>
              <a:cxnSpLocks/>
            </p:cNvCxnSpPr>
            <p:nvPr/>
          </p:nvCxnSpPr>
          <p:spPr>
            <a:xfrm>
              <a:off x="3156005" y="4068656"/>
              <a:ext cx="3989365" cy="39218"/>
            </a:xfrm>
            <a:prstGeom prst="line">
              <a:avLst/>
            </a:prstGeom>
            <a:ln w="25400">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BD15700B-2AD4-471E-8D08-A192730832CF}"/>
                </a:ext>
              </a:extLst>
            </p:cNvPr>
            <p:cNvCxnSpPr>
              <a:cxnSpLocks/>
              <a:endCxn id="11" idx="1"/>
            </p:cNvCxnSpPr>
            <p:nvPr/>
          </p:nvCxnSpPr>
          <p:spPr>
            <a:xfrm>
              <a:off x="7157597" y="4097933"/>
              <a:ext cx="2037" cy="900045"/>
            </a:xfrm>
            <a:prstGeom prst="line">
              <a:avLst/>
            </a:prstGeom>
            <a:ln w="25400">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F1C38FA7-0A64-4D21-B2E8-BE1B3FCCB665}"/>
                </a:ext>
              </a:extLst>
            </p:cNvPr>
            <p:cNvCxnSpPr>
              <a:cxnSpLocks/>
            </p:cNvCxnSpPr>
            <p:nvPr/>
          </p:nvCxnSpPr>
          <p:spPr>
            <a:xfrm flipV="1">
              <a:off x="3067943" y="4571952"/>
              <a:ext cx="3097738" cy="5605"/>
            </a:xfrm>
            <a:prstGeom prst="line">
              <a:avLst/>
            </a:prstGeom>
            <a:ln w="25400">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516C9829-765B-4CE9-B4D0-760E742450C0}"/>
                </a:ext>
              </a:extLst>
            </p:cNvPr>
            <p:cNvCxnSpPr>
              <a:cxnSpLocks/>
            </p:cNvCxnSpPr>
            <p:nvPr/>
          </p:nvCxnSpPr>
          <p:spPr>
            <a:xfrm>
              <a:off x="6185617" y="4575524"/>
              <a:ext cx="2037" cy="411803"/>
            </a:xfrm>
            <a:prstGeom prst="line">
              <a:avLst/>
            </a:prstGeom>
            <a:ln w="25400">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53BC64FB-87E0-4B66-A15A-389210B82A5F}"/>
                </a:ext>
              </a:extLst>
            </p:cNvPr>
            <p:cNvSpPr>
              <a:spLocks noChangeArrowheads="1"/>
            </p:cNvSpPr>
            <p:nvPr/>
          </p:nvSpPr>
          <p:spPr bwMode="auto">
            <a:xfrm>
              <a:off x="1692110" y="1110247"/>
              <a:ext cx="3651552" cy="50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2800" b="1" dirty="0">
                  <a:solidFill>
                    <a:schemeClr val="accent5">
                      <a:lumMod val="40000"/>
                      <a:lumOff val="60000"/>
                    </a:schemeClr>
                  </a:solidFill>
                  <a:latin typeface="Century Gothic" panose="020B0502020202020204" pitchFamily="34" charset="0"/>
                </a:rPr>
                <a:t>Lactatémie (</a:t>
              </a:r>
              <a:r>
                <a:rPr lang="fr-FR" altLang="fr-FR" sz="2800" b="1" dirty="0" err="1">
                  <a:solidFill>
                    <a:schemeClr val="accent5">
                      <a:lumMod val="40000"/>
                      <a:lumOff val="60000"/>
                    </a:schemeClr>
                  </a:solidFill>
                  <a:latin typeface="Century Gothic" panose="020B0502020202020204" pitchFamily="34" charset="0"/>
                </a:rPr>
                <a:t>mmol</a:t>
              </a:r>
              <a:r>
                <a:rPr lang="fr-FR" altLang="fr-FR" sz="2800" b="1" dirty="0">
                  <a:solidFill>
                    <a:schemeClr val="accent5">
                      <a:lumMod val="40000"/>
                      <a:lumOff val="60000"/>
                    </a:schemeClr>
                  </a:solidFill>
                  <a:latin typeface="Century Gothic" panose="020B0502020202020204" pitchFamily="34" charset="0"/>
                </a:rPr>
                <a:t>/l)</a:t>
              </a:r>
            </a:p>
          </p:txBody>
        </p:sp>
        <p:sp>
          <p:nvSpPr>
            <p:cNvPr id="20" name="AutoShape 19">
              <a:extLst>
                <a:ext uri="{FF2B5EF4-FFF2-40B4-BE49-F238E27FC236}">
                  <a16:creationId xmlns:a16="http://schemas.microsoft.com/office/drawing/2014/main" id="{3D2CB4B2-FFC6-4610-8701-43094C5E47EF}"/>
                </a:ext>
              </a:extLst>
            </p:cNvPr>
            <p:cNvSpPr>
              <a:spLocks noChangeArrowheads="1"/>
            </p:cNvSpPr>
            <p:nvPr/>
          </p:nvSpPr>
          <p:spPr bwMode="auto">
            <a:xfrm>
              <a:off x="3087451" y="2222578"/>
              <a:ext cx="5028708" cy="2819015"/>
            </a:xfrm>
            <a:custGeom>
              <a:avLst/>
              <a:gdLst>
                <a:gd name="G0" fmla="*/ 0 11879 1"/>
                <a:gd name="G1" fmla="*/ G0 1 15019"/>
                <a:gd name="G2" fmla="*/ 9090 5951 1"/>
                <a:gd name="G3" fmla="*/ G2 1 9090"/>
                <a:gd name="G4" fmla="*/ 61586 11879 1"/>
                <a:gd name="G5" fmla="*/ G4 1 15019"/>
                <a:gd name="G6" fmla="*/ 27040 5951 1"/>
                <a:gd name="G7" fmla="*/ G6 1 9090"/>
                <a:gd name="G8" fmla="*/ 37822 11879 1"/>
                <a:gd name="G9" fmla="*/ G8 1 15019"/>
                <a:gd name="G10" fmla="*/ 17161 5951 1"/>
                <a:gd name="G11" fmla="*/ G10 1 9090"/>
                <a:gd name="G12" fmla="*/ 59386 11879 1"/>
                <a:gd name="G13" fmla="*/ G12 1 15019"/>
                <a:gd name="G14" fmla="*/ 53965 5951 1"/>
                <a:gd name="G15" fmla="*/ G14 1 9090"/>
                <a:gd name="G16" fmla="*/ 44145 11879 1"/>
                <a:gd name="G17" fmla="*/ G16 1 15019"/>
                <a:gd name="G18" fmla="*/ 24782 5951 1"/>
                <a:gd name="G19" fmla="*/ G18 1 9090"/>
                <a:gd name="G20" fmla="*/ 28453 11879 1"/>
                <a:gd name="G21" fmla="*/ G20 1 15019"/>
                <a:gd name="G22" fmla="*/ 3218 5951 1"/>
                <a:gd name="G23" fmla="*/ G22 1 9090"/>
                <a:gd name="G24" fmla="*/ 31163 11879 1"/>
                <a:gd name="G25" fmla="*/ G24 1 15019"/>
                <a:gd name="G26" fmla="*/ 35506 5951 1"/>
                <a:gd name="G27" fmla="*/ G26 1 9090"/>
                <a:gd name="G28" fmla="*/ 60798 11879 1"/>
                <a:gd name="G29" fmla="*/ G28 1 15019"/>
                <a:gd name="G30" fmla="*/ 31441 5951 1"/>
                <a:gd name="G31" fmla="*/ G30 1 9090"/>
                <a:gd name="G32" fmla="*/ 15019 11879 1"/>
                <a:gd name="G33" fmla="*/ G32 1 15019"/>
                <a:gd name="G34" fmla="*/ 0 5951 1"/>
                <a:gd name="G35" fmla="*/ G34 1 9090"/>
                <a:gd name="G36" fmla="+- 11879 0 0"/>
                <a:gd name="G37" fmla="+- 5951 0 0"/>
              </a:gdLst>
              <a:ahLst/>
              <a:cxnLst>
                <a:cxn ang="0">
                  <a:pos x="r" y="vc"/>
                </a:cxn>
                <a:cxn ang="5400000">
                  <a:pos x="hc" y="b"/>
                </a:cxn>
                <a:cxn ang="10800000">
                  <a:pos x="l" y="vc"/>
                </a:cxn>
                <a:cxn ang="16200000">
                  <a:pos x="hc" y="t"/>
                </a:cxn>
              </a:cxnLst>
              <a:rect l="0" t="0" r="0" b="0"/>
              <a:pathLst>
                <a:path>
                  <a:moveTo>
                    <a:pt x="0" y="2696066"/>
                  </a:moveTo>
                  <a:lnTo>
                    <a:pt x="2158738" y="2582944"/>
                  </a:lnTo>
                  <a:cubicBezTo>
                    <a:pt x="2623794" y="2551521"/>
                    <a:pt x="2615938" y="2535809"/>
                    <a:pt x="2790334" y="2507529"/>
                  </a:cubicBezTo>
                  <a:cubicBezTo>
                    <a:pt x="2964730" y="2479249"/>
                    <a:pt x="3051143" y="2455681"/>
                    <a:pt x="3205114" y="2413261"/>
                  </a:cubicBezTo>
                  <a:cubicBezTo>
                    <a:pt x="3359085" y="2370840"/>
                    <a:pt x="3555477" y="2348845"/>
                    <a:pt x="3714161" y="2253006"/>
                  </a:cubicBezTo>
                  <a:cubicBezTo>
                    <a:pt x="3872846" y="2157167"/>
                    <a:pt x="4017390" y="2033047"/>
                    <a:pt x="4157221" y="1838226"/>
                  </a:cubicBezTo>
                  <a:cubicBezTo>
                    <a:pt x="4297052" y="1643405"/>
                    <a:pt x="4449452" y="1308754"/>
                    <a:pt x="4553147" y="1084082"/>
                  </a:cubicBezTo>
                  <a:cubicBezTo>
                    <a:pt x="4656842" y="859410"/>
                    <a:pt x="4716545" y="670873"/>
                    <a:pt x="4779390" y="490193"/>
                  </a:cubicBezTo>
                  <a:cubicBezTo>
                    <a:pt x="4842235" y="309513"/>
                    <a:pt x="4886227" y="154756"/>
                    <a:pt x="4930219" y="0"/>
                  </a:cubicBezTo>
                </a:path>
              </a:pathLst>
            </a:custGeom>
            <a:noFill/>
            <a:ln w="82550" cap="flat">
              <a:solidFill>
                <a:schemeClr val="accent5">
                  <a:lumMod val="40000"/>
                  <a:lumOff val="6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dirty="0">
                <a:latin typeface="Century Gothic" panose="020B0502020202020204" pitchFamily="34" charset="0"/>
              </a:endParaRPr>
            </a:p>
          </p:txBody>
        </p:sp>
        <p:sp>
          <p:nvSpPr>
            <p:cNvPr id="7" name="Rectangle 6">
              <a:extLst>
                <a:ext uri="{FF2B5EF4-FFF2-40B4-BE49-F238E27FC236}">
                  <a16:creationId xmlns:a16="http://schemas.microsoft.com/office/drawing/2014/main" id="{097290CE-613E-41DA-8D0B-DDFD74925BBD}"/>
                </a:ext>
              </a:extLst>
            </p:cNvPr>
            <p:cNvSpPr>
              <a:spLocks noChangeArrowheads="1"/>
            </p:cNvSpPr>
            <p:nvPr/>
          </p:nvSpPr>
          <p:spPr bwMode="auto">
            <a:xfrm>
              <a:off x="6917028" y="5156189"/>
              <a:ext cx="2124177" cy="446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449263" algn="l"/>
                  <a:tab pos="898525"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2400" b="1" dirty="0">
                  <a:solidFill>
                    <a:srgbClr val="FF0000"/>
                  </a:solidFill>
                  <a:latin typeface="Century Gothic" panose="020B0502020202020204" pitchFamily="34" charset="0"/>
                </a:rPr>
                <a:t>VMA ou PMA</a:t>
              </a:r>
            </a:p>
          </p:txBody>
        </p:sp>
      </p:grpSp>
      <p:sp>
        <p:nvSpPr>
          <p:cNvPr id="33" name="Line 45">
            <a:extLst>
              <a:ext uri="{FF2B5EF4-FFF2-40B4-BE49-F238E27FC236}">
                <a16:creationId xmlns:a16="http://schemas.microsoft.com/office/drawing/2014/main" id="{86D58389-724F-4848-9C3F-2F836380846B}"/>
              </a:ext>
            </a:extLst>
          </p:cNvPr>
          <p:cNvSpPr>
            <a:spLocks noChangeShapeType="1"/>
          </p:cNvSpPr>
          <p:nvPr/>
        </p:nvSpPr>
        <p:spPr bwMode="auto">
          <a:xfrm flipH="1">
            <a:off x="3695398" y="3038491"/>
            <a:ext cx="3059112" cy="1588"/>
          </a:xfrm>
          <a:prstGeom prst="line">
            <a:avLst/>
          </a:prstGeom>
          <a:noFill/>
          <a:ln w="108000" cap="flat">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solidFill>
                <a:srgbClr val="00FFFF"/>
              </a:solidFill>
              <a:latin typeface="Century Gothic" panose="020B0502020202020204" pitchFamily="34" charset="0"/>
            </a:endParaRPr>
          </a:p>
        </p:txBody>
      </p:sp>
      <p:sp>
        <p:nvSpPr>
          <p:cNvPr id="34" name="Line 46">
            <a:extLst>
              <a:ext uri="{FF2B5EF4-FFF2-40B4-BE49-F238E27FC236}">
                <a16:creationId xmlns:a16="http://schemas.microsoft.com/office/drawing/2014/main" id="{83A2A07E-BC44-42FB-8522-5ACB3B39E4B5}"/>
              </a:ext>
            </a:extLst>
          </p:cNvPr>
          <p:cNvSpPr>
            <a:spLocks noChangeShapeType="1"/>
          </p:cNvSpPr>
          <p:nvPr/>
        </p:nvSpPr>
        <p:spPr bwMode="auto">
          <a:xfrm>
            <a:off x="6539403" y="2758774"/>
            <a:ext cx="2309019" cy="5079"/>
          </a:xfrm>
          <a:prstGeom prst="line">
            <a:avLst/>
          </a:prstGeom>
          <a:noFill/>
          <a:ln w="108000" cap="flat">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solidFill>
                <a:srgbClr val="00FFFF"/>
              </a:solidFill>
              <a:latin typeface="Century Gothic" panose="020B0502020202020204" pitchFamily="34" charset="0"/>
            </a:endParaRPr>
          </a:p>
        </p:txBody>
      </p:sp>
      <p:sp>
        <p:nvSpPr>
          <p:cNvPr id="35" name="Text Box 47">
            <a:extLst>
              <a:ext uri="{FF2B5EF4-FFF2-40B4-BE49-F238E27FC236}">
                <a16:creationId xmlns:a16="http://schemas.microsoft.com/office/drawing/2014/main" id="{2FEDD71D-C8CA-4E3E-8542-DA6DF053A790}"/>
              </a:ext>
            </a:extLst>
          </p:cNvPr>
          <p:cNvSpPr txBox="1">
            <a:spLocks noChangeArrowheads="1"/>
          </p:cNvSpPr>
          <p:nvPr/>
        </p:nvSpPr>
        <p:spPr bwMode="auto">
          <a:xfrm>
            <a:off x="3808647" y="2408922"/>
            <a:ext cx="1365250" cy="65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Lst>
              <a:defRPr>
                <a:solidFill>
                  <a:srgbClr val="000000"/>
                </a:solidFill>
                <a:latin typeface="Arial" panose="020B0604020202020204" pitchFamily="34" charset="0"/>
                <a:ea typeface="Microsoft YaHei" panose="020B0503020204020204" pitchFamily="34" charset="-122"/>
              </a:defRPr>
            </a:lvl9pPr>
          </a:lstStyle>
          <a:p>
            <a:pPr>
              <a:lnSpc>
                <a:spcPct val="111000"/>
              </a:lnSpc>
            </a:pPr>
            <a:r>
              <a:rPr lang="fr-FR" altLang="fr-FR" sz="2800" b="1" i="1" dirty="0">
                <a:solidFill>
                  <a:srgbClr val="00FFFF"/>
                </a:solidFill>
                <a:latin typeface="Century Gothic" panose="020B0502020202020204" pitchFamily="34" charset="0"/>
              </a:rPr>
              <a:t>W en Durée</a:t>
            </a:r>
          </a:p>
        </p:txBody>
      </p:sp>
      <p:sp>
        <p:nvSpPr>
          <p:cNvPr id="36" name="Text Box 48">
            <a:extLst>
              <a:ext uri="{FF2B5EF4-FFF2-40B4-BE49-F238E27FC236}">
                <a16:creationId xmlns:a16="http://schemas.microsoft.com/office/drawing/2014/main" id="{88C63974-A91F-44EA-8455-D35A03C40072}"/>
              </a:ext>
            </a:extLst>
          </p:cNvPr>
          <p:cNvSpPr txBox="1">
            <a:spLocks noChangeArrowheads="1"/>
          </p:cNvSpPr>
          <p:nvPr/>
        </p:nvSpPr>
        <p:spPr bwMode="auto">
          <a:xfrm>
            <a:off x="6719584" y="2181794"/>
            <a:ext cx="1890712" cy="65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Lst>
              <a:defRPr>
                <a:solidFill>
                  <a:srgbClr val="000000"/>
                </a:solidFill>
                <a:latin typeface="Arial" panose="020B0604020202020204" pitchFamily="34" charset="0"/>
                <a:ea typeface="Microsoft YaHei" panose="020B0503020204020204" pitchFamily="34" charset="-122"/>
              </a:defRPr>
            </a:lvl9pPr>
          </a:lstStyle>
          <a:p>
            <a:pPr>
              <a:lnSpc>
                <a:spcPct val="111000"/>
              </a:lnSpc>
            </a:pPr>
            <a:r>
              <a:rPr lang="fr-FR" altLang="fr-FR" sz="2800" b="1" i="1" dirty="0">
                <a:solidFill>
                  <a:srgbClr val="00FFFF"/>
                </a:solidFill>
                <a:latin typeface="Century Gothic" panose="020B0502020202020204" pitchFamily="34" charset="0"/>
              </a:rPr>
              <a:t>W en Intensité</a:t>
            </a:r>
          </a:p>
        </p:txBody>
      </p:sp>
      <p:sp>
        <p:nvSpPr>
          <p:cNvPr id="37" name="Line 37">
            <a:extLst>
              <a:ext uri="{FF2B5EF4-FFF2-40B4-BE49-F238E27FC236}">
                <a16:creationId xmlns:a16="http://schemas.microsoft.com/office/drawing/2014/main" id="{2411FB2E-2929-442A-AF83-28020F1B863E}"/>
              </a:ext>
            </a:extLst>
          </p:cNvPr>
          <p:cNvSpPr>
            <a:spLocks noChangeShapeType="1"/>
          </p:cNvSpPr>
          <p:nvPr/>
        </p:nvSpPr>
        <p:spPr bwMode="auto">
          <a:xfrm flipH="1" flipV="1">
            <a:off x="8097607" y="5706764"/>
            <a:ext cx="29102" cy="646331"/>
          </a:xfrm>
          <a:prstGeom prst="line">
            <a:avLst/>
          </a:prstGeom>
          <a:noFill/>
          <a:ln w="76320" cap="flat">
            <a:solidFill>
              <a:srgbClr val="FFFF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highlight>
                <a:srgbClr val="FFFF00"/>
              </a:highlight>
              <a:latin typeface="Century Gothic" panose="020B0502020202020204" pitchFamily="34" charset="0"/>
            </a:endParaRPr>
          </a:p>
        </p:txBody>
      </p:sp>
      <p:sp>
        <p:nvSpPr>
          <p:cNvPr id="38" name="Rectangle 38">
            <a:extLst>
              <a:ext uri="{FF2B5EF4-FFF2-40B4-BE49-F238E27FC236}">
                <a16:creationId xmlns:a16="http://schemas.microsoft.com/office/drawing/2014/main" id="{348F9DAB-543A-414E-ADD1-A8D2A5CFEB39}"/>
              </a:ext>
            </a:extLst>
          </p:cNvPr>
          <p:cNvSpPr>
            <a:spLocks noChangeArrowheads="1"/>
          </p:cNvSpPr>
          <p:nvPr/>
        </p:nvSpPr>
        <p:spPr bwMode="auto">
          <a:xfrm>
            <a:off x="5636355" y="5889720"/>
            <a:ext cx="5112595" cy="952653"/>
          </a:xfrm>
          <a:prstGeom prst="rect">
            <a:avLst/>
          </a:prstGeom>
          <a:solidFill>
            <a:srgbClr val="FFFF00"/>
          </a:solidFill>
          <a:ln>
            <a:noFill/>
          </a:ln>
          <a:effectLst/>
        </p:spPr>
        <p:txBody>
          <a:bodyPr wrap="square" lIns="90000" tIns="45000" rIns="90000" bIns="45000">
            <a:spAutoFit/>
          </a:bodyPr>
          <a:lstStyle>
            <a:lvl1pPr>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1pPr>
            <a:lvl2pPr>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2pPr>
            <a:lvl3pPr>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3pPr>
            <a:lvl4pPr>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4pPr>
            <a:lvl5pPr>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pPr>
            <a:r>
              <a:rPr lang="fr-FR" altLang="fr-FR" sz="2800" b="1" dirty="0">
                <a:solidFill>
                  <a:srgbClr val="FF0000"/>
                </a:solidFill>
                <a:latin typeface="Century Gothic" panose="020B0502020202020204" pitchFamily="34" charset="0"/>
              </a:rPr>
              <a:t>Intensité maximale aérobie </a:t>
            </a:r>
          </a:p>
          <a:p>
            <a:pPr algn="ctr" hangingPunct="1">
              <a:lnSpc>
                <a:spcPct val="100000"/>
              </a:lnSpc>
            </a:pPr>
            <a:r>
              <a:rPr lang="fr-FR" altLang="fr-FR" sz="2800" b="1" dirty="0">
                <a:solidFill>
                  <a:srgbClr val="FF0000"/>
                </a:solidFill>
                <a:latin typeface="Century Gothic" panose="020B0502020202020204" pitchFamily="34" charset="0"/>
              </a:rPr>
              <a:t>= Référence individuelle</a:t>
            </a:r>
          </a:p>
        </p:txBody>
      </p:sp>
      <p:sp>
        <p:nvSpPr>
          <p:cNvPr id="39" name="Flèche : droite rayée 38">
            <a:extLst>
              <a:ext uri="{FF2B5EF4-FFF2-40B4-BE49-F238E27FC236}">
                <a16:creationId xmlns:a16="http://schemas.microsoft.com/office/drawing/2014/main" id="{FF7A026E-E90D-4E47-A9FD-BB1CABD992F6}"/>
              </a:ext>
            </a:extLst>
          </p:cNvPr>
          <p:cNvSpPr/>
          <p:nvPr/>
        </p:nvSpPr>
        <p:spPr>
          <a:xfrm>
            <a:off x="6998243" y="3302220"/>
            <a:ext cx="3628050" cy="845124"/>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solidFill>
                  <a:schemeClr val="accent6">
                    <a:lumMod val="75000"/>
                  </a:schemeClr>
                </a:solidFill>
                <a:latin typeface="Century Gothic" panose="020B0502020202020204" pitchFamily="34" charset="0"/>
              </a:rPr>
              <a:t>ACIDOSE = facteur limitant</a:t>
            </a:r>
          </a:p>
        </p:txBody>
      </p:sp>
      <p:sp>
        <p:nvSpPr>
          <p:cNvPr id="40" name="Rectangle 50">
            <a:extLst>
              <a:ext uri="{FF2B5EF4-FFF2-40B4-BE49-F238E27FC236}">
                <a16:creationId xmlns:a16="http://schemas.microsoft.com/office/drawing/2014/main" id="{552D61B5-654D-4558-A5FA-E414B7AF965C}"/>
              </a:ext>
            </a:extLst>
          </p:cNvPr>
          <p:cNvSpPr>
            <a:spLocks noChangeArrowheads="1"/>
          </p:cNvSpPr>
          <p:nvPr/>
        </p:nvSpPr>
        <p:spPr bwMode="auto">
          <a:xfrm>
            <a:off x="5816233" y="5238780"/>
            <a:ext cx="678345"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3200" b="1" dirty="0">
                <a:solidFill>
                  <a:srgbClr val="FFFF00"/>
                </a:solidFill>
                <a:latin typeface="Century Gothic" panose="020B0502020202020204" pitchFamily="34" charset="0"/>
              </a:rPr>
              <a:t>60</a:t>
            </a:r>
          </a:p>
        </p:txBody>
      </p:sp>
      <p:sp>
        <p:nvSpPr>
          <p:cNvPr id="41" name="Rectangle 51">
            <a:extLst>
              <a:ext uri="{FF2B5EF4-FFF2-40B4-BE49-F238E27FC236}">
                <a16:creationId xmlns:a16="http://schemas.microsoft.com/office/drawing/2014/main" id="{65FDF670-3D0B-4E6C-8134-BC3F959D97AC}"/>
              </a:ext>
            </a:extLst>
          </p:cNvPr>
          <p:cNvSpPr>
            <a:spLocks noChangeArrowheads="1"/>
          </p:cNvSpPr>
          <p:nvPr/>
        </p:nvSpPr>
        <p:spPr bwMode="auto">
          <a:xfrm>
            <a:off x="6865957" y="5265768"/>
            <a:ext cx="678345"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3200" b="1" dirty="0">
                <a:solidFill>
                  <a:srgbClr val="FFFF00"/>
                </a:solidFill>
                <a:latin typeface="Century Gothic" panose="020B0502020202020204" pitchFamily="34" charset="0"/>
              </a:rPr>
              <a:t>80</a:t>
            </a:r>
          </a:p>
        </p:txBody>
      </p:sp>
      <p:sp>
        <p:nvSpPr>
          <p:cNvPr id="42" name="Rectangle 52">
            <a:extLst>
              <a:ext uri="{FF2B5EF4-FFF2-40B4-BE49-F238E27FC236}">
                <a16:creationId xmlns:a16="http://schemas.microsoft.com/office/drawing/2014/main" id="{0C240DAA-FDD7-4637-921A-D3D0CE3952CD}"/>
              </a:ext>
            </a:extLst>
          </p:cNvPr>
          <p:cNvSpPr>
            <a:spLocks noChangeArrowheads="1"/>
          </p:cNvSpPr>
          <p:nvPr/>
        </p:nvSpPr>
        <p:spPr bwMode="auto">
          <a:xfrm>
            <a:off x="7678423" y="5265248"/>
            <a:ext cx="965001"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449263" algn="l"/>
              </a:tabLst>
              <a:defRPr>
                <a:solidFill>
                  <a:srgbClr val="000000"/>
                </a:solidFill>
                <a:latin typeface="Arial" panose="020B0604020202020204" pitchFamily="34" charset="0"/>
                <a:ea typeface="Microsoft YaHei" panose="020B0503020204020204" pitchFamily="34" charset="-122"/>
              </a:defRPr>
            </a:lvl1pPr>
            <a:lvl2pPr>
              <a:tabLst>
                <a:tab pos="449263" algn="l"/>
              </a:tabLst>
              <a:defRPr>
                <a:solidFill>
                  <a:srgbClr val="000000"/>
                </a:solidFill>
                <a:latin typeface="Arial" panose="020B0604020202020204" pitchFamily="34" charset="0"/>
                <a:ea typeface="Microsoft YaHei" panose="020B0503020204020204" pitchFamily="34" charset="-122"/>
              </a:defRPr>
            </a:lvl2pPr>
            <a:lvl3pPr>
              <a:tabLst>
                <a:tab pos="449263" algn="l"/>
              </a:tabLst>
              <a:defRPr>
                <a:solidFill>
                  <a:srgbClr val="000000"/>
                </a:solidFill>
                <a:latin typeface="Arial" panose="020B0604020202020204" pitchFamily="34" charset="0"/>
                <a:ea typeface="Microsoft YaHei" panose="020B0503020204020204" pitchFamily="34" charset="-122"/>
              </a:defRPr>
            </a:lvl3pPr>
            <a:lvl4pPr>
              <a:tabLst>
                <a:tab pos="449263" algn="l"/>
              </a:tabLst>
              <a:defRPr>
                <a:solidFill>
                  <a:srgbClr val="000000"/>
                </a:solidFill>
                <a:latin typeface="Arial" panose="020B0604020202020204" pitchFamily="34" charset="0"/>
                <a:ea typeface="Microsoft YaHei" panose="020B0503020204020204" pitchFamily="34" charset="-122"/>
              </a:defRPr>
            </a:lvl4pPr>
            <a:lvl5pPr>
              <a:tabLst>
                <a:tab pos="4492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fr-FR" altLang="fr-FR" sz="3200" b="1" dirty="0">
                <a:solidFill>
                  <a:srgbClr val="FFFF00"/>
                </a:solidFill>
                <a:latin typeface="Century Gothic" panose="020B0502020202020204" pitchFamily="34" charset="0"/>
              </a:rPr>
              <a:t>100</a:t>
            </a:r>
          </a:p>
        </p:txBody>
      </p:sp>
      <p:sp>
        <p:nvSpPr>
          <p:cNvPr id="43" name="ZoneTexte 42">
            <a:extLst>
              <a:ext uri="{FF2B5EF4-FFF2-40B4-BE49-F238E27FC236}">
                <a16:creationId xmlns:a16="http://schemas.microsoft.com/office/drawing/2014/main" id="{D337E31A-9781-4233-9D51-2B4A975E1B00}"/>
              </a:ext>
            </a:extLst>
          </p:cNvPr>
          <p:cNvSpPr txBox="1"/>
          <p:nvPr/>
        </p:nvSpPr>
        <p:spPr>
          <a:xfrm>
            <a:off x="5393180" y="4252500"/>
            <a:ext cx="1169601" cy="461665"/>
          </a:xfrm>
          <a:prstGeom prst="rect">
            <a:avLst/>
          </a:prstGeom>
          <a:solidFill>
            <a:schemeClr val="accent4">
              <a:lumMod val="40000"/>
              <a:lumOff val="60000"/>
            </a:schemeClr>
          </a:solidFill>
        </p:spPr>
        <p:txBody>
          <a:bodyPr wrap="square" rtlCol="0">
            <a:spAutoFit/>
          </a:bodyPr>
          <a:lstStyle/>
          <a:p>
            <a:pPr algn="ctr"/>
            <a:r>
              <a:rPr lang="fr-FR" sz="2400" b="1" dirty="0">
                <a:solidFill>
                  <a:schemeClr val="accent2">
                    <a:lumMod val="75000"/>
                  </a:schemeClr>
                </a:solidFill>
                <a:latin typeface="Century Gothic" panose="020B0502020202020204" pitchFamily="34" charset="0"/>
              </a:rPr>
              <a:t>Seuil 1</a:t>
            </a:r>
          </a:p>
        </p:txBody>
      </p:sp>
      <p:sp>
        <p:nvSpPr>
          <p:cNvPr id="44" name="ZoneTexte 43">
            <a:extLst>
              <a:ext uri="{FF2B5EF4-FFF2-40B4-BE49-F238E27FC236}">
                <a16:creationId xmlns:a16="http://schemas.microsoft.com/office/drawing/2014/main" id="{744737EA-96EE-45AB-8728-938E04CB86D7}"/>
              </a:ext>
            </a:extLst>
          </p:cNvPr>
          <p:cNvSpPr txBox="1"/>
          <p:nvPr/>
        </p:nvSpPr>
        <p:spPr>
          <a:xfrm>
            <a:off x="6600809" y="4260010"/>
            <a:ext cx="1169601" cy="461665"/>
          </a:xfrm>
          <a:prstGeom prst="rect">
            <a:avLst/>
          </a:prstGeom>
          <a:solidFill>
            <a:schemeClr val="accent4">
              <a:lumMod val="40000"/>
              <a:lumOff val="60000"/>
            </a:schemeClr>
          </a:solidFill>
        </p:spPr>
        <p:txBody>
          <a:bodyPr wrap="square" rtlCol="0">
            <a:spAutoFit/>
          </a:bodyPr>
          <a:lstStyle/>
          <a:p>
            <a:pPr algn="ctr"/>
            <a:r>
              <a:rPr lang="fr-FR" sz="2400" b="1" dirty="0">
                <a:solidFill>
                  <a:schemeClr val="accent2">
                    <a:lumMod val="75000"/>
                  </a:schemeClr>
                </a:solidFill>
                <a:latin typeface="Century Gothic" panose="020B0502020202020204" pitchFamily="34" charset="0"/>
              </a:rPr>
              <a:t>Seuil 2</a:t>
            </a:r>
          </a:p>
        </p:txBody>
      </p:sp>
      <p:sp>
        <p:nvSpPr>
          <p:cNvPr id="45" name="Ellipse 44">
            <a:extLst>
              <a:ext uri="{FF2B5EF4-FFF2-40B4-BE49-F238E27FC236}">
                <a16:creationId xmlns:a16="http://schemas.microsoft.com/office/drawing/2014/main" id="{17D53E57-EAC5-413D-BDDE-78DAFDA0ADE9}"/>
              </a:ext>
            </a:extLst>
          </p:cNvPr>
          <p:cNvSpPr/>
          <p:nvPr/>
        </p:nvSpPr>
        <p:spPr>
          <a:xfrm>
            <a:off x="6003926" y="2560624"/>
            <a:ext cx="938050" cy="780149"/>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7" name="Connecteur droit 46">
            <a:extLst>
              <a:ext uri="{FF2B5EF4-FFF2-40B4-BE49-F238E27FC236}">
                <a16:creationId xmlns:a16="http://schemas.microsoft.com/office/drawing/2014/main" id="{7A1C0995-2A87-442C-B274-5A0A4E78FDCA}"/>
              </a:ext>
            </a:extLst>
          </p:cNvPr>
          <p:cNvCxnSpPr>
            <a:cxnSpLocks/>
          </p:cNvCxnSpPr>
          <p:nvPr/>
        </p:nvCxnSpPr>
        <p:spPr>
          <a:xfrm>
            <a:off x="6999130" y="4695075"/>
            <a:ext cx="3141" cy="262194"/>
          </a:xfrm>
          <a:prstGeom prst="line">
            <a:avLst/>
          </a:prstGeom>
          <a:ln w="666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E57CB6FB-A7B3-4F8B-9E17-01CBB7870431}"/>
              </a:ext>
            </a:extLst>
          </p:cNvPr>
          <p:cNvCxnSpPr>
            <a:cxnSpLocks/>
          </p:cNvCxnSpPr>
          <p:nvPr/>
        </p:nvCxnSpPr>
        <p:spPr>
          <a:xfrm>
            <a:off x="5986871" y="4703100"/>
            <a:ext cx="3141" cy="262194"/>
          </a:xfrm>
          <a:prstGeom prst="line">
            <a:avLst/>
          </a:prstGeom>
          <a:ln w="666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2074E1CF-DD38-4031-B034-FB788BB21EFA}"/>
              </a:ext>
            </a:extLst>
          </p:cNvPr>
          <p:cNvSpPr txBox="1"/>
          <p:nvPr/>
        </p:nvSpPr>
        <p:spPr>
          <a:xfrm>
            <a:off x="190767" y="-67375"/>
            <a:ext cx="11840812" cy="707886"/>
          </a:xfrm>
          <a:prstGeom prst="rect">
            <a:avLst/>
          </a:prstGeom>
          <a:noFill/>
        </p:spPr>
        <p:txBody>
          <a:bodyPr wrap="square" rtlCol="0">
            <a:spAutoFit/>
          </a:bodyPr>
          <a:lstStyle/>
          <a:p>
            <a:r>
              <a:rPr lang="fr-FR" sz="4000" dirty="0">
                <a:solidFill>
                  <a:schemeClr val="accent5">
                    <a:lumMod val="50000"/>
                  </a:schemeClr>
                </a:solidFill>
                <a:latin typeface="Century Gothic" panose="020B0502020202020204" pitchFamily="34" charset="0"/>
              </a:rPr>
              <a:t>La caractérisation des seuils :</a:t>
            </a:r>
          </a:p>
        </p:txBody>
      </p:sp>
    </p:spTree>
    <p:extLst>
      <p:ext uri="{BB962C8B-B14F-4D97-AF65-F5344CB8AC3E}">
        <p14:creationId xmlns:p14="http://schemas.microsoft.com/office/powerpoint/2010/main" val="82353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arn(inVertical)">
                                      <p:cBhvr>
                                        <p:cTn id="7" dur="500"/>
                                        <p:tgtEl>
                                          <p:spTgt spid="3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barn(inVertical)">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barn(inVertical)">
                                      <p:cBhvr>
                                        <p:cTn id="15" dur="500"/>
                                        <p:tgtEl>
                                          <p:spTgt spid="3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arn(inVertical)">
                                      <p:cBhvr>
                                        <p:cTn id="18" dur="500"/>
                                        <p:tgtEl>
                                          <p:spTgt spid="3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barn(inVertical)">
                                      <p:cBhvr>
                                        <p:cTn id="21" dur="500"/>
                                        <p:tgtEl>
                                          <p:spTgt spid="43"/>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barn(inVertical)">
                                      <p:cBhvr>
                                        <p:cTn id="2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p:bldP spid="36" grpId="0"/>
      <p:bldP spid="43" grpId="0" animBg="1"/>
      <p:bldP spid="4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3E90AD26-B592-46C3-AF0E-A5240EF3A0B2}"/>
              </a:ext>
            </a:extLst>
          </p:cNvPr>
          <p:cNvSpPr/>
          <p:nvPr/>
        </p:nvSpPr>
        <p:spPr>
          <a:xfrm>
            <a:off x="1651009" y="1958596"/>
            <a:ext cx="1061545" cy="339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71AB0E98-C1F9-48C7-BF17-6FD649134FF7}"/>
              </a:ext>
            </a:extLst>
          </p:cNvPr>
          <p:cNvCxnSpPr>
            <a:cxnSpLocks/>
          </p:cNvCxnSpPr>
          <p:nvPr/>
        </p:nvCxnSpPr>
        <p:spPr>
          <a:xfrm>
            <a:off x="1246748" y="1958596"/>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B5CD7FEF-80AA-45F9-8BA2-1A46A7EEADEA}"/>
              </a:ext>
            </a:extLst>
          </p:cNvPr>
          <p:cNvCxnSpPr>
            <a:cxnSpLocks/>
          </p:cNvCxnSpPr>
          <p:nvPr/>
        </p:nvCxnSpPr>
        <p:spPr>
          <a:xfrm>
            <a:off x="1246748" y="5363715"/>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0E2C6BF9-CF36-4C45-86AA-5243B643C02C}"/>
              </a:ext>
            </a:extLst>
          </p:cNvPr>
          <p:cNvCxnSpPr>
            <a:cxnSpLocks/>
            <a:stCxn id="8" idx="3"/>
          </p:cNvCxnSpPr>
          <p:nvPr/>
        </p:nvCxnSpPr>
        <p:spPr>
          <a:xfrm>
            <a:off x="1457109" y="3406163"/>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E01B473F-7725-4CA2-BE2C-87DE617B1D88}"/>
              </a:ext>
            </a:extLst>
          </p:cNvPr>
          <p:cNvCxnSpPr>
            <a:cxnSpLocks/>
          </p:cNvCxnSpPr>
          <p:nvPr/>
        </p:nvCxnSpPr>
        <p:spPr>
          <a:xfrm>
            <a:off x="1457109" y="2675694"/>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954B88AF-EA57-46E3-8D16-4C580811E15C}"/>
              </a:ext>
            </a:extLst>
          </p:cNvPr>
          <p:cNvSpPr txBox="1"/>
          <p:nvPr/>
        </p:nvSpPr>
        <p:spPr>
          <a:xfrm>
            <a:off x="130706" y="3144553"/>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1</a:t>
            </a:r>
          </a:p>
        </p:txBody>
      </p:sp>
      <p:sp>
        <p:nvSpPr>
          <p:cNvPr id="9" name="ZoneTexte 8">
            <a:extLst>
              <a:ext uri="{FF2B5EF4-FFF2-40B4-BE49-F238E27FC236}">
                <a16:creationId xmlns:a16="http://schemas.microsoft.com/office/drawing/2014/main" id="{EF51887E-5CD5-4F30-A7C6-E1523FB56F73}"/>
              </a:ext>
            </a:extLst>
          </p:cNvPr>
          <p:cNvSpPr txBox="1"/>
          <p:nvPr/>
        </p:nvSpPr>
        <p:spPr>
          <a:xfrm>
            <a:off x="130706" y="2391969"/>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2</a:t>
            </a:r>
          </a:p>
        </p:txBody>
      </p:sp>
      <p:sp>
        <p:nvSpPr>
          <p:cNvPr id="10" name="ZoneTexte 9">
            <a:extLst>
              <a:ext uri="{FF2B5EF4-FFF2-40B4-BE49-F238E27FC236}">
                <a16:creationId xmlns:a16="http://schemas.microsoft.com/office/drawing/2014/main" id="{7B1BB73D-B801-4784-B9A4-83375521E1FD}"/>
              </a:ext>
            </a:extLst>
          </p:cNvPr>
          <p:cNvSpPr txBox="1"/>
          <p:nvPr/>
        </p:nvSpPr>
        <p:spPr>
          <a:xfrm>
            <a:off x="130706" y="374607"/>
            <a:ext cx="4090737" cy="1508105"/>
          </a:xfrm>
          <a:prstGeom prst="rect">
            <a:avLst/>
          </a:prstGeom>
          <a:noFill/>
        </p:spPr>
        <p:txBody>
          <a:bodyPr wrap="square" rtlCol="0">
            <a:spAutoFit/>
          </a:bodyPr>
          <a:lstStyle/>
          <a:p>
            <a:pPr algn="ctr"/>
            <a:r>
              <a:rPr lang="fr-FR" sz="3600" dirty="0">
                <a:solidFill>
                  <a:schemeClr val="accent5">
                    <a:lumMod val="50000"/>
                  </a:schemeClr>
                </a:solidFill>
                <a:latin typeface="Century Gothic" panose="020B0502020202020204" pitchFamily="34" charset="0"/>
              </a:rPr>
              <a:t>La filière Aérobie </a:t>
            </a:r>
          </a:p>
          <a:p>
            <a:pPr algn="ctr"/>
            <a:r>
              <a:rPr lang="fr-FR" sz="2800" b="1" i="1" dirty="0">
                <a:solidFill>
                  <a:schemeClr val="accent5">
                    <a:lumMod val="50000"/>
                  </a:schemeClr>
                </a:solidFill>
                <a:latin typeface="Century Gothic" panose="020B0502020202020204" pitchFamily="34" charset="0"/>
              </a:rPr>
              <a:t>(« Nous sommes 100% aérobie !! »)</a:t>
            </a:r>
          </a:p>
        </p:txBody>
      </p:sp>
      <p:cxnSp>
        <p:nvCxnSpPr>
          <p:cNvPr id="11" name="Connecteur droit avec flèche 10">
            <a:extLst>
              <a:ext uri="{FF2B5EF4-FFF2-40B4-BE49-F238E27FC236}">
                <a16:creationId xmlns:a16="http://schemas.microsoft.com/office/drawing/2014/main" id="{C02FC1AB-DFAB-459E-882A-F38CE8C00D46}"/>
              </a:ext>
            </a:extLst>
          </p:cNvPr>
          <p:cNvCxnSpPr>
            <a:cxnSpLocks/>
          </p:cNvCxnSpPr>
          <p:nvPr/>
        </p:nvCxnSpPr>
        <p:spPr>
          <a:xfrm>
            <a:off x="2690835" y="4329157"/>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30A1066-7253-41E9-84D2-AB2FC89DE4AC}"/>
              </a:ext>
            </a:extLst>
          </p:cNvPr>
          <p:cNvSpPr txBox="1"/>
          <p:nvPr/>
        </p:nvSpPr>
        <p:spPr>
          <a:xfrm>
            <a:off x="3898232" y="3991303"/>
            <a:ext cx="7287537" cy="1077218"/>
          </a:xfrm>
          <a:prstGeom prst="rect">
            <a:avLst/>
          </a:prstGeom>
          <a:noFill/>
        </p:spPr>
        <p:txBody>
          <a:bodyPr wrap="square" rtlCol="0">
            <a:spAutoFit/>
          </a:bodyPr>
          <a:lstStyle/>
          <a:p>
            <a:r>
              <a:rPr lang="fr-FR" sz="3200" b="1" dirty="0">
                <a:solidFill>
                  <a:schemeClr val="accent5">
                    <a:lumMod val="50000"/>
                  </a:schemeClr>
                </a:solidFill>
                <a:latin typeface="Century Gothic" panose="020B0502020202020204" pitchFamily="34" charset="0"/>
              </a:rPr>
              <a:t>Zone 1 = </a:t>
            </a:r>
            <a:r>
              <a:rPr lang="fr-FR" sz="3200" b="1" dirty="0">
                <a:solidFill>
                  <a:schemeClr val="accent2">
                    <a:lumMod val="75000"/>
                  </a:schemeClr>
                </a:solidFill>
                <a:latin typeface="Century Gothic" panose="020B0502020202020204" pitchFamily="34" charset="0"/>
              </a:rPr>
              <a:t>zone de santé et zone de réadaptation/reconditionnement</a:t>
            </a:r>
          </a:p>
        </p:txBody>
      </p:sp>
      <p:cxnSp>
        <p:nvCxnSpPr>
          <p:cNvPr id="15" name="Connecteur droit avec flèche 14">
            <a:extLst>
              <a:ext uri="{FF2B5EF4-FFF2-40B4-BE49-F238E27FC236}">
                <a16:creationId xmlns:a16="http://schemas.microsoft.com/office/drawing/2014/main" id="{379BE742-7DA0-4297-B745-4B9366939BCE}"/>
              </a:ext>
            </a:extLst>
          </p:cNvPr>
          <p:cNvCxnSpPr>
            <a:cxnSpLocks/>
          </p:cNvCxnSpPr>
          <p:nvPr/>
        </p:nvCxnSpPr>
        <p:spPr>
          <a:xfrm>
            <a:off x="2698857" y="3018516"/>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29968CE6-F09F-4AC5-BC63-DEAFDED8F7C7}"/>
              </a:ext>
            </a:extLst>
          </p:cNvPr>
          <p:cNvSpPr txBox="1"/>
          <p:nvPr/>
        </p:nvSpPr>
        <p:spPr>
          <a:xfrm>
            <a:off x="3906254" y="2680662"/>
            <a:ext cx="7595935" cy="584775"/>
          </a:xfrm>
          <a:prstGeom prst="rect">
            <a:avLst/>
          </a:prstGeom>
          <a:noFill/>
        </p:spPr>
        <p:txBody>
          <a:bodyPr wrap="square" rtlCol="0">
            <a:spAutoFit/>
          </a:bodyPr>
          <a:lstStyle/>
          <a:p>
            <a:r>
              <a:rPr lang="fr-FR" sz="3200" b="1" dirty="0">
                <a:solidFill>
                  <a:schemeClr val="accent5">
                    <a:lumMod val="50000"/>
                  </a:schemeClr>
                </a:solidFill>
                <a:latin typeface="Century Gothic" panose="020B0502020202020204" pitchFamily="34" charset="0"/>
              </a:rPr>
              <a:t>Zone 2 = </a:t>
            </a:r>
            <a:r>
              <a:rPr lang="fr-FR" sz="3200" b="1" dirty="0">
                <a:solidFill>
                  <a:schemeClr val="accent2">
                    <a:lumMod val="75000"/>
                  </a:schemeClr>
                </a:solidFill>
                <a:latin typeface="Century Gothic" panose="020B0502020202020204" pitchFamily="34" charset="0"/>
              </a:rPr>
              <a:t>zone de travail en Capacité</a:t>
            </a:r>
          </a:p>
        </p:txBody>
      </p:sp>
      <p:cxnSp>
        <p:nvCxnSpPr>
          <p:cNvPr id="17" name="Connecteur droit avec flèche 16">
            <a:extLst>
              <a:ext uri="{FF2B5EF4-FFF2-40B4-BE49-F238E27FC236}">
                <a16:creationId xmlns:a16="http://schemas.microsoft.com/office/drawing/2014/main" id="{DDBC675A-9A1A-4C1A-B907-6A9701C6414A}"/>
              </a:ext>
            </a:extLst>
          </p:cNvPr>
          <p:cNvCxnSpPr>
            <a:cxnSpLocks/>
          </p:cNvCxnSpPr>
          <p:nvPr/>
        </p:nvCxnSpPr>
        <p:spPr>
          <a:xfrm>
            <a:off x="2697251" y="2352768"/>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C1CA5F8A-C2E9-456B-B121-B16BB3A1EEA8}"/>
              </a:ext>
            </a:extLst>
          </p:cNvPr>
          <p:cNvSpPr txBox="1"/>
          <p:nvPr/>
        </p:nvSpPr>
        <p:spPr>
          <a:xfrm>
            <a:off x="3904648" y="2014914"/>
            <a:ext cx="7595935" cy="584775"/>
          </a:xfrm>
          <a:prstGeom prst="rect">
            <a:avLst/>
          </a:prstGeom>
          <a:noFill/>
        </p:spPr>
        <p:txBody>
          <a:bodyPr wrap="square" rtlCol="0">
            <a:spAutoFit/>
          </a:bodyPr>
          <a:lstStyle/>
          <a:p>
            <a:r>
              <a:rPr lang="fr-FR" sz="3200" b="1" dirty="0">
                <a:solidFill>
                  <a:schemeClr val="accent5">
                    <a:lumMod val="50000"/>
                  </a:schemeClr>
                </a:solidFill>
                <a:latin typeface="Century Gothic" panose="020B0502020202020204" pitchFamily="34" charset="0"/>
              </a:rPr>
              <a:t>Zone 3 = </a:t>
            </a:r>
            <a:r>
              <a:rPr lang="fr-FR" sz="3200" b="1" dirty="0">
                <a:solidFill>
                  <a:schemeClr val="accent2">
                    <a:lumMod val="75000"/>
                  </a:schemeClr>
                </a:solidFill>
                <a:latin typeface="Century Gothic" panose="020B0502020202020204" pitchFamily="34" charset="0"/>
              </a:rPr>
              <a:t>zone de travail en Puissance</a:t>
            </a:r>
          </a:p>
        </p:txBody>
      </p:sp>
      <p:sp>
        <p:nvSpPr>
          <p:cNvPr id="19" name="ZoneTexte 18">
            <a:extLst>
              <a:ext uri="{FF2B5EF4-FFF2-40B4-BE49-F238E27FC236}">
                <a16:creationId xmlns:a16="http://schemas.microsoft.com/office/drawing/2014/main" id="{32A4B17B-7B4D-42FB-B33B-784341B5375D}"/>
              </a:ext>
            </a:extLst>
          </p:cNvPr>
          <p:cNvSpPr txBox="1"/>
          <p:nvPr/>
        </p:nvSpPr>
        <p:spPr>
          <a:xfrm>
            <a:off x="3908036" y="1502992"/>
            <a:ext cx="7978790" cy="5262979"/>
          </a:xfrm>
          <a:prstGeom prst="rect">
            <a:avLst/>
          </a:prstGeom>
          <a:solidFill>
            <a:schemeClr val="tx2">
              <a:lumMod val="20000"/>
              <a:lumOff val="80000"/>
            </a:schemeClr>
          </a:solidFill>
        </p:spPr>
        <p:txBody>
          <a:bodyPr wrap="square" rtlCol="0">
            <a:spAutoFit/>
          </a:bodyPr>
          <a:lstStyle/>
          <a:p>
            <a:r>
              <a:rPr lang="fr-FR" sz="2800" b="1" dirty="0">
                <a:solidFill>
                  <a:schemeClr val="accent5">
                    <a:lumMod val="50000"/>
                  </a:schemeClr>
                </a:solidFill>
                <a:latin typeface="Century Gothic" panose="020B0502020202020204" pitchFamily="34" charset="0"/>
              </a:rPr>
              <a:t>Zone 1 = </a:t>
            </a:r>
            <a:r>
              <a:rPr lang="fr-FR" sz="2800" b="1" dirty="0">
                <a:solidFill>
                  <a:schemeClr val="accent2">
                    <a:lumMod val="75000"/>
                  </a:schemeClr>
                </a:solidFill>
                <a:latin typeface="Century Gothic" panose="020B0502020202020204" pitchFamily="34" charset="0"/>
              </a:rPr>
              <a:t>zone de santé et zone de réadaptation/reconditionnement</a:t>
            </a:r>
          </a:p>
          <a:p>
            <a:endParaRPr lang="fr-FR" sz="2800" b="1" dirty="0">
              <a:solidFill>
                <a:schemeClr val="accent2">
                  <a:lumMod val="75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Zone de faible intensité pour un travail en durée.</a:t>
            </a:r>
          </a:p>
          <a:p>
            <a:r>
              <a:rPr lang="fr-FR" sz="2800" dirty="0">
                <a:solidFill>
                  <a:schemeClr val="accent5">
                    <a:lumMod val="50000"/>
                  </a:schemeClr>
                </a:solidFill>
                <a:latin typeface="Century Gothic" panose="020B0502020202020204" pitchFamily="34" charset="0"/>
              </a:rPr>
              <a:t>Favorable à l’oxydation des graisses.</a:t>
            </a:r>
          </a:p>
          <a:p>
            <a:r>
              <a:rPr lang="fr-FR" sz="2800" dirty="0">
                <a:solidFill>
                  <a:schemeClr val="accent5">
                    <a:lumMod val="50000"/>
                  </a:schemeClr>
                </a:solidFill>
                <a:latin typeface="Century Gothic" panose="020B0502020202020204" pitchFamily="34" charset="0"/>
              </a:rPr>
              <a:t>Travaille l’endurance du muscle cardiaque et des muscles respiratoires =&gt; moindre élévation de la </a:t>
            </a:r>
            <a:r>
              <a:rPr lang="fr-FR" sz="2800" dirty="0" err="1">
                <a:solidFill>
                  <a:schemeClr val="accent5">
                    <a:lumMod val="50000"/>
                  </a:schemeClr>
                </a:solidFill>
                <a:latin typeface="Century Gothic" panose="020B0502020202020204" pitchFamily="34" charset="0"/>
              </a:rPr>
              <a:t>Fc</a:t>
            </a:r>
            <a:r>
              <a:rPr lang="fr-FR" sz="2800" dirty="0">
                <a:solidFill>
                  <a:schemeClr val="accent5">
                    <a:lumMod val="50000"/>
                  </a:schemeClr>
                </a:solidFill>
                <a:latin typeface="Century Gothic" panose="020B0502020202020204" pitchFamily="34" charset="0"/>
              </a:rPr>
              <a:t> et moindre dyspnée </a:t>
            </a:r>
          </a:p>
          <a:p>
            <a:r>
              <a:rPr lang="fr-FR" sz="2800" dirty="0">
                <a:solidFill>
                  <a:schemeClr val="accent5">
                    <a:lumMod val="50000"/>
                  </a:schemeClr>
                </a:solidFill>
                <a:latin typeface="Century Gothic" panose="020B0502020202020204" pitchFamily="34" charset="0"/>
              </a:rPr>
              <a:t>(= essoufflement) </a:t>
            </a:r>
            <a:r>
              <a:rPr lang="fr-FR" sz="2800" dirty="0">
                <a:solidFill>
                  <a:schemeClr val="accent5">
                    <a:lumMod val="50000"/>
                  </a:schemeClr>
                </a:solidFill>
                <a:latin typeface="Century Gothic" panose="020B0502020202020204" pitchFamily="34" charset="0"/>
                <a:sym typeface="Wingdings" panose="05000000000000000000" pitchFamily="2" charset="2"/>
              </a:rPr>
              <a:t> diminution de la sensation d’effort perçu.</a:t>
            </a:r>
          </a:p>
          <a:p>
            <a:r>
              <a:rPr lang="fr-FR" sz="2800" dirty="0">
                <a:solidFill>
                  <a:schemeClr val="accent5">
                    <a:lumMod val="50000"/>
                  </a:schemeClr>
                </a:solidFill>
                <a:latin typeface="Century Gothic" panose="020B0502020202020204" pitchFamily="34" charset="0"/>
                <a:sym typeface="Wingdings" panose="05000000000000000000" pitchFamily="2" charset="2"/>
              </a:rPr>
              <a:t>+ reconditionnement musculaire.</a:t>
            </a:r>
            <a:endParaRPr lang="fr-FR" sz="2800" dirty="0">
              <a:solidFill>
                <a:schemeClr val="accent5">
                  <a:lumMod val="50000"/>
                </a:schemeClr>
              </a:solidFill>
              <a:latin typeface="Century Gothic" panose="020B0502020202020204" pitchFamily="34" charset="0"/>
            </a:endParaRPr>
          </a:p>
        </p:txBody>
      </p:sp>
      <p:sp>
        <p:nvSpPr>
          <p:cNvPr id="20" name="ZoneTexte 19">
            <a:extLst>
              <a:ext uri="{FF2B5EF4-FFF2-40B4-BE49-F238E27FC236}">
                <a16:creationId xmlns:a16="http://schemas.microsoft.com/office/drawing/2014/main" id="{063464ED-2AF5-47F2-922E-D2DF320D95A6}"/>
              </a:ext>
            </a:extLst>
          </p:cNvPr>
          <p:cNvSpPr txBox="1"/>
          <p:nvPr/>
        </p:nvSpPr>
        <p:spPr>
          <a:xfrm>
            <a:off x="3904527" y="1502992"/>
            <a:ext cx="7978790" cy="5093702"/>
          </a:xfrm>
          <a:prstGeom prst="rect">
            <a:avLst/>
          </a:prstGeom>
          <a:solidFill>
            <a:schemeClr val="tx2">
              <a:lumMod val="20000"/>
              <a:lumOff val="80000"/>
            </a:schemeClr>
          </a:solidFill>
        </p:spPr>
        <p:txBody>
          <a:bodyPr wrap="square" rtlCol="0">
            <a:spAutoFit/>
          </a:bodyPr>
          <a:lstStyle/>
          <a:p>
            <a:r>
              <a:rPr lang="fr-FR" sz="2800" b="1" dirty="0">
                <a:solidFill>
                  <a:schemeClr val="accent5">
                    <a:lumMod val="50000"/>
                  </a:schemeClr>
                </a:solidFill>
                <a:latin typeface="Century Gothic" panose="020B0502020202020204" pitchFamily="34" charset="0"/>
              </a:rPr>
              <a:t>Zone 2 = </a:t>
            </a:r>
            <a:r>
              <a:rPr lang="fr-FR" sz="2800" b="1" dirty="0">
                <a:solidFill>
                  <a:schemeClr val="accent2">
                    <a:lumMod val="75000"/>
                  </a:schemeClr>
                </a:solidFill>
                <a:latin typeface="Century Gothic" panose="020B0502020202020204" pitchFamily="34" charset="0"/>
              </a:rPr>
              <a:t>zone de travail en Capacité</a:t>
            </a:r>
          </a:p>
          <a:p>
            <a:endParaRPr lang="fr-FR" sz="1400" b="1"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On combine le travail en durée et en intensité : tenir le plus longtemps possible à une Intensité donnée, ou augmenter l’Intensité pour un Temps d’effort donné.</a:t>
            </a:r>
          </a:p>
          <a:p>
            <a:r>
              <a:rPr lang="fr-FR" sz="2800" dirty="0">
                <a:solidFill>
                  <a:schemeClr val="accent5">
                    <a:lumMod val="50000"/>
                  </a:schemeClr>
                </a:solidFill>
                <a:latin typeface="Century Gothic" panose="020B0502020202020204" pitchFamily="34" charset="0"/>
              </a:rPr>
              <a:t>Augmente l’Endurance active : meilleur maintien de l’Intensité au cours du temps</a:t>
            </a:r>
          </a:p>
          <a:p>
            <a:r>
              <a:rPr lang="fr-FR" sz="2800" dirty="0">
                <a:solidFill>
                  <a:schemeClr val="accent5">
                    <a:lumMod val="50000"/>
                  </a:schemeClr>
                </a:solidFill>
                <a:latin typeface="Century Gothic" panose="020B0502020202020204" pitchFamily="34" charset="0"/>
              </a:rPr>
              <a:t>On cherche à optimiser l’utilisation des substrats énergétiques : </a:t>
            </a:r>
            <a:r>
              <a:rPr lang="fr-FR" sz="2400" dirty="0">
                <a:solidFill>
                  <a:schemeClr val="accent5">
                    <a:lumMod val="50000"/>
                  </a:schemeClr>
                </a:solidFill>
                <a:latin typeface="Century Gothic" panose="020B0502020202020204" pitchFamily="34" charset="0"/>
              </a:rPr>
              <a:t>meilleure utilisation des graisses (pour préserver les réserves glucidiques) et meilleur recyclage de l’acide lactique</a:t>
            </a:r>
          </a:p>
          <a:p>
            <a:endParaRPr lang="fr-FR" sz="1100" dirty="0">
              <a:solidFill>
                <a:schemeClr val="accent5">
                  <a:lumMod val="50000"/>
                </a:schemeClr>
              </a:solidFill>
              <a:latin typeface="Century Gothic" panose="020B0502020202020204" pitchFamily="34" charset="0"/>
            </a:endParaRPr>
          </a:p>
        </p:txBody>
      </p:sp>
      <p:sp>
        <p:nvSpPr>
          <p:cNvPr id="21" name="ZoneTexte 20">
            <a:extLst>
              <a:ext uri="{FF2B5EF4-FFF2-40B4-BE49-F238E27FC236}">
                <a16:creationId xmlns:a16="http://schemas.microsoft.com/office/drawing/2014/main" id="{D165C69E-0926-4CBA-93E3-8D1751554E76}"/>
              </a:ext>
            </a:extLst>
          </p:cNvPr>
          <p:cNvSpPr txBox="1"/>
          <p:nvPr/>
        </p:nvSpPr>
        <p:spPr>
          <a:xfrm>
            <a:off x="3911424" y="1486211"/>
            <a:ext cx="7978790" cy="4985980"/>
          </a:xfrm>
          <a:prstGeom prst="rect">
            <a:avLst/>
          </a:prstGeom>
          <a:solidFill>
            <a:schemeClr val="tx2">
              <a:lumMod val="20000"/>
              <a:lumOff val="80000"/>
            </a:schemeClr>
          </a:solidFill>
        </p:spPr>
        <p:txBody>
          <a:bodyPr wrap="square" rtlCol="0">
            <a:spAutoFit/>
          </a:bodyPr>
          <a:lstStyle/>
          <a:p>
            <a:r>
              <a:rPr lang="fr-FR" sz="2800" b="1" dirty="0">
                <a:solidFill>
                  <a:schemeClr val="accent5">
                    <a:lumMod val="50000"/>
                  </a:schemeClr>
                </a:solidFill>
                <a:latin typeface="Century Gothic" panose="020B0502020202020204" pitchFamily="34" charset="0"/>
              </a:rPr>
              <a:t>Zone 3 = </a:t>
            </a:r>
            <a:r>
              <a:rPr lang="fr-FR" sz="2800" b="1" dirty="0">
                <a:solidFill>
                  <a:schemeClr val="accent2">
                    <a:lumMod val="75000"/>
                  </a:schemeClr>
                </a:solidFill>
                <a:latin typeface="Century Gothic" panose="020B0502020202020204" pitchFamily="34" charset="0"/>
              </a:rPr>
              <a:t>zone de travail en Puissance</a:t>
            </a:r>
          </a:p>
          <a:p>
            <a:endParaRPr lang="fr-FR" sz="2800" b="1" dirty="0">
              <a:solidFill>
                <a:schemeClr val="accent2">
                  <a:lumMod val="75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Dans cette zone, on travaille en intensité : on cherche à augmenter l’Intensité absolue correspondant à nos capacités aérobies maximales. </a:t>
            </a:r>
          </a:p>
          <a:p>
            <a:r>
              <a:rPr lang="fr-FR" sz="2800" dirty="0">
                <a:solidFill>
                  <a:schemeClr val="accent5">
                    <a:lumMod val="50000"/>
                  </a:schemeClr>
                </a:solidFill>
                <a:latin typeface="Century Gothic" panose="020B0502020202020204" pitchFamily="34" charset="0"/>
              </a:rPr>
              <a:t>Travail en « fractionné » à cause de l’acidose.</a:t>
            </a:r>
          </a:p>
          <a:p>
            <a:r>
              <a:rPr lang="fr-FR" sz="2800" dirty="0">
                <a:solidFill>
                  <a:schemeClr val="accent5">
                    <a:lumMod val="50000"/>
                  </a:schemeClr>
                </a:solidFill>
                <a:latin typeface="Century Gothic" panose="020B0502020202020204" pitchFamily="34" charset="0"/>
              </a:rPr>
              <a:t>On cherche à augmenter le débit de production d’énergie de la filière aérobie </a:t>
            </a:r>
          </a:p>
          <a:p>
            <a:endParaRPr lang="fr-FR" sz="2800" dirty="0">
              <a:solidFill>
                <a:schemeClr val="accent5">
                  <a:lumMod val="50000"/>
                </a:schemeClr>
              </a:solidFill>
              <a:latin typeface="Century Gothic" panose="020B0502020202020204" pitchFamily="34" charset="0"/>
            </a:endParaRPr>
          </a:p>
          <a:p>
            <a:endParaRPr lang="fr-FR" sz="1000" dirty="0">
              <a:solidFill>
                <a:schemeClr val="accent5">
                  <a:lumMod val="50000"/>
                </a:schemeClr>
              </a:solidFill>
              <a:latin typeface="Century Gothic" panose="020B0502020202020204" pitchFamily="34" charset="0"/>
            </a:endParaRPr>
          </a:p>
        </p:txBody>
      </p:sp>
      <p:sp>
        <p:nvSpPr>
          <p:cNvPr id="22" name="ZoneTexte 21">
            <a:extLst>
              <a:ext uri="{FF2B5EF4-FFF2-40B4-BE49-F238E27FC236}">
                <a16:creationId xmlns:a16="http://schemas.microsoft.com/office/drawing/2014/main" id="{30A79023-86D8-4688-A45B-6CED2F5C4DD2}"/>
              </a:ext>
            </a:extLst>
          </p:cNvPr>
          <p:cNvSpPr txBox="1"/>
          <p:nvPr/>
        </p:nvSpPr>
        <p:spPr>
          <a:xfrm>
            <a:off x="3921785" y="1486211"/>
            <a:ext cx="7961532" cy="4832092"/>
          </a:xfrm>
          <a:prstGeom prst="rect">
            <a:avLst/>
          </a:prstGeom>
          <a:solidFill>
            <a:schemeClr val="tx2">
              <a:lumMod val="20000"/>
              <a:lumOff val="80000"/>
            </a:schemeClr>
          </a:solidFill>
          <a:ln>
            <a:noFill/>
          </a:ln>
        </p:spPr>
        <p:txBody>
          <a:bodyPr wrap="square" rtlCol="0">
            <a:spAutoFit/>
          </a:bodyPr>
          <a:lstStyle/>
          <a:p>
            <a:r>
              <a:rPr lang="fr-FR" sz="2800" b="1" dirty="0">
                <a:solidFill>
                  <a:schemeClr val="accent5">
                    <a:lumMod val="50000"/>
                  </a:schemeClr>
                </a:solidFill>
                <a:latin typeface="Century Gothic" panose="020B0502020202020204" pitchFamily="34" charset="0"/>
              </a:rPr>
              <a:t>La marge entre l’Etat de repos et la Capacité Maximale Aérobie = </a:t>
            </a:r>
            <a:r>
              <a:rPr lang="fr-FR" sz="2800" b="1" dirty="0">
                <a:solidFill>
                  <a:srgbClr val="FF0000"/>
                </a:solidFill>
                <a:latin typeface="Century Gothic" panose="020B0502020202020204" pitchFamily="34" charset="0"/>
              </a:rPr>
              <a:t>C’est la Condition Physique </a:t>
            </a:r>
            <a:r>
              <a:rPr lang="fr-FR" sz="2800" b="1" dirty="0">
                <a:solidFill>
                  <a:schemeClr val="accent5">
                    <a:lumMod val="50000"/>
                  </a:schemeClr>
                </a:solidFill>
                <a:latin typeface="Century Gothic" panose="020B0502020202020204" pitchFamily="34" charset="0"/>
              </a:rPr>
              <a:t>!!</a:t>
            </a:r>
          </a:p>
          <a:p>
            <a:endParaRPr lang="fr-FR" sz="2800"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Augmenter sa condition physique revient à augmenter le delta entre sa </a:t>
            </a:r>
            <a:r>
              <a:rPr lang="fr-FR" sz="2800" dirty="0" err="1">
                <a:solidFill>
                  <a:schemeClr val="accent5">
                    <a:lumMod val="50000"/>
                  </a:schemeClr>
                </a:solidFill>
                <a:latin typeface="Century Gothic" panose="020B0502020202020204" pitchFamily="34" charset="0"/>
              </a:rPr>
              <a:t>Fc</a:t>
            </a:r>
            <a:r>
              <a:rPr lang="fr-FR" sz="2800" dirty="0">
                <a:solidFill>
                  <a:schemeClr val="accent5">
                    <a:lumMod val="50000"/>
                  </a:schemeClr>
                </a:solidFill>
                <a:latin typeface="Century Gothic" panose="020B0502020202020204" pitchFamily="34" charset="0"/>
              </a:rPr>
              <a:t> de repos et sa </a:t>
            </a:r>
            <a:r>
              <a:rPr lang="fr-FR" sz="2800" dirty="0" err="1">
                <a:solidFill>
                  <a:schemeClr val="accent5">
                    <a:lumMod val="50000"/>
                  </a:schemeClr>
                </a:solidFill>
                <a:latin typeface="Century Gothic" panose="020B0502020202020204" pitchFamily="34" charset="0"/>
              </a:rPr>
              <a:t>Fcmax</a:t>
            </a:r>
            <a:r>
              <a:rPr lang="fr-FR" sz="2800" dirty="0">
                <a:solidFill>
                  <a:schemeClr val="accent5">
                    <a:lumMod val="50000"/>
                  </a:schemeClr>
                </a:solidFill>
                <a:latin typeface="Century Gothic" panose="020B0502020202020204" pitchFamily="34" charset="0"/>
              </a:rPr>
              <a:t>, ou entre sa VO2 de repos et sa VO2max.</a:t>
            </a:r>
          </a:p>
          <a:p>
            <a:r>
              <a:rPr lang="fr-FR" sz="2800" dirty="0">
                <a:solidFill>
                  <a:schemeClr val="accent5">
                    <a:lumMod val="50000"/>
                  </a:schemeClr>
                </a:solidFill>
                <a:latin typeface="Century Gothic" panose="020B0502020202020204" pitchFamily="34" charset="0"/>
              </a:rPr>
              <a:t>Ca revient donc à augmenter sa VMA ou sa PMA.</a:t>
            </a:r>
          </a:p>
          <a:p>
            <a:endParaRPr lang="fr-FR" sz="28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57913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par>
                                <p:cTn id="31" presetID="16" presetClass="entr" presetSubtype="21"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arn(inVertical)">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arn(inVertical)">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barn(inVertical)">
                                      <p:cBhvr>
                                        <p:cTn id="56" dur="5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barn(inVertical)">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barn(inVertical)">
                                      <p:cBhvr>
                                        <p:cTn id="7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6" grpId="0"/>
      <p:bldP spid="18" grpId="0"/>
      <p:bldP spid="19" grpId="0" animBg="1"/>
      <p:bldP spid="20" grpId="0" animBg="1"/>
      <p:bldP spid="21" grpId="0" animBg="1"/>
      <p:bldP spid="2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09DC19E9-5322-4F6D-9FA4-D8EADA18A773}"/>
              </a:ext>
            </a:extLst>
          </p:cNvPr>
          <p:cNvSpPr/>
          <p:nvPr/>
        </p:nvSpPr>
        <p:spPr>
          <a:xfrm>
            <a:off x="1651009" y="3038096"/>
            <a:ext cx="1061545" cy="339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66BD9AC9-85CC-4AF3-8E2C-567AA145D0FF}"/>
              </a:ext>
            </a:extLst>
          </p:cNvPr>
          <p:cNvCxnSpPr>
            <a:cxnSpLocks/>
          </p:cNvCxnSpPr>
          <p:nvPr/>
        </p:nvCxnSpPr>
        <p:spPr>
          <a:xfrm>
            <a:off x="1246748" y="3038096"/>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65883FA0-A6E1-4733-920D-9F7F6C1ADBC7}"/>
              </a:ext>
            </a:extLst>
          </p:cNvPr>
          <p:cNvCxnSpPr>
            <a:cxnSpLocks/>
          </p:cNvCxnSpPr>
          <p:nvPr/>
        </p:nvCxnSpPr>
        <p:spPr>
          <a:xfrm>
            <a:off x="1246748" y="6443215"/>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DC413E35-717E-4C1E-BE4F-52B588C74FD9}"/>
              </a:ext>
            </a:extLst>
          </p:cNvPr>
          <p:cNvCxnSpPr>
            <a:cxnSpLocks/>
            <a:stCxn id="8" idx="3"/>
          </p:cNvCxnSpPr>
          <p:nvPr/>
        </p:nvCxnSpPr>
        <p:spPr>
          <a:xfrm>
            <a:off x="1457109" y="4485663"/>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8BC6332-4CB0-4EBB-8F06-7D2A72767164}"/>
              </a:ext>
            </a:extLst>
          </p:cNvPr>
          <p:cNvCxnSpPr>
            <a:cxnSpLocks/>
          </p:cNvCxnSpPr>
          <p:nvPr/>
        </p:nvCxnSpPr>
        <p:spPr>
          <a:xfrm>
            <a:off x="1457109" y="3755194"/>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0676E82B-A630-44FB-9469-86778FD916B8}"/>
              </a:ext>
            </a:extLst>
          </p:cNvPr>
          <p:cNvSpPr txBox="1"/>
          <p:nvPr/>
        </p:nvSpPr>
        <p:spPr>
          <a:xfrm>
            <a:off x="130706" y="4224053"/>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1</a:t>
            </a:r>
          </a:p>
        </p:txBody>
      </p:sp>
      <p:sp>
        <p:nvSpPr>
          <p:cNvPr id="9" name="ZoneTexte 8">
            <a:extLst>
              <a:ext uri="{FF2B5EF4-FFF2-40B4-BE49-F238E27FC236}">
                <a16:creationId xmlns:a16="http://schemas.microsoft.com/office/drawing/2014/main" id="{92660CC8-2052-4A33-A797-1FB94716349B}"/>
              </a:ext>
            </a:extLst>
          </p:cNvPr>
          <p:cNvSpPr txBox="1"/>
          <p:nvPr/>
        </p:nvSpPr>
        <p:spPr>
          <a:xfrm>
            <a:off x="130706" y="3471469"/>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2</a:t>
            </a:r>
          </a:p>
        </p:txBody>
      </p:sp>
      <p:sp>
        <p:nvSpPr>
          <p:cNvPr id="10" name="ZoneTexte 9">
            <a:extLst>
              <a:ext uri="{FF2B5EF4-FFF2-40B4-BE49-F238E27FC236}">
                <a16:creationId xmlns:a16="http://schemas.microsoft.com/office/drawing/2014/main" id="{3DC399C9-BEB8-4B7E-9A7A-9E38AA58C7CD}"/>
              </a:ext>
            </a:extLst>
          </p:cNvPr>
          <p:cNvSpPr txBox="1"/>
          <p:nvPr/>
        </p:nvSpPr>
        <p:spPr>
          <a:xfrm>
            <a:off x="130706" y="1454107"/>
            <a:ext cx="4090737" cy="1508105"/>
          </a:xfrm>
          <a:prstGeom prst="rect">
            <a:avLst/>
          </a:prstGeom>
          <a:noFill/>
        </p:spPr>
        <p:txBody>
          <a:bodyPr wrap="square" rtlCol="0">
            <a:spAutoFit/>
          </a:bodyPr>
          <a:lstStyle/>
          <a:p>
            <a:pPr algn="ctr"/>
            <a:r>
              <a:rPr lang="fr-FR" sz="3600" b="1" dirty="0">
                <a:solidFill>
                  <a:schemeClr val="accent5">
                    <a:lumMod val="50000"/>
                  </a:schemeClr>
                </a:solidFill>
                <a:latin typeface="Century Gothic" panose="020B0502020202020204" pitchFamily="34" charset="0"/>
              </a:rPr>
              <a:t>La filière Aérobie </a:t>
            </a:r>
          </a:p>
          <a:p>
            <a:pPr algn="ctr"/>
            <a:r>
              <a:rPr lang="fr-FR" sz="2800" b="1" i="1" dirty="0">
                <a:solidFill>
                  <a:schemeClr val="accent5">
                    <a:lumMod val="50000"/>
                  </a:schemeClr>
                </a:solidFill>
                <a:latin typeface="Century Gothic" panose="020B0502020202020204" pitchFamily="34" charset="0"/>
              </a:rPr>
              <a:t>(« Nous sommes 100% aérobie !! »)</a:t>
            </a:r>
          </a:p>
        </p:txBody>
      </p:sp>
      <p:cxnSp>
        <p:nvCxnSpPr>
          <p:cNvPr id="11" name="Connecteur droit avec flèche 10">
            <a:extLst>
              <a:ext uri="{FF2B5EF4-FFF2-40B4-BE49-F238E27FC236}">
                <a16:creationId xmlns:a16="http://schemas.microsoft.com/office/drawing/2014/main" id="{7CB93A62-3625-4A78-B766-0A3027655132}"/>
              </a:ext>
            </a:extLst>
          </p:cNvPr>
          <p:cNvCxnSpPr>
            <a:cxnSpLocks/>
          </p:cNvCxnSpPr>
          <p:nvPr/>
        </p:nvCxnSpPr>
        <p:spPr>
          <a:xfrm>
            <a:off x="2690835" y="5408657"/>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329538D9-2EFB-4FDA-A270-2A25CBF9CCB0}"/>
              </a:ext>
            </a:extLst>
          </p:cNvPr>
          <p:cNvCxnSpPr>
            <a:cxnSpLocks/>
          </p:cNvCxnSpPr>
          <p:nvPr/>
        </p:nvCxnSpPr>
        <p:spPr>
          <a:xfrm>
            <a:off x="2698857" y="4098016"/>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F46484D7-74BF-44C7-A70D-B0A3A7D02839}"/>
              </a:ext>
            </a:extLst>
          </p:cNvPr>
          <p:cNvCxnSpPr>
            <a:cxnSpLocks/>
          </p:cNvCxnSpPr>
          <p:nvPr/>
        </p:nvCxnSpPr>
        <p:spPr>
          <a:xfrm>
            <a:off x="2697251" y="3432268"/>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5111AD03-C175-4B20-8ED0-7C7523316F6C}"/>
              </a:ext>
            </a:extLst>
          </p:cNvPr>
          <p:cNvSpPr txBox="1"/>
          <p:nvPr/>
        </p:nvSpPr>
        <p:spPr>
          <a:xfrm>
            <a:off x="4717145" y="797357"/>
            <a:ext cx="7329712" cy="6001643"/>
          </a:xfrm>
          <a:prstGeom prst="rect">
            <a:avLst/>
          </a:prstGeom>
          <a:noFill/>
        </p:spPr>
        <p:txBody>
          <a:bodyPr wrap="square" rtlCol="0">
            <a:spAutoFit/>
          </a:bodyPr>
          <a:lstStyle/>
          <a:p>
            <a:pPr marL="571500" indent="-571500">
              <a:buFontTx/>
              <a:buChar char="-"/>
            </a:pPr>
            <a:r>
              <a:rPr lang="fr-FR" sz="4000" dirty="0">
                <a:solidFill>
                  <a:schemeClr val="accent5">
                    <a:lumMod val="50000"/>
                  </a:schemeClr>
                </a:solidFill>
                <a:latin typeface="Century Gothic" panose="020B0502020202020204" pitchFamily="34" charset="0"/>
              </a:rPr>
              <a:t>il doit définir sa </a:t>
            </a:r>
            <a:r>
              <a:rPr lang="fr-FR" sz="4000" b="1" dirty="0" err="1">
                <a:solidFill>
                  <a:schemeClr val="accent5">
                    <a:lumMod val="50000"/>
                  </a:schemeClr>
                </a:solidFill>
                <a:latin typeface="Century Gothic" panose="020B0502020202020204" pitchFamily="34" charset="0"/>
              </a:rPr>
              <a:t>Fc</a:t>
            </a:r>
            <a:r>
              <a:rPr lang="fr-FR" sz="4000" b="1" dirty="0">
                <a:solidFill>
                  <a:schemeClr val="accent5">
                    <a:lumMod val="50000"/>
                  </a:schemeClr>
                </a:solidFill>
                <a:latin typeface="Century Gothic" panose="020B0502020202020204" pitchFamily="34" charset="0"/>
              </a:rPr>
              <a:t> de repos</a:t>
            </a:r>
            <a:r>
              <a:rPr lang="fr-FR" sz="4000" dirty="0">
                <a:solidFill>
                  <a:schemeClr val="accent5">
                    <a:lumMod val="50000"/>
                  </a:schemeClr>
                </a:solidFill>
                <a:latin typeface="Century Gothic" panose="020B0502020202020204" pitchFamily="34" charset="0"/>
              </a:rPr>
              <a:t> </a:t>
            </a:r>
            <a:r>
              <a:rPr lang="fr-FR" sz="2800" dirty="0">
                <a:solidFill>
                  <a:schemeClr val="accent5">
                    <a:lumMod val="50000"/>
                  </a:schemeClr>
                </a:solidFill>
                <a:latin typeface="Century Gothic" panose="020B0502020202020204" pitchFamily="34" charset="0"/>
              </a:rPr>
              <a:t>(mesurée sur 1’, le matin au réveil, allongé ; répéter la mesure sur plusieurs matins et garder la valeur la plus basse)</a:t>
            </a:r>
          </a:p>
          <a:p>
            <a:pPr marL="571500" indent="-571500">
              <a:buFontTx/>
              <a:buChar char="-"/>
            </a:pPr>
            <a:endParaRPr lang="fr-FR" dirty="0">
              <a:solidFill>
                <a:schemeClr val="accent5">
                  <a:lumMod val="50000"/>
                </a:schemeClr>
              </a:solidFill>
              <a:latin typeface="Century Gothic" panose="020B0502020202020204" pitchFamily="34" charset="0"/>
            </a:endParaRPr>
          </a:p>
          <a:p>
            <a:pPr marL="457200" indent="-457200">
              <a:buFontTx/>
              <a:buChar char="-"/>
            </a:pPr>
            <a:r>
              <a:rPr lang="fr-FR" sz="4000" dirty="0">
                <a:solidFill>
                  <a:schemeClr val="accent5">
                    <a:lumMod val="50000"/>
                  </a:schemeClr>
                </a:solidFill>
                <a:latin typeface="Century Gothic" panose="020B0502020202020204" pitchFamily="34" charset="0"/>
              </a:rPr>
              <a:t>Il doit également déterminer </a:t>
            </a:r>
            <a:r>
              <a:rPr lang="fr-FR" sz="4000" b="1" dirty="0">
                <a:solidFill>
                  <a:schemeClr val="accent5">
                    <a:lumMod val="50000"/>
                  </a:schemeClr>
                </a:solidFill>
                <a:latin typeface="Century Gothic" panose="020B0502020202020204" pitchFamily="34" charset="0"/>
              </a:rPr>
              <a:t>sa </a:t>
            </a:r>
            <a:r>
              <a:rPr lang="fr-FR" sz="4000" b="1" dirty="0" err="1">
                <a:solidFill>
                  <a:schemeClr val="accent5">
                    <a:lumMod val="50000"/>
                  </a:schemeClr>
                </a:solidFill>
                <a:latin typeface="Century Gothic" panose="020B0502020202020204" pitchFamily="34" charset="0"/>
              </a:rPr>
              <a:t>Fcmax</a:t>
            </a:r>
            <a:r>
              <a:rPr lang="fr-FR" sz="4000" b="1" dirty="0">
                <a:solidFill>
                  <a:schemeClr val="accent5">
                    <a:lumMod val="50000"/>
                  </a:schemeClr>
                </a:solidFill>
                <a:latin typeface="Century Gothic" panose="020B0502020202020204" pitchFamily="34" charset="0"/>
              </a:rPr>
              <a:t> </a:t>
            </a:r>
            <a:r>
              <a:rPr lang="fr-FR" sz="2800" dirty="0">
                <a:solidFill>
                  <a:schemeClr val="accent5">
                    <a:lumMod val="50000"/>
                  </a:schemeClr>
                </a:solidFill>
                <a:latin typeface="Century Gothic" panose="020B0502020202020204" pitchFamily="34" charset="0"/>
              </a:rPr>
              <a:t>(idéalement déterminée lors d’un effort triangulaire maximal – si plusieurs évaluations, retenir la valeur la plus haute)</a:t>
            </a:r>
          </a:p>
        </p:txBody>
      </p:sp>
      <p:sp>
        <p:nvSpPr>
          <p:cNvPr id="15" name="ZoneTexte 14">
            <a:extLst>
              <a:ext uri="{FF2B5EF4-FFF2-40B4-BE49-F238E27FC236}">
                <a16:creationId xmlns:a16="http://schemas.microsoft.com/office/drawing/2014/main" id="{816869EA-1912-45A0-9C77-C24A8A3429F3}"/>
              </a:ext>
            </a:extLst>
          </p:cNvPr>
          <p:cNvSpPr txBox="1"/>
          <p:nvPr/>
        </p:nvSpPr>
        <p:spPr>
          <a:xfrm>
            <a:off x="3088006" y="6111112"/>
            <a:ext cx="1760096" cy="523220"/>
          </a:xfrm>
          <a:prstGeom prst="rect">
            <a:avLst/>
          </a:prstGeom>
          <a:noFill/>
        </p:spPr>
        <p:txBody>
          <a:bodyPr wrap="square" rtlCol="0">
            <a:spAutoFit/>
          </a:bodyPr>
          <a:lstStyle/>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16" name="ZoneTexte 15">
            <a:extLst>
              <a:ext uri="{FF2B5EF4-FFF2-40B4-BE49-F238E27FC236}">
                <a16:creationId xmlns:a16="http://schemas.microsoft.com/office/drawing/2014/main" id="{8DCDEB35-30AC-431D-8895-107E19AFF047}"/>
              </a:ext>
            </a:extLst>
          </p:cNvPr>
          <p:cNvSpPr txBox="1"/>
          <p:nvPr/>
        </p:nvSpPr>
        <p:spPr>
          <a:xfrm>
            <a:off x="3087442" y="2759984"/>
            <a:ext cx="1760096" cy="523220"/>
          </a:xfrm>
          <a:prstGeom prst="rect">
            <a:avLst/>
          </a:prstGeom>
          <a:noFill/>
        </p:spPr>
        <p:txBody>
          <a:bodyPr wrap="square" rtlCol="0">
            <a:spAutoFit/>
          </a:bodyPr>
          <a:lstStyle/>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max</a:t>
            </a:r>
          </a:p>
        </p:txBody>
      </p:sp>
      <p:sp>
        <p:nvSpPr>
          <p:cNvPr id="17" name="ZoneTexte 16">
            <a:extLst>
              <a:ext uri="{FF2B5EF4-FFF2-40B4-BE49-F238E27FC236}">
                <a16:creationId xmlns:a16="http://schemas.microsoft.com/office/drawing/2014/main" id="{B62E9BEB-AE81-4270-9E22-DAFDE9F593F9}"/>
              </a:ext>
            </a:extLst>
          </p:cNvPr>
          <p:cNvSpPr txBox="1"/>
          <p:nvPr/>
        </p:nvSpPr>
        <p:spPr>
          <a:xfrm>
            <a:off x="130706" y="-26314"/>
            <a:ext cx="11841052" cy="1600438"/>
          </a:xfrm>
          <a:prstGeom prst="rect">
            <a:avLst/>
          </a:prstGeom>
          <a:noFill/>
        </p:spPr>
        <p:txBody>
          <a:bodyPr wrap="square" rtlCol="0">
            <a:spAutoFit/>
          </a:bodyPr>
          <a:lstStyle/>
          <a:p>
            <a:r>
              <a:rPr lang="fr-FR" sz="4000" dirty="0">
                <a:solidFill>
                  <a:schemeClr val="accent5">
                    <a:lumMod val="50000"/>
                  </a:schemeClr>
                </a:solidFill>
                <a:latin typeface="Century Gothic" panose="020B0502020202020204" pitchFamily="34" charset="0"/>
              </a:rPr>
              <a:t>Au préalable, il faut que chaque élève puisse se connaître :</a:t>
            </a:r>
          </a:p>
          <a:p>
            <a:endParaRPr lang="fr-FR" dirty="0"/>
          </a:p>
        </p:txBody>
      </p:sp>
    </p:spTree>
    <p:extLst>
      <p:ext uri="{BB962C8B-B14F-4D97-AF65-F5344CB8AC3E}">
        <p14:creationId xmlns:p14="http://schemas.microsoft.com/office/powerpoint/2010/main" val="137348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par>
                                <p:cTn id="31" presetID="16" presetClass="entr" presetSubtype="21"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barn(inVertical)">
                                      <p:cBhvr>
                                        <p:cTn id="41" dur="500"/>
                                        <p:tgtEl>
                                          <p:spTgt spid="1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4">
                                            <p:txEl>
                                              <p:pRg st="2" end="2"/>
                                            </p:txEl>
                                          </p:spTgt>
                                        </p:tgtEl>
                                        <p:attrNameLst>
                                          <p:attrName>style.visibility</p:attrName>
                                        </p:attrNameLst>
                                      </p:cBhvr>
                                      <p:to>
                                        <p:strVal val="visible"/>
                                      </p:to>
                                    </p:set>
                                    <p:animEffect transition="in" filter="barn(inVertical)">
                                      <p:cBhvr>
                                        <p:cTn id="46"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09DC19E9-5322-4F6D-9FA4-D8EADA18A773}"/>
              </a:ext>
            </a:extLst>
          </p:cNvPr>
          <p:cNvSpPr/>
          <p:nvPr/>
        </p:nvSpPr>
        <p:spPr>
          <a:xfrm>
            <a:off x="1651009" y="3143971"/>
            <a:ext cx="1061545" cy="339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66BD9AC9-85CC-4AF3-8E2C-567AA145D0FF}"/>
              </a:ext>
            </a:extLst>
          </p:cNvPr>
          <p:cNvCxnSpPr>
            <a:cxnSpLocks/>
          </p:cNvCxnSpPr>
          <p:nvPr/>
        </p:nvCxnSpPr>
        <p:spPr>
          <a:xfrm>
            <a:off x="1246748" y="3143971"/>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65883FA0-A6E1-4733-920D-9F7F6C1ADBC7}"/>
              </a:ext>
            </a:extLst>
          </p:cNvPr>
          <p:cNvCxnSpPr>
            <a:cxnSpLocks/>
          </p:cNvCxnSpPr>
          <p:nvPr/>
        </p:nvCxnSpPr>
        <p:spPr>
          <a:xfrm>
            <a:off x="1246748" y="6549090"/>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DC413E35-717E-4C1E-BE4F-52B588C74FD9}"/>
              </a:ext>
            </a:extLst>
          </p:cNvPr>
          <p:cNvCxnSpPr>
            <a:cxnSpLocks/>
            <a:stCxn id="8" idx="3"/>
          </p:cNvCxnSpPr>
          <p:nvPr/>
        </p:nvCxnSpPr>
        <p:spPr>
          <a:xfrm>
            <a:off x="1457109" y="4591538"/>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8BC6332-4CB0-4EBB-8F06-7D2A72767164}"/>
              </a:ext>
            </a:extLst>
          </p:cNvPr>
          <p:cNvCxnSpPr>
            <a:cxnSpLocks/>
          </p:cNvCxnSpPr>
          <p:nvPr/>
        </p:nvCxnSpPr>
        <p:spPr>
          <a:xfrm>
            <a:off x="1457109" y="3861069"/>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0676E82B-A630-44FB-9469-86778FD916B8}"/>
              </a:ext>
            </a:extLst>
          </p:cNvPr>
          <p:cNvSpPr txBox="1"/>
          <p:nvPr/>
        </p:nvSpPr>
        <p:spPr>
          <a:xfrm>
            <a:off x="130706" y="4329928"/>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1</a:t>
            </a:r>
          </a:p>
        </p:txBody>
      </p:sp>
      <p:sp>
        <p:nvSpPr>
          <p:cNvPr id="9" name="ZoneTexte 8">
            <a:extLst>
              <a:ext uri="{FF2B5EF4-FFF2-40B4-BE49-F238E27FC236}">
                <a16:creationId xmlns:a16="http://schemas.microsoft.com/office/drawing/2014/main" id="{92660CC8-2052-4A33-A797-1FB94716349B}"/>
              </a:ext>
            </a:extLst>
          </p:cNvPr>
          <p:cNvSpPr txBox="1"/>
          <p:nvPr/>
        </p:nvSpPr>
        <p:spPr>
          <a:xfrm>
            <a:off x="130706" y="3577344"/>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2</a:t>
            </a:r>
          </a:p>
        </p:txBody>
      </p:sp>
      <p:sp>
        <p:nvSpPr>
          <p:cNvPr id="10" name="ZoneTexte 9">
            <a:extLst>
              <a:ext uri="{FF2B5EF4-FFF2-40B4-BE49-F238E27FC236}">
                <a16:creationId xmlns:a16="http://schemas.microsoft.com/office/drawing/2014/main" id="{3DC399C9-BEB8-4B7E-9A7A-9E38AA58C7CD}"/>
              </a:ext>
            </a:extLst>
          </p:cNvPr>
          <p:cNvSpPr txBox="1"/>
          <p:nvPr/>
        </p:nvSpPr>
        <p:spPr>
          <a:xfrm>
            <a:off x="130706" y="2002744"/>
            <a:ext cx="4090737" cy="954107"/>
          </a:xfrm>
          <a:prstGeom prst="rect">
            <a:avLst/>
          </a:prstGeom>
          <a:noFill/>
        </p:spPr>
        <p:txBody>
          <a:bodyPr wrap="square" rtlCol="0">
            <a:spAutoFit/>
          </a:bodyPr>
          <a:lstStyle/>
          <a:p>
            <a:pPr algn="ctr"/>
            <a:r>
              <a:rPr lang="fr-FR" sz="2800" b="1" i="1" dirty="0">
                <a:solidFill>
                  <a:schemeClr val="accent5">
                    <a:lumMod val="50000"/>
                  </a:schemeClr>
                </a:solidFill>
                <a:latin typeface="Century Gothic" panose="020B0502020202020204" pitchFamily="34" charset="0"/>
              </a:rPr>
              <a:t>(« Nous sommes 100% aérobie !! »)</a:t>
            </a:r>
          </a:p>
        </p:txBody>
      </p:sp>
      <p:cxnSp>
        <p:nvCxnSpPr>
          <p:cNvPr id="11" name="Connecteur droit avec flèche 10">
            <a:extLst>
              <a:ext uri="{FF2B5EF4-FFF2-40B4-BE49-F238E27FC236}">
                <a16:creationId xmlns:a16="http://schemas.microsoft.com/office/drawing/2014/main" id="{7CB93A62-3625-4A78-B766-0A3027655132}"/>
              </a:ext>
            </a:extLst>
          </p:cNvPr>
          <p:cNvCxnSpPr>
            <a:cxnSpLocks/>
          </p:cNvCxnSpPr>
          <p:nvPr/>
        </p:nvCxnSpPr>
        <p:spPr>
          <a:xfrm>
            <a:off x="2690835" y="5514532"/>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329538D9-2EFB-4FDA-A270-2A25CBF9CCB0}"/>
              </a:ext>
            </a:extLst>
          </p:cNvPr>
          <p:cNvCxnSpPr>
            <a:cxnSpLocks/>
          </p:cNvCxnSpPr>
          <p:nvPr/>
        </p:nvCxnSpPr>
        <p:spPr>
          <a:xfrm>
            <a:off x="2698857" y="4203891"/>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F46484D7-74BF-44C7-A70D-B0A3A7D02839}"/>
              </a:ext>
            </a:extLst>
          </p:cNvPr>
          <p:cNvCxnSpPr>
            <a:cxnSpLocks/>
          </p:cNvCxnSpPr>
          <p:nvPr/>
        </p:nvCxnSpPr>
        <p:spPr>
          <a:xfrm>
            <a:off x="2697251" y="3538143"/>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5111AD03-C175-4B20-8ED0-7C7523316F6C}"/>
              </a:ext>
            </a:extLst>
          </p:cNvPr>
          <p:cNvSpPr txBox="1"/>
          <p:nvPr/>
        </p:nvSpPr>
        <p:spPr>
          <a:xfrm>
            <a:off x="0" y="-88191"/>
            <a:ext cx="12378088" cy="1754326"/>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Quelques repères d’intensité, pour les sujets déconditionnés (D), pour les sujets non-entraînés (NE) et pour les sujets entraînés (E) :</a:t>
            </a:r>
          </a:p>
        </p:txBody>
      </p:sp>
      <p:sp>
        <p:nvSpPr>
          <p:cNvPr id="15" name="ZoneTexte 14">
            <a:extLst>
              <a:ext uri="{FF2B5EF4-FFF2-40B4-BE49-F238E27FC236}">
                <a16:creationId xmlns:a16="http://schemas.microsoft.com/office/drawing/2014/main" id="{38F09757-76CE-4669-A2B1-5A821E1D420D}"/>
              </a:ext>
            </a:extLst>
          </p:cNvPr>
          <p:cNvSpPr txBox="1"/>
          <p:nvPr/>
        </p:nvSpPr>
        <p:spPr>
          <a:xfrm>
            <a:off x="3088006" y="6216987"/>
            <a:ext cx="1760096" cy="523220"/>
          </a:xfrm>
          <a:prstGeom prst="rect">
            <a:avLst/>
          </a:prstGeom>
          <a:noFill/>
        </p:spPr>
        <p:txBody>
          <a:bodyPr wrap="square" rtlCol="0">
            <a:spAutoFit/>
          </a:bodyPr>
          <a:lstStyle/>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16" name="ZoneTexte 15">
            <a:extLst>
              <a:ext uri="{FF2B5EF4-FFF2-40B4-BE49-F238E27FC236}">
                <a16:creationId xmlns:a16="http://schemas.microsoft.com/office/drawing/2014/main" id="{D4E80526-8801-4F4F-9943-DF3CD2E68069}"/>
              </a:ext>
            </a:extLst>
          </p:cNvPr>
          <p:cNvSpPr txBox="1"/>
          <p:nvPr/>
        </p:nvSpPr>
        <p:spPr>
          <a:xfrm>
            <a:off x="3087442" y="2865859"/>
            <a:ext cx="1760096" cy="523220"/>
          </a:xfrm>
          <a:prstGeom prst="rect">
            <a:avLst/>
          </a:prstGeom>
          <a:noFill/>
        </p:spPr>
        <p:txBody>
          <a:bodyPr wrap="square" rtlCol="0">
            <a:spAutoFit/>
          </a:bodyPr>
          <a:lstStyle/>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max</a:t>
            </a:r>
          </a:p>
        </p:txBody>
      </p:sp>
      <p:sp>
        <p:nvSpPr>
          <p:cNvPr id="17" name="ZoneTexte 16">
            <a:extLst>
              <a:ext uri="{FF2B5EF4-FFF2-40B4-BE49-F238E27FC236}">
                <a16:creationId xmlns:a16="http://schemas.microsoft.com/office/drawing/2014/main" id="{2C93E9F4-A083-41EE-B2CB-0C256F7B5904}"/>
              </a:ext>
            </a:extLst>
          </p:cNvPr>
          <p:cNvSpPr txBox="1"/>
          <p:nvPr/>
        </p:nvSpPr>
        <p:spPr>
          <a:xfrm>
            <a:off x="3087442" y="5921756"/>
            <a:ext cx="8985836" cy="954107"/>
          </a:xfrm>
          <a:prstGeom prst="rect">
            <a:avLst/>
          </a:prstGeom>
          <a:noFill/>
        </p:spPr>
        <p:txBody>
          <a:bodyPr wrap="square" rtlCol="0">
            <a:spAutoFit/>
          </a:bodyPr>
          <a:lstStyle/>
          <a:p>
            <a:pPr algn="r"/>
            <a:r>
              <a:rPr lang="fr-FR" sz="2800" b="1" dirty="0">
                <a:solidFill>
                  <a:schemeClr val="accent5">
                    <a:lumMod val="50000"/>
                  </a:schemeClr>
                </a:solidFill>
                <a:latin typeface="Century Gothic" panose="020B0502020202020204" pitchFamily="34" charset="0"/>
              </a:rPr>
              <a:t>La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de repos diminue avec l’entraînement (surtout aérobie/endurance)</a:t>
            </a:r>
          </a:p>
        </p:txBody>
      </p:sp>
      <p:sp>
        <p:nvSpPr>
          <p:cNvPr id="18" name="ZoneTexte 17">
            <a:extLst>
              <a:ext uri="{FF2B5EF4-FFF2-40B4-BE49-F238E27FC236}">
                <a16:creationId xmlns:a16="http://schemas.microsoft.com/office/drawing/2014/main" id="{C6B52696-8226-43CD-826B-82781B083D12}"/>
              </a:ext>
            </a:extLst>
          </p:cNvPr>
          <p:cNvSpPr txBox="1"/>
          <p:nvPr/>
        </p:nvSpPr>
        <p:spPr>
          <a:xfrm>
            <a:off x="4495940" y="2578986"/>
            <a:ext cx="7776658" cy="954107"/>
          </a:xfrm>
          <a:prstGeom prst="rect">
            <a:avLst/>
          </a:prstGeom>
          <a:noFill/>
        </p:spPr>
        <p:txBody>
          <a:bodyPr wrap="square" rtlCol="0">
            <a:spAutoFit/>
          </a:bodyPr>
          <a:lstStyle/>
          <a:p>
            <a:r>
              <a:rPr lang="fr-FR" sz="2800" b="1" dirty="0">
                <a:solidFill>
                  <a:schemeClr val="accent5">
                    <a:lumMod val="50000"/>
                  </a:schemeClr>
                </a:solidFill>
                <a:latin typeface="Century Gothic" panose="020B0502020202020204" pitchFamily="34" charset="0"/>
              </a:rPr>
              <a:t>La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max ne varie pas avec l’entraînement (ou diminue légèrement…)</a:t>
            </a:r>
          </a:p>
        </p:txBody>
      </p:sp>
      <p:cxnSp>
        <p:nvCxnSpPr>
          <p:cNvPr id="19" name="Connecteur droit 18">
            <a:extLst>
              <a:ext uri="{FF2B5EF4-FFF2-40B4-BE49-F238E27FC236}">
                <a16:creationId xmlns:a16="http://schemas.microsoft.com/office/drawing/2014/main" id="{7CED4115-D906-4434-BBF1-80F1CA32ACF9}"/>
              </a:ext>
            </a:extLst>
          </p:cNvPr>
          <p:cNvCxnSpPr>
            <a:cxnSpLocks/>
          </p:cNvCxnSpPr>
          <p:nvPr/>
        </p:nvCxnSpPr>
        <p:spPr>
          <a:xfrm flipV="1">
            <a:off x="3122289" y="3862139"/>
            <a:ext cx="1838989" cy="160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376734D5-902A-4516-9706-796178BEC1C5}"/>
              </a:ext>
            </a:extLst>
          </p:cNvPr>
          <p:cNvCxnSpPr>
            <a:cxnSpLocks/>
          </p:cNvCxnSpPr>
          <p:nvPr/>
        </p:nvCxnSpPr>
        <p:spPr>
          <a:xfrm flipV="1">
            <a:off x="3116815" y="4604971"/>
            <a:ext cx="1944870" cy="715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12973FFB-CC9A-45E8-AF99-F7C4F886C50B}"/>
              </a:ext>
            </a:extLst>
          </p:cNvPr>
          <p:cNvSpPr txBox="1"/>
          <p:nvPr/>
        </p:nvSpPr>
        <p:spPr>
          <a:xfrm>
            <a:off x="5061685" y="4365235"/>
            <a:ext cx="6906076" cy="95410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 40% ; 50-60% ; 60-70% de la </a:t>
            </a:r>
            <a:r>
              <a:rPr lang="fr-FR" sz="2800" b="1" dirty="0" err="1">
                <a:solidFill>
                  <a:srgbClr val="FF0000"/>
                </a:solidFill>
                <a:latin typeface="Century Gothic" panose="020B0502020202020204" pitchFamily="34" charset="0"/>
              </a:rPr>
              <a:t>Fcmax</a:t>
            </a:r>
            <a:r>
              <a:rPr lang="fr-FR" sz="2800" dirty="0">
                <a:solidFill>
                  <a:schemeClr val="accent5">
                    <a:lumMod val="50000"/>
                  </a:schemeClr>
                </a:solidFill>
                <a:latin typeface="Century Gothic" panose="020B0502020202020204" pitchFamily="34" charset="0"/>
              </a:rPr>
              <a:t> pour les D ; NE et E respectivement</a:t>
            </a:r>
          </a:p>
        </p:txBody>
      </p:sp>
      <p:sp>
        <p:nvSpPr>
          <p:cNvPr id="22" name="ZoneTexte 21">
            <a:extLst>
              <a:ext uri="{FF2B5EF4-FFF2-40B4-BE49-F238E27FC236}">
                <a16:creationId xmlns:a16="http://schemas.microsoft.com/office/drawing/2014/main" id="{AEFFD2B6-E102-4969-92A0-5CF0FA9F1664}"/>
              </a:ext>
            </a:extLst>
          </p:cNvPr>
          <p:cNvSpPr txBox="1"/>
          <p:nvPr/>
        </p:nvSpPr>
        <p:spPr>
          <a:xfrm>
            <a:off x="5061685" y="3516295"/>
            <a:ext cx="6906076" cy="954107"/>
          </a:xfrm>
          <a:prstGeom prst="rect">
            <a:avLst/>
          </a:prstGeom>
          <a:noFill/>
        </p:spPr>
        <p:txBody>
          <a:bodyPr wrap="square" rtlCol="0">
            <a:spAutoFit/>
          </a:bodyPr>
          <a:lstStyle/>
          <a:p>
            <a:r>
              <a:rPr lang="fr-FR" sz="2800" dirty="0">
                <a:solidFill>
                  <a:schemeClr val="accent5">
                    <a:lumMod val="50000"/>
                  </a:schemeClr>
                </a:solidFill>
                <a:latin typeface="Century Gothic" panose="020B0502020202020204" pitchFamily="34" charset="0"/>
              </a:rPr>
              <a:t>≤ 60% ; 75-80% ; 85-95% de la </a:t>
            </a:r>
            <a:r>
              <a:rPr lang="fr-FR" sz="2800" b="1" dirty="0" err="1">
                <a:solidFill>
                  <a:srgbClr val="FF0000"/>
                </a:solidFill>
                <a:latin typeface="Century Gothic" panose="020B0502020202020204" pitchFamily="34" charset="0"/>
              </a:rPr>
              <a:t>Fcmax</a:t>
            </a:r>
            <a:r>
              <a:rPr lang="fr-FR" sz="2800" dirty="0">
                <a:solidFill>
                  <a:schemeClr val="accent5">
                    <a:lumMod val="50000"/>
                  </a:schemeClr>
                </a:solidFill>
                <a:latin typeface="Century Gothic" panose="020B0502020202020204" pitchFamily="34" charset="0"/>
              </a:rPr>
              <a:t> pour les D ; NE et E respectivement</a:t>
            </a:r>
          </a:p>
        </p:txBody>
      </p:sp>
      <p:sp>
        <p:nvSpPr>
          <p:cNvPr id="23" name="ZoneTexte 22">
            <a:extLst>
              <a:ext uri="{FF2B5EF4-FFF2-40B4-BE49-F238E27FC236}">
                <a16:creationId xmlns:a16="http://schemas.microsoft.com/office/drawing/2014/main" id="{6BBF54AB-F52C-4E82-82D4-09CDA68DA7E3}"/>
              </a:ext>
            </a:extLst>
          </p:cNvPr>
          <p:cNvSpPr txBox="1"/>
          <p:nvPr/>
        </p:nvSpPr>
        <p:spPr>
          <a:xfrm>
            <a:off x="5162092" y="4443763"/>
            <a:ext cx="6906076" cy="954107"/>
          </a:xfrm>
          <a:prstGeom prst="rect">
            <a:avLst/>
          </a:prstGeom>
          <a:solidFill>
            <a:schemeClr val="accent1">
              <a:lumMod val="20000"/>
              <a:lumOff val="80000"/>
            </a:schemeClr>
          </a:solidFill>
        </p:spPr>
        <p:txBody>
          <a:bodyPr wrap="square" rtlCol="0">
            <a:spAutoFit/>
          </a:bodyPr>
          <a:lstStyle/>
          <a:p>
            <a:r>
              <a:rPr lang="fr-FR" sz="2800" dirty="0">
                <a:solidFill>
                  <a:schemeClr val="accent5">
                    <a:lumMod val="50000"/>
                  </a:schemeClr>
                </a:solidFill>
                <a:latin typeface="Century Gothic" panose="020B0502020202020204" pitchFamily="34" charset="0"/>
              </a:rPr>
              <a:t>≤ 30% ; 40-50% ; 55-65% de la </a:t>
            </a:r>
            <a:r>
              <a:rPr lang="fr-FR" sz="2800" b="1" dirty="0">
                <a:solidFill>
                  <a:srgbClr val="FF0000"/>
                </a:solidFill>
                <a:latin typeface="Century Gothic" panose="020B0502020202020204" pitchFamily="34" charset="0"/>
              </a:rPr>
              <a:t>VMA</a:t>
            </a:r>
            <a:r>
              <a:rPr lang="fr-FR" sz="2800" dirty="0">
                <a:solidFill>
                  <a:schemeClr val="accent5">
                    <a:lumMod val="50000"/>
                  </a:schemeClr>
                </a:solidFill>
                <a:latin typeface="Century Gothic" panose="020B0502020202020204" pitchFamily="34" charset="0"/>
              </a:rPr>
              <a:t> pour les D ; NE et E respectivement</a:t>
            </a:r>
          </a:p>
        </p:txBody>
      </p:sp>
      <p:sp>
        <p:nvSpPr>
          <p:cNvPr id="24" name="ZoneTexte 23">
            <a:extLst>
              <a:ext uri="{FF2B5EF4-FFF2-40B4-BE49-F238E27FC236}">
                <a16:creationId xmlns:a16="http://schemas.microsoft.com/office/drawing/2014/main" id="{8408FA12-B2DC-42D3-AC53-5BC17218BF49}"/>
              </a:ext>
            </a:extLst>
          </p:cNvPr>
          <p:cNvSpPr txBox="1"/>
          <p:nvPr/>
        </p:nvSpPr>
        <p:spPr>
          <a:xfrm>
            <a:off x="5154729" y="3453874"/>
            <a:ext cx="6906076" cy="954107"/>
          </a:xfrm>
          <a:prstGeom prst="rect">
            <a:avLst/>
          </a:prstGeom>
          <a:solidFill>
            <a:schemeClr val="accent1">
              <a:lumMod val="20000"/>
              <a:lumOff val="80000"/>
            </a:schemeClr>
          </a:solidFill>
        </p:spPr>
        <p:txBody>
          <a:bodyPr wrap="square" rtlCol="0">
            <a:spAutoFit/>
          </a:bodyPr>
          <a:lstStyle/>
          <a:p>
            <a:r>
              <a:rPr lang="fr-FR" sz="2800" dirty="0">
                <a:solidFill>
                  <a:schemeClr val="accent5">
                    <a:lumMod val="50000"/>
                  </a:schemeClr>
                </a:solidFill>
                <a:latin typeface="Century Gothic" panose="020B0502020202020204" pitchFamily="34" charset="0"/>
              </a:rPr>
              <a:t>≤ 50% ; 65-75% ; 80-90% de la </a:t>
            </a:r>
            <a:r>
              <a:rPr lang="fr-FR" sz="2800" b="1" dirty="0">
                <a:solidFill>
                  <a:srgbClr val="FF0000"/>
                </a:solidFill>
                <a:latin typeface="Century Gothic" panose="020B0502020202020204" pitchFamily="34" charset="0"/>
              </a:rPr>
              <a:t>VMA</a:t>
            </a:r>
            <a:r>
              <a:rPr lang="fr-FR" sz="2800" dirty="0">
                <a:solidFill>
                  <a:schemeClr val="accent5">
                    <a:lumMod val="50000"/>
                  </a:schemeClr>
                </a:solidFill>
                <a:latin typeface="Century Gothic" panose="020B0502020202020204" pitchFamily="34" charset="0"/>
              </a:rPr>
              <a:t> pour les D ; NE et E respectivement</a:t>
            </a:r>
          </a:p>
        </p:txBody>
      </p:sp>
      <p:sp>
        <p:nvSpPr>
          <p:cNvPr id="25" name="ZoneTexte 24">
            <a:extLst>
              <a:ext uri="{FF2B5EF4-FFF2-40B4-BE49-F238E27FC236}">
                <a16:creationId xmlns:a16="http://schemas.microsoft.com/office/drawing/2014/main" id="{DF006E56-5A7D-4459-976C-CB31246A8DE0}"/>
              </a:ext>
            </a:extLst>
          </p:cNvPr>
          <p:cNvSpPr txBox="1"/>
          <p:nvPr/>
        </p:nvSpPr>
        <p:spPr>
          <a:xfrm>
            <a:off x="3752380" y="5398536"/>
            <a:ext cx="8722258" cy="523220"/>
          </a:xfrm>
          <a:prstGeom prst="rect">
            <a:avLst/>
          </a:prstGeom>
          <a:noFill/>
        </p:spPr>
        <p:txBody>
          <a:bodyPr wrap="square" rtlCol="0">
            <a:spAutoFit/>
          </a:bodyPr>
          <a:lstStyle/>
          <a:p>
            <a:r>
              <a:rPr lang="fr-FR" sz="2800" dirty="0">
                <a:solidFill>
                  <a:srgbClr val="0070C0"/>
                </a:solidFill>
                <a:latin typeface="Century Gothic" panose="020B0502020202020204" pitchFamily="34" charset="0"/>
              </a:rPr>
              <a:t>Parler des repères de durée pour chaque seuil…</a:t>
            </a:r>
          </a:p>
        </p:txBody>
      </p:sp>
    </p:spTree>
    <p:extLst>
      <p:ext uri="{BB962C8B-B14F-4D97-AF65-F5344CB8AC3E}">
        <p14:creationId xmlns:p14="http://schemas.microsoft.com/office/powerpoint/2010/main" val="71407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par>
                                <p:cTn id="31" presetID="16" presetClass="entr" presetSubtype="21"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Vertical)">
                                      <p:cBhvr>
                                        <p:cTn id="41" dur="500"/>
                                        <p:tgtEl>
                                          <p:spTgt spid="15"/>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arn(inVertical)">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arn(inVertic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arn(inVertical)">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arn(inVertical)">
                                      <p:cBhvr>
                                        <p:cTn id="59" dur="500"/>
                                        <p:tgtEl>
                                          <p:spTgt spid="21"/>
                                        </p:tgtEl>
                                      </p:cBhvr>
                                    </p:animEffect>
                                  </p:childTnLst>
                                </p:cTn>
                              </p:par>
                              <p:par>
                                <p:cTn id="60" presetID="16" presetClass="entr" presetSubtype="21" fill="hold"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arn(inVertical)">
                                      <p:cBhvr>
                                        <p:cTn id="67" dur="500"/>
                                        <p:tgtEl>
                                          <p:spTgt spid="22"/>
                                        </p:tgtEl>
                                      </p:cBhvr>
                                    </p:animEffect>
                                  </p:childTnLst>
                                </p:cTn>
                              </p:par>
                              <p:par>
                                <p:cTn id="68" presetID="16" presetClass="entr" presetSubtype="21" fill="hold"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barn(inVertical)">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barn(inVertical)">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barn(inVertical)">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P spid="16" grpId="0"/>
      <p:bldP spid="17" grpId="0"/>
      <p:bldP spid="18" grpId="0"/>
      <p:bldP spid="21" grpId="0"/>
      <p:bldP spid="22" grpId="0"/>
      <p:bldP spid="23" grpId="0" animBg="1"/>
      <p:bldP spid="24" grpId="0" animBg="1"/>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1E4F1A6B-0AEE-4A85-B11D-5560550EFB59}"/>
              </a:ext>
            </a:extLst>
          </p:cNvPr>
          <p:cNvSpPr txBox="1"/>
          <p:nvPr/>
        </p:nvSpPr>
        <p:spPr>
          <a:xfrm>
            <a:off x="211755" y="0"/>
            <a:ext cx="11768490" cy="6463308"/>
          </a:xfrm>
          <a:prstGeom prst="rect">
            <a:avLst/>
          </a:prstGeom>
          <a:noFill/>
        </p:spPr>
        <p:txBody>
          <a:bodyPr wrap="square" rtlCol="0">
            <a:spAutoFit/>
          </a:bodyPr>
          <a:lstStyle/>
          <a:p>
            <a:r>
              <a:rPr lang="fr-FR" sz="4400" dirty="0">
                <a:solidFill>
                  <a:schemeClr val="accent5">
                    <a:lumMod val="50000"/>
                  </a:schemeClr>
                </a:solidFill>
                <a:latin typeface="Century Gothic" panose="020B0502020202020204" pitchFamily="34" charset="0"/>
              </a:rPr>
              <a:t>Si j’ai bien compris…</a:t>
            </a:r>
          </a:p>
          <a:p>
            <a:endParaRPr lang="fr-FR" sz="4200" b="1" dirty="0">
              <a:solidFill>
                <a:schemeClr val="accent5">
                  <a:lumMod val="50000"/>
                </a:schemeClr>
              </a:solidFill>
              <a:latin typeface="Century Gothic" panose="020B0502020202020204" pitchFamily="34" charset="0"/>
            </a:endParaRPr>
          </a:p>
          <a:p>
            <a:r>
              <a:rPr lang="fr-FR" sz="3600" u="sng" dirty="0">
                <a:solidFill>
                  <a:schemeClr val="accent5">
                    <a:lumMod val="50000"/>
                  </a:schemeClr>
                </a:solidFill>
                <a:latin typeface="Century Gothic" panose="020B0502020202020204" pitchFamily="34" charset="0"/>
              </a:rPr>
              <a:t>Le collégien</a:t>
            </a:r>
            <a:r>
              <a:rPr lang="fr-FR" sz="3600" dirty="0">
                <a:solidFill>
                  <a:schemeClr val="accent5">
                    <a:lumMod val="50000"/>
                  </a:schemeClr>
                </a:solidFill>
                <a:latin typeface="Century Gothic" panose="020B0502020202020204" pitchFamily="34" charset="0"/>
              </a:rPr>
              <a:t> expérimente des parcours de formation (il vit différentes expériences corporelles dans différentes APSA) </a:t>
            </a:r>
          </a:p>
          <a:p>
            <a:endParaRPr lang="fr-FR" sz="2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alors qu’</a:t>
            </a:r>
            <a:r>
              <a:rPr lang="fr-FR" sz="3600" u="sng" dirty="0">
                <a:solidFill>
                  <a:schemeClr val="accent5">
                    <a:lumMod val="50000"/>
                  </a:schemeClr>
                </a:solidFill>
                <a:latin typeface="Century Gothic" panose="020B0502020202020204" pitchFamily="34" charset="0"/>
              </a:rPr>
              <a:t>au Lycée</a:t>
            </a:r>
            <a:r>
              <a:rPr lang="fr-FR" sz="3600" dirty="0">
                <a:solidFill>
                  <a:schemeClr val="accent5">
                    <a:lumMod val="50000"/>
                  </a:schemeClr>
                </a:solidFill>
                <a:latin typeface="Century Gothic" panose="020B0502020202020204" pitchFamily="34" charset="0"/>
              </a:rPr>
              <a:t>, l’élève est en situation de </a:t>
            </a:r>
            <a:r>
              <a:rPr lang="fr-FR" sz="3600" b="1" dirty="0">
                <a:solidFill>
                  <a:schemeClr val="accent5">
                    <a:lumMod val="50000"/>
                  </a:schemeClr>
                </a:solidFill>
                <a:latin typeface="Century Gothic" panose="020B0502020202020204" pitchFamily="34" charset="0"/>
              </a:rPr>
              <a:t>choisir </a:t>
            </a:r>
            <a:r>
              <a:rPr lang="fr-FR" sz="3600" dirty="0">
                <a:solidFill>
                  <a:schemeClr val="accent5">
                    <a:lumMod val="50000"/>
                  </a:schemeClr>
                </a:solidFill>
                <a:latin typeface="Century Gothic" panose="020B0502020202020204" pitchFamily="34" charset="0"/>
              </a:rPr>
              <a:t>et il doit avoir une connaissance des éléments pour être lucide dans ses choix.</a:t>
            </a:r>
          </a:p>
          <a:p>
            <a:endParaRPr lang="fr-FR" sz="2000" dirty="0">
              <a:solidFill>
                <a:schemeClr val="accent5">
                  <a:lumMod val="50000"/>
                </a:schemeClr>
              </a:solidFill>
              <a:latin typeface="Century Gothic" panose="020B0502020202020204" pitchFamily="34" charset="0"/>
            </a:endParaRPr>
          </a:p>
          <a:p>
            <a:r>
              <a:rPr lang="fr-FR" sz="3600" b="1" dirty="0">
                <a:solidFill>
                  <a:schemeClr val="accent5">
                    <a:lumMod val="50000"/>
                  </a:schemeClr>
                </a:solidFill>
                <a:latin typeface="Century Gothic" panose="020B0502020202020204" pitchFamily="34" charset="0"/>
              </a:rPr>
              <a:t>=&gt; Il doit chercher à réduire l’écart entre « le visé » (les attendus) et « le réalisé ». </a:t>
            </a:r>
          </a:p>
        </p:txBody>
      </p:sp>
    </p:spTree>
    <p:extLst>
      <p:ext uri="{BB962C8B-B14F-4D97-AF65-F5344CB8AC3E}">
        <p14:creationId xmlns:p14="http://schemas.microsoft.com/office/powerpoint/2010/main" val="90617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barn(inVertical)">
                                      <p:cBhvr>
                                        <p:cTn id="2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09DC19E9-5322-4F6D-9FA4-D8EADA18A773}"/>
              </a:ext>
            </a:extLst>
          </p:cNvPr>
          <p:cNvSpPr/>
          <p:nvPr/>
        </p:nvSpPr>
        <p:spPr>
          <a:xfrm>
            <a:off x="1651009" y="3143971"/>
            <a:ext cx="1061545" cy="3396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66BD9AC9-85CC-4AF3-8E2C-567AA145D0FF}"/>
              </a:ext>
            </a:extLst>
          </p:cNvPr>
          <p:cNvCxnSpPr>
            <a:cxnSpLocks/>
          </p:cNvCxnSpPr>
          <p:nvPr/>
        </p:nvCxnSpPr>
        <p:spPr>
          <a:xfrm>
            <a:off x="1246748" y="3143971"/>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65883FA0-A6E1-4733-920D-9F7F6C1ADBC7}"/>
              </a:ext>
            </a:extLst>
          </p:cNvPr>
          <p:cNvCxnSpPr>
            <a:cxnSpLocks/>
          </p:cNvCxnSpPr>
          <p:nvPr/>
        </p:nvCxnSpPr>
        <p:spPr>
          <a:xfrm>
            <a:off x="1246748" y="6549090"/>
            <a:ext cx="1760096"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DC413E35-717E-4C1E-BE4F-52B588C74FD9}"/>
              </a:ext>
            </a:extLst>
          </p:cNvPr>
          <p:cNvCxnSpPr>
            <a:cxnSpLocks/>
            <a:stCxn id="8" idx="3"/>
          </p:cNvCxnSpPr>
          <p:nvPr/>
        </p:nvCxnSpPr>
        <p:spPr>
          <a:xfrm>
            <a:off x="1457109" y="4591538"/>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8BC6332-4CB0-4EBB-8F06-7D2A72767164}"/>
              </a:ext>
            </a:extLst>
          </p:cNvPr>
          <p:cNvCxnSpPr>
            <a:cxnSpLocks/>
          </p:cNvCxnSpPr>
          <p:nvPr/>
        </p:nvCxnSpPr>
        <p:spPr>
          <a:xfrm>
            <a:off x="1457109" y="3861069"/>
            <a:ext cx="1549735" cy="0"/>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0676E82B-A630-44FB-9469-86778FD916B8}"/>
              </a:ext>
            </a:extLst>
          </p:cNvPr>
          <p:cNvSpPr txBox="1"/>
          <p:nvPr/>
        </p:nvSpPr>
        <p:spPr>
          <a:xfrm>
            <a:off x="130706" y="4329928"/>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1</a:t>
            </a:r>
          </a:p>
        </p:txBody>
      </p:sp>
      <p:sp>
        <p:nvSpPr>
          <p:cNvPr id="9" name="ZoneTexte 8">
            <a:extLst>
              <a:ext uri="{FF2B5EF4-FFF2-40B4-BE49-F238E27FC236}">
                <a16:creationId xmlns:a16="http://schemas.microsoft.com/office/drawing/2014/main" id="{92660CC8-2052-4A33-A797-1FB94716349B}"/>
              </a:ext>
            </a:extLst>
          </p:cNvPr>
          <p:cNvSpPr txBox="1"/>
          <p:nvPr/>
        </p:nvSpPr>
        <p:spPr>
          <a:xfrm>
            <a:off x="130706" y="3577344"/>
            <a:ext cx="1326403" cy="523220"/>
          </a:xfrm>
          <a:prstGeom prst="rect">
            <a:avLst/>
          </a:prstGeom>
          <a:noFill/>
        </p:spPr>
        <p:txBody>
          <a:bodyPr wrap="square" rtlCol="0">
            <a:spAutoFit/>
          </a:bodyPr>
          <a:lstStyle/>
          <a:p>
            <a:r>
              <a:rPr lang="fr-FR" sz="2800" b="1" dirty="0">
                <a:solidFill>
                  <a:schemeClr val="accent2">
                    <a:lumMod val="75000"/>
                  </a:schemeClr>
                </a:solidFill>
                <a:latin typeface="Century Gothic" panose="020B0502020202020204" pitchFamily="34" charset="0"/>
              </a:rPr>
              <a:t>Seuil 2</a:t>
            </a:r>
          </a:p>
        </p:txBody>
      </p:sp>
      <p:cxnSp>
        <p:nvCxnSpPr>
          <p:cNvPr id="11" name="Connecteur droit avec flèche 10">
            <a:extLst>
              <a:ext uri="{FF2B5EF4-FFF2-40B4-BE49-F238E27FC236}">
                <a16:creationId xmlns:a16="http://schemas.microsoft.com/office/drawing/2014/main" id="{7CB93A62-3625-4A78-B766-0A3027655132}"/>
              </a:ext>
            </a:extLst>
          </p:cNvPr>
          <p:cNvCxnSpPr>
            <a:cxnSpLocks/>
          </p:cNvCxnSpPr>
          <p:nvPr/>
        </p:nvCxnSpPr>
        <p:spPr>
          <a:xfrm>
            <a:off x="2690835" y="5514532"/>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329538D9-2EFB-4FDA-A270-2A25CBF9CCB0}"/>
              </a:ext>
            </a:extLst>
          </p:cNvPr>
          <p:cNvCxnSpPr>
            <a:cxnSpLocks/>
          </p:cNvCxnSpPr>
          <p:nvPr/>
        </p:nvCxnSpPr>
        <p:spPr>
          <a:xfrm>
            <a:off x="2698857" y="4203891"/>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F46484D7-74BF-44C7-A70D-B0A3A7D02839}"/>
              </a:ext>
            </a:extLst>
          </p:cNvPr>
          <p:cNvCxnSpPr>
            <a:cxnSpLocks/>
          </p:cNvCxnSpPr>
          <p:nvPr/>
        </p:nvCxnSpPr>
        <p:spPr>
          <a:xfrm>
            <a:off x="2697251" y="3538143"/>
            <a:ext cx="1111144" cy="0"/>
          </a:xfrm>
          <a:prstGeom prst="straightConnector1">
            <a:avLst/>
          </a:prstGeom>
          <a:ln w="73025">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5111AD03-C175-4B20-8ED0-7C7523316F6C}"/>
              </a:ext>
            </a:extLst>
          </p:cNvPr>
          <p:cNvSpPr txBox="1"/>
          <p:nvPr/>
        </p:nvSpPr>
        <p:spPr>
          <a:xfrm>
            <a:off x="-93044" y="36162"/>
            <a:ext cx="12378088" cy="2616101"/>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Quelques repères d’intensité :</a:t>
            </a:r>
          </a:p>
          <a:p>
            <a:endParaRPr lang="fr-FR" sz="2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On remarque que le %</a:t>
            </a:r>
            <a:r>
              <a:rPr lang="fr-FR" sz="3600" dirty="0" err="1">
                <a:solidFill>
                  <a:schemeClr val="accent5">
                    <a:lumMod val="50000"/>
                  </a:schemeClr>
                </a:solidFill>
                <a:latin typeface="Century Gothic" panose="020B0502020202020204" pitchFamily="34" charset="0"/>
              </a:rPr>
              <a:t>age</a:t>
            </a:r>
            <a:r>
              <a:rPr lang="fr-FR" sz="3600" dirty="0">
                <a:solidFill>
                  <a:schemeClr val="accent5">
                    <a:lumMod val="50000"/>
                  </a:schemeClr>
                </a:solidFill>
                <a:latin typeface="Century Gothic" panose="020B0502020202020204" pitchFamily="34" charset="0"/>
              </a:rPr>
              <a:t> de VMA ne correspond pas au %</a:t>
            </a:r>
            <a:r>
              <a:rPr lang="fr-FR" sz="3600" dirty="0" err="1">
                <a:solidFill>
                  <a:schemeClr val="accent5">
                    <a:lumMod val="50000"/>
                  </a:schemeClr>
                </a:solidFill>
                <a:latin typeface="Century Gothic" panose="020B0502020202020204" pitchFamily="34" charset="0"/>
              </a:rPr>
              <a:t>age</a:t>
            </a:r>
            <a:r>
              <a:rPr lang="fr-FR" sz="3600" dirty="0">
                <a:solidFill>
                  <a:schemeClr val="accent5">
                    <a:lumMod val="50000"/>
                  </a:schemeClr>
                </a:solidFill>
                <a:latin typeface="Century Gothic" panose="020B0502020202020204" pitchFamily="34" charset="0"/>
              </a:rPr>
              <a:t> de </a:t>
            </a:r>
            <a:r>
              <a:rPr lang="fr-FR" sz="3600" dirty="0" err="1">
                <a:solidFill>
                  <a:schemeClr val="accent5">
                    <a:lumMod val="50000"/>
                  </a:schemeClr>
                </a:solidFill>
                <a:latin typeface="Century Gothic" panose="020B0502020202020204" pitchFamily="34" charset="0"/>
              </a:rPr>
              <a:t>Fcmax</a:t>
            </a:r>
            <a:r>
              <a:rPr lang="fr-FR" sz="3600" dirty="0">
                <a:solidFill>
                  <a:schemeClr val="accent5">
                    <a:lumMod val="50000"/>
                  </a:schemeClr>
                </a:solidFill>
                <a:latin typeface="Century Gothic" panose="020B0502020202020204" pitchFamily="34" charset="0"/>
              </a:rPr>
              <a:t> pour une intensité aérobie </a:t>
            </a:r>
            <a:r>
              <a:rPr lang="fr-FR" sz="3600" b="1" dirty="0">
                <a:solidFill>
                  <a:schemeClr val="accent5">
                    <a:lumMod val="50000"/>
                  </a:schemeClr>
                </a:solidFill>
                <a:latin typeface="Century Gothic" panose="020B0502020202020204" pitchFamily="34" charset="0"/>
              </a:rPr>
              <a:t>relative</a:t>
            </a:r>
            <a:r>
              <a:rPr lang="fr-FR" sz="3600" dirty="0">
                <a:solidFill>
                  <a:schemeClr val="accent5">
                    <a:lumMod val="50000"/>
                  </a:schemeClr>
                </a:solidFill>
                <a:latin typeface="Century Gothic" panose="020B0502020202020204" pitchFamily="34" charset="0"/>
              </a:rPr>
              <a:t> donnée… D’où la notion de « </a:t>
            </a:r>
            <a:r>
              <a:rPr lang="fr-FR" sz="3600" dirty="0" err="1">
                <a:solidFill>
                  <a:schemeClr val="accent5">
                    <a:lumMod val="50000"/>
                  </a:schemeClr>
                </a:solidFill>
                <a:latin typeface="Century Gothic" panose="020B0502020202020204" pitchFamily="34" charset="0"/>
              </a:rPr>
              <a:t>Fc</a:t>
            </a:r>
            <a:r>
              <a:rPr lang="fr-FR" sz="3600" dirty="0">
                <a:solidFill>
                  <a:schemeClr val="accent5">
                    <a:lumMod val="50000"/>
                  </a:schemeClr>
                </a:solidFill>
                <a:latin typeface="Century Gothic" panose="020B0502020202020204" pitchFamily="34" charset="0"/>
              </a:rPr>
              <a:t> de Réserve/</a:t>
            </a:r>
            <a:r>
              <a:rPr lang="fr-FR" sz="3600" dirty="0" err="1">
                <a:solidFill>
                  <a:schemeClr val="accent5">
                    <a:lumMod val="50000"/>
                  </a:schemeClr>
                </a:solidFill>
                <a:latin typeface="Century Gothic" panose="020B0502020202020204" pitchFamily="34" charset="0"/>
              </a:rPr>
              <a:t>Fc</a:t>
            </a:r>
            <a:r>
              <a:rPr lang="fr-FR" sz="3600" dirty="0">
                <a:solidFill>
                  <a:schemeClr val="accent5">
                    <a:lumMod val="50000"/>
                  </a:schemeClr>
                </a:solidFill>
                <a:latin typeface="Century Gothic" panose="020B0502020202020204" pitchFamily="34" charset="0"/>
              </a:rPr>
              <a:t> Cible »</a:t>
            </a:r>
          </a:p>
        </p:txBody>
      </p:sp>
      <p:sp>
        <p:nvSpPr>
          <p:cNvPr id="15" name="ZoneTexte 14">
            <a:extLst>
              <a:ext uri="{FF2B5EF4-FFF2-40B4-BE49-F238E27FC236}">
                <a16:creationId xmlns:a16="http://schemas.microsoft.com/office/drawing/2014/main" id="{38F09757-76CE-4669-A2B1-5A821E1D420D}"/>
              </a:ext>
            </a:extLst>
          </p:cNvPr>
          <p:cNvSpPr txBox="1"/>
          <p:nvPr/>
        </p:nvSpPr>
        <p:spPr>
          <a:xfrm>
            <a:off x="3000316" y="6203975"/>
            <a:ext cx="1760096" cy="523220"/>
          </a:xfrm>
          <a:prstGeom prst="rect">
            <a:avLst/>
          </a:prstGeom>
          <a:noFill/>
        </p:spPr>
        <p:txBody>
          <a:bodyPr wrap="square" rtlCol="0">
            <a:spAutoFit/>
          </a:bodyPr>
          <a:lstStyle/>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16" name="ZoneTexte 15">
            <a:extLst>
              <a:ext uri="{FF2B5EF4-FFF2-40B4-BE49-F238E27FC236}">
                <a16:creationId xmlns:a16="http://schemas.microsoft.com/office/drawing/2014/main" id="{D4E80526-8801-4F4F-9943-DF3CD2E68069}"/>
              </a:ext>
            </a:extLst>
          </p:cNvPr>
          <p:cNvSpPr txBox="1"/>
          <p:nvPr/>
        </p:nvSpPr>
        <p:spPr>
          <a:xfrm>
            <a:off x="3000316" y="2883134"/>
            <a:ext cx="1760096" cy="523220"/>
          </a:xfrm>
          <a:prstGeom prst="rect">
            <a:avLst/>
          </a:prstGeom>
          <a:noFill/>
        </p:spPr>
        <p:txBody>
          <a:bodyPr wrap="square" rtlCol="0">
            <a:spAutoFit/>
          </a:bodyPr>
          <a:lstStyle/>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max</a:t>
            </a:r>
          </a:p>
        </p:txBody>
      </p:sp>
      <p:cxnSp>
        <p:nvCxnSpPr>
          <p:cNvPr id="19" name="Connecteur droit 18">
            <a:extLst>
              <a:ext uri="{FF2B5EF4-FFF2-40B4-BE49-F238E27FC236}">
                <a16:creationId xmlns:a16="http://schemas.microsoft.com/office/drawing/2014/main" id="{7CED4115-D906-4434-BBF1-80F1CA32ACF9}"/>
              </a:ext>
            </a:extLst>
          </p:cNvPr>
          <p:cNvCxnSpPr>
            <a:cxnSpLocks/>
          </p:cNvCxnSpPr>
          <p:nvPr/>
        </p:nvCxnSpPr>
        <p:spPr>
          <a:xfrm flipV="1">
            <a:off x="3122289" y="3862139"/>
            <a:ext cx="1838989" cy="160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376734D5-902A-4516-9706-796178BEC1C5}"/>
              </a:ext>
            </a:extLst>
          </p:cNvPr>
          <p:cNvCxnSpPr>
            <a:cxnSpLocks/>
          </p:cNvCxnSpPr>
          <p:nvPr/>
        </p:nvCxnSpPr>
        <p:spPr>
          <a:xfrm flipV="1">
            <a:off x="3116815" y="4604971"/>
            <a:ext cx="1944870" cy="715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6BBF54AB-F52C-4E82-82D4-09CDA68DA7E3}"/>
              </a:ext>
            </a:extLst>
          </p:cNvPr>
          <p:cNvSpPr txBox="1"/>
          <p:nvPr/>
        </p:nvSpPr>
        <p:spPr>
          <a:xfrm>
            <a:off x="4466122" y="4544565"/>
            <a:ext cx="7595172" cy="1815882"/>
          </a:xfrm>
          <a:prstGeom prst="rect">
            <a:avLst/>
          </a:prstGeom>
          <a:solidFill>
            <a:schemeClr val="accent1">
              <a:lumMod val="20000"/>
              <a:lumOff val="80000"/>
            </a:schemeClr>
          </a:solidFill>
        </p:spPr>
        <p:txBody>
          <a:bodyPr wrap="square" rtlCol="0">
            <a:spAutoFit/>
          </a:bodyPr>
          <a:lstStyle/>
          <a:p>
            <a:r>
              <a:rPr lang="fr-FR" sz="2800" dirty="0">
                <a:solidFill>
                  <a:schemeClr val="accent5">
                    <a:lumMod val="50000"/>
                  </a:schemeClr>
                </a:solidFill>
                <a:latin typeface="Century Gothic" panose="020B0502020202020204" pitchFamily="34" charset="0"/>
              </a:rPr>
              <a:t>La </a:t>
            </a:r>
            <a:r>
              <a:rPr lang="fr-FR" sz="2800" dirty="0" err="1">
                <a:solidFill>
                  <a:schemeClr val="accent5">
                    <a:lumMod val="50000"/>
                  </a:schemeClr>
                </a:solidFill>
                <a:latin typeface="Century Gothic" panose="020B0502020202020204" pitchFamily="34" charset="0"/>
              </a:rPr>
              <a:t>Fc</a:t>
            </a:r>
            <a:r>
              <a:rPr lang="fr-FR" sz="2800" dirty="0">
                <a:solidFill>
                  <a:schemeClr val="accent5">
                    <a:lumMod val="50000"/>
                  </a:schemeClr>
                </a:solidFill>
                <a:latin typeface="Century Gothic" panose="020B0502020202020204" pitchFamily="34" charset="0"/>
              </a:rPr>
              <a:t> Cible est celle qui nous sert de repère pendant l’effort (lue sur le </a:t>
            </a:r>
            <a:r>
              <a:rPr lang="fr-FR" sz="2800" dirty="0" err="1">
                <a:solidFill>
                  <a:schemeClr val="accent5">
                    <a:lumMod val="50000"/>
                  </a:schemeClr>
                </a:solidFill>
                <a:latin typeface="Century Gothic" panose="020B0502020202020204" pitchFamily="34" charset="0"/>
              </a:rPr>
              <a:t>CFmètre</a:t>
            </a:r>
            <a:r>
              <a:rPr lang="fr-FR" sz="2800" dirty="0">
                <a:solidFill>
                  <a:schemeClr val="accent5">
                    <a:lumMod val="50000"/>
                  </a:schemeClr>
                </a:solidFill>
                <a:latin typeface="Century Gothic" panose="020B0502020202020204" pitchFamily="34" charset="0"/>
              </a:rPr>
              <a:t>) </a:t>
            </a:r>
          </a:p>
          <a:p>
            <a:endParaRPr lang="fr-FR" sz="2800" dirty="0">
              <a:solidFill>
                <a:schemeClr val="accent5">
                  <a:lumMod val="50000"/>
                </a:schemeClr>
              </a:solidFill>
              <a:latin typeface="Century Gothic" panose="020B0502020202020204" pitchFamily="34" charset="0"/>
            </a:endParaRPr>
          </a:p>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Cible = [%VMA x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Réserve] +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
        <p:nvSpPr>
          <p:cNvPr id="24" name="ZoneTexte 23">
            <a:extLst>
              <a:ext uri="{FF2B5EF4-FFF2-40B4-BE49-F238E27FC236}">
                <a16:creationId xmlns:a16="http://schemas.microsoft.com/office/drawing/2014/main" id="{8408FA12-B2DC-42D3-AC53-5BC17218BF49}"/>
              </a:ext>
            </a:extLst>
          </p:cNvPr>
          <p:cNvSpPr txBox="1"/>
          <p:nvPr/>
        </p:nvSpPr>
        <p:spPr>
          <a:xfrm>
            <a:off x="4466122" y="2934120"/>
            <a:ext cx="7595172" cy="1384995"/>
          </a:xfrm>
          <a:prstGeom prst="rect">
            <a:avLst/>
          </a:prstGeom>
          <a:solidFill>
            <a:schemeClr val="accent1">
              <a:lumMod val="20000"/>
              <a:lumOff val="80000"/>
            </a:schemeClr>
          </a:solidFill>
        </p:spPr>
        <p:txBody>
          <a:bodyPr wrap="square" rtlCol="0">
            <a:spAutoFit/>
          </a:bodyPr>
          <a:lstStyle/>
          <a:p>
            <a:r>
              <a:rPr lang="fr-FR" sz="2800" dirty="0">
                <a:solidFill>
                  <a:schemeClr val="accent5">
                    <a:lumMod val="50000"/>
                  </a:schemeClr>
                </a:solidFill>
                <a:latin typeface="Century Gothic" panose="020B0502020202020204" pitchFamily="34" charset="0"/>
              </a:rPr>
              <a:t>La </a:t>
            </a:r>
            <a:r>
              <a:rPr lang="fr-FR" sz="2800" dirty="0" err="1">
                <a:solidFill>
                  <a:schemeClr val="accent5">
                    <a:lumMod val="50000"/>
                  </a:schemeClr>
                </a:solidFill>
                <a:latin typeface="Century Gothic" panose="020B0502020202020204" pitchFamily="34" charset="0"/>
              </a:rPr>
              <a:t>Fc</a:t>
            </a:r>
            <a:r>
              <a:rPr lang="fr-FR" sz="2800" dirty="0">
                <a:solidFill>
                  <a:schemeClr val="accent5">
                    <a:lumMod val="50000"/>
                  </a:schemeClr>
                </a:solidFill>
                <a:latin typeface="Century Gothic" panose="020B0502020202020204" pitchFamily="34" charset="0"/>
              </a:rPr>
              <a:t> de réserve (= indicateur de la CP) :</a:t>
            </a:r>
          </a:p>
          <a:p>
            <a:endParaRPr lang="fr-FR" sz="2800" dirty="0">
              <a:solidFill>
                <a:schemeClr val="accent5">
                  <a:lumMod val="50000"/>
                </a:schemeClr>
              </a:solidFill>
              <a:latin typeface="Century Gothic" panose="020B0502020202020204" pitchFamily="34" charset="0"/>
            </a:endParaRPr>
          </a:p>
          <a:p>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de Réserve = </a:t>
            </a:r>
            <a:r>
              <a:rPr lang="fr-FR" sz="2800" b="1" dirty="0" err="1">
                <a:solidFill>
                  <a:schemeClr val="accent5">
                    <a:lumMod val="50000"/>
                  </a:schemeClr>
                </a:solidFill>
                <a:latin typeface="Century Gothic" panose="020B0502020202020204" pitchFamily="34" charset="0"/>
              </a:rPr>
              <a:t>Fcmax</a:t>
            </a:r>
            <a:r>
              <a:rPr lang="fr-FR" sz="2800" b="1" dirty="0">
                <a:solidFill>
                  <a:schemeClr val="accent5">
                    <a:lumMod val="50000"/>
                  </a:schemeClr>
                </a:solidFill>
                <a:latin typeface="Century Gothic" panose="020B0502020202020204" pitchFamily="34" charset="0"/>
              </a:rPr>
              <a:t> – </a:t>
            </a:r>
            <a:r>
              <a:rPr lang="fr-FR" sz="2800" b="1" dirty="0" err="1">
                <a:solidFill>
                  <a:schemeClr val="accent5">
                    <a:lumMod val="50000"/>
                  </a:schemeClr>
                </a:solidFill>
                <a:latin typeface="Century Gothic" panose="020B0502020202020204" pitchFamily="34" charset="0"/>
              </a:rPr>
              <a:t>Fc</a:t>
            </a:r>
            <a:r>
              <a:rPr lang="fr-FR" sz="2800" b="1" dirty="0">
                <a:solidFill>
                  <a:schemeClr val="accent5">
                    <a:lumMod val="50000"/>
                  </a:schemeClr>
                </a:solidFill>
                <a:latin typeface="Century Gothic" panose="020B0502020202020204" pitchFamily="34" charset="0"/>
              </a:rPr>
              <a:t> repos</a:t>
            </a:r>
          </a:p>
        </p:txBody>
      </p:sp>
    </p:spTree>
    <p:extLst>
      <p:ext uri="{BB962C8B-B14F-4D97-AF65-F5344CB8AC3E}">
        <p14:creationId xmlns:p14="http://schemas.microsoft.com/office/powerpoint/2010/main" val="1739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par>
                                <p:cTn id="31" presetID="16" presetClass="entr" presetSubtype="21"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Vertical)">
                                      <p:cBhvr>
                                        <p:cTn id="41" dur="500"/>
                                        <p:tgtEl>
                                          <p:spTgt spid="15"/>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arn(inVertical)">
                                      <p:cBhvr>
                                        <p:cTn id="44" dur="500"/>
                                        <p:tgtEl>
                                          <p:spTgt spid="16"/>
                                        </p:tgtEl>
                                      </p:cBhvr>
                                    </p:animEffect>
                                  </p:childTnLst>
                                </p:cTn>
                              </p:par>
                              <p:par>
                                <p:cTn id="45" presetID="16" presetClass="entr" presetSubtype="21"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arn(inVertical)">
                                      <p:cBhvr>
                                        <p:cTn id="47" dur="500"/>
                                        <p:tgtEl>
                                          <p:spTgt spid="20"/>
                                        </p:tgtEl>
                                      </p:cBhvr>
                                    </p:animEffect>
                                  </p:childTnLst>
                                </p:cTn>
                              </p:par>
                              <p:par>
                                <p:cTn id="48" presetID="16" presetClass="entr" presetSubtype="21"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barn(inVertical)">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anim calcmode="lin" valueType="num">
                                      <p:cBhvr>
                                        <p:cTn id="56" dur="1000" fill="hold"/>
                                        <p:tgtEl>
                                          <p:spTgt spid="24"/>
                                        </p:tgtEl>
                                        <p:attrNameLst>
                                          <p:attrName>ppt_x</p:attrName>
                                        </p:attrNameLst>
                                      </p:cBhvr>
                                      <p:tavLst>
                                        <p:tav tm="0">
                                          <p:val>
                                            <p:strVal val="#ppt_x"/>
                                          </p:val>
                                        </p:tav>
                                        <p:tav tm="100000">
                                          <p:val>
                                            <p:strVal val="#ppt_x"/>
                                          </p:val>
                                        </p:tav>
                                      </p:tavLst>
                                    </p:anim>
                                    <p:anim calcmode="lin" valueType="num">
                                      <p:cBhvr>
                                        <p:cTn id="5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1000"/>
                                        <p:tgtEl>
                                          <p:spTgt spid="23"/>
                                        </p:tgtEl>
                                      </p:cBhvr>
                                    </p:animEffect>
                                    <p:anim calcmode="lin" valueType="num">
                                      <p:cBhvr>
                                        <p:cTn id="63" dur="1000" fill="hold"/>
                                        <p:tgtEl>
                                          <p:spTgt spid="23"/>
                                        </p:tgtEl>
                                        <p:attrNameLst>
                                          <p:attrName>ppt_x</p:attrName>
                                        </p:attrNameLst>
                                      </p:cBhvr>
                                      <p:tavLst>
                                        <p:tav tm="0">
                                          <p:val>
                                            <p:strVal val="#ppt_x"/>
                                          </p:val>
                                        </p:tav>
                                        <p:tav tm="100000">
                                          <p:val>
                                            <p:strVal val="#ppt_x"/>
                                          </p:val>
                                        </p:tav>
                                      </p:tavLst>
                                    </p:anim>
                                    <p:anim calcmode="lin" valueType="num">
                                      <p:cBhvr>
                                        <p:cTn id="6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P spid="16" grpId="0"/>
      <p:bldP spid="23" grpId="0" animBg="1"/>
      <p:bldP spid="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FA1340FD-35CE-4A72-8AB8-5F00DEC8BF4F}"/>
              </a:ext>
            </a:extLst>
          </p:cNvPr>
          <p:cNvSpPr txBox="1"/>
          <p:nvPr/>
        </p:nvSpPr>
        <p:spPr>
          <a:xfrm>
            <a:off x="285550" y="115503"/>
            <a:ext cx="11906450" cy="1261884"/>
          </a:xfrm>
          <a:prstGeom prst="rect">
            <a:avLst/>
          </a:prstGeom>
          <a:noFill/>
        </p:spPr>
        <p:txBody>
          <a:bodyPr wrap="square" rtlCol="0">
            <a:spAutoFit/>
          </a:bodyPr>
          <a:lstStyle/>
          <a:p>
            <a:r>
              <a:rPr lang="fr-FR" sz="3700" b="1" dirty="0">
                <a:solidFill>
                  <a:schemeClr val="accent5">
                    <a:lumMod val="50000"/>
                  </a:schemeClr>
                </a:solidFill>
                <a:latin typeface="Century Gothic" panose="020B0502020202020204" pitchFamily="34" charset="0"/>
              </a:rPr>
              <a:t>Tableau récapitulatif des procédés d’entraînement des FE :</a:t>
            </a:r>
          </a:p>
        </p:txBody>
      </p:sp>
      <p:sp>
        <p:nvSpPr>
          <p:cNvPr id="5" name="Rectangle 4">
            <a:extLst>
              <a:ext uri="{FF2B5EF4-FFF2-40B4-BE49-F238E27FC236}">
                <a16:creationId xmlns:a16="http://schemas.microsoft.com/office/drawing/2014/main" id="{178327FE-6A76-4C28-96ED-B010ECAA204E}"/>
              </a:ext>
            </a:extLst>
          </p:cNvPr>
          <p:cNvSpPr/>
          <p:nvPr/>
        </p:nvSpPr>
        <p:spPr>
          <a:xfrm>
            <a:off x="7295949" y="857622"/>
            <a:ext cx="4523872"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Century Gothic" panose="020B0502020202020204" pitchFamily="34" charset="0"/>
              </a:rPr>
              <a:t>Travail en </a:t>
            </a:r>
            <a:r>
              <a:rPr lang="fr-FR" sz="2800" b="1" dirty="0">
                <a:latin typeface="Century Gothic" panose="020B0502020202020204" pitchFamily="34" charset="0"/>
              </a:rPr>
              <a:t>Puissance</a:t>
            </a:r>
          </a:p>
        </p:txBody>
      </p:sp>
      <p:sp>
        <p:nvSpPr>
          <p:cNvPr id="6" name="Rectangle 5">
            <a:extLst>
              <a:ext uri="{FF2B5EF4-FFF2-40B4-BE49-F238E27FC236}">
                <a16:creationId xmlns:a16="http://schemas.microsoft.com/office/drawing/2014/main" id="{F1DC3B30-C12D-45A9-99F9-530E56F181AB}"/>
              </a:ext>
            </a:extLst>
          </p:cNvPr>
          <p:cNvSpPr/>
          <p:nvPr/>
        </p:nvSpPr>
        <p:spPr>
          <a:xfrm>
            <a:off x="2589194" y="868221"/>
            <a:ext cx="4523873"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Century Gothic" panose="020B0502020202020204" pitchFamily="34" charset="0"/>
              </a:rPr>
              <a:t>Travail en </a:t>
            </a:r>
            <a:r>
              <a:rPr lang="fr-FR" sz="2800" b="1" dirty="0">
                <a:latin typeface="Century Gothic" panose="020B0502020202020204" pitchFamily="34" charset="0"/>
              </a:rPr>
              <a:t>Capacité</a:t>
            </a:r>
          </a:p>
        </p:txBody>
      </p:sp>
      <p:sp>
        <p:nvSpPr>
          <p:cNvPr id="7" name="Rectangle 6">
            <a:extLst>
              <a:ext uri="{FF2B5EF4-FFF2-40B4-BE49-F238E27FC236}">
                <a16:creationId xmlns:a16="http://schemas.microsoft.com/office/drawing/2014/main" id="{C433E7DC-4457-46D9-81B6-724E6BEFB8D7}"/>
              </a:ext>
            </a:extLst>
          </p:cNvPr>
          <p:cNvSpPr/>
          <p:nvPr/>
        </p:nvSpPr>
        <p:spPr>
          <a:xfrm>
            <a:off x="394636" y="1520794"/>
            <a:ext cx="2079057" cy="1674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latin typeface="Century Gothic" panose="020B0502020202020204" pitchFamily="34" charset="0"/>
              </a:rPr>
              <a:t>Filière </a:t>
            </a:r>
            <a:r>
              <a:rPr lang="fr-FR" sz="2400" b="1" dirty="0">
                <a:latin typeface="Century Gothic" panose="020B0502020202020204" pitchFamily="34" charset="0"/>
              </a:rPr>
              <a:t>Aérobie</a:t>
            </a:r>
          </a:p>
        </p:txBody>
      </p:sp>
      <p:sp>
        <p:nvSpPr>
          <p:cNvPr id="8" name="Rectangle 7">
            <a:extLst>
              <a:ext uri="{FF2B5EF4-FFF2-40B4-BE49-F238E27FC236}">
                <a16:creationId xmlns:a16="http://schemas.microsoft.com/office/drawing/2014/main" id="{F6720928-3FAC-446A-AEEC-E405A6B05615}"/>
              </a:ext>
            </a:extLst>
          </p:cNvPr>
          <p:cNvSpPr/>
          <p:nvPr/>
        </p:nvSpPr>
        <p:spPr>
          <a:xfrm>
            <a:off x="394636" y="3322145"/>
            <a:ext cx="2079057" cy="169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latin typeface="Century Gothic" panose="020B0502020202020204" pitchFamily="34" charset="0"/>
              </a:rPr>
              <a:t>Filière </a:t>
            </a:r>
            <a:r>
              <a:rPr lang="fr-FR" sz="2400" b="1" dirty="0">
                <a:latin typeface="Century Gothic" panose="020B0502020202020204" pitchFamily="34" charset="0"/>
              </a:rPr>
              <a:t>Anaérobie</a:t>
            </a:r>
            <a:r>
              <a:rPr lang="fr-FR" sz="2400" dirty="0">
                <a:latin typeface="Century Gothic" panose="020B0502020202020204" pitchFamily="34" charset="0"/>
              </a:rPr>
              <a:t> </a:t>
            </a:r>
            <a:r>
              <a:rPr lang="fr-FR" sz="2400" b="1" dirty="0">
                <a:latin typeface="Century Gothic" panose="020B0502020202020204" pitchFamily="34" charset="0"/>
              </a:rPr>
              <a:t>Lactique</a:t>
            </a:r>
          </a:p>
        </p:txBody>
      </p:sp>
      <p:sp>
        <p:nvSpPr>
          <p:cNvPr id="9" name="Rectangle 8">
            <a:extLst>
              <a:ext uri="{FF2B5EF4-FFF2-40B4-BE49-F238E27FC236}">
                <a16:creationId xmlns:a16="http://schemas.microsoft.com/office/drawing/2014/main" id="{4F82BD5A-1731-4CF4-B7B9-8DE9349A51E2}"/>
              </a:ext>
            </a:extLst>
          </p:cNvPr>
          <p:cNvSpPr/>
          <p:nvPr/>
        </p:nvSpPr>
        <p:spPr>
          <a:xfrm>
            <a:off x="394635" y="5127973"/>
            <a:ext cx="2079057" cy="1616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latin typeface="Century Gothic" panose="020B0502020202020204" pitchFamily="34" charset="0"/>
              </a:rPr>
              <a:t>Filière </a:t>
            </a:r>
            <a:r>
              <a:rPr lang="fr-FR" sz="2400" b="1" dirty="0">
                <a:latin typeface="Century Gothic" panose="020B0502020202020204" pitchFamily="34" charset="0"/>
              </a:rPr>
              <a:t>Anaérobie</a:t>
            </a:r>
            <a:r>
              <a:rPr lang="fr-FR" sz="2400" dirty="0">
                <a:latin typeface="Century Gothic" panose="020B0502020202020204" pitchFamily="34" charset="0"/>
              </a:rPr>
              <a:t> </a:t>
            </a:r>
            <a:r>
              <a:rPr lang="fr-FR" sz="2400" b="1" dirty="0">
                <a:latin typeface="Century Gothic" panose="020B0502020202020204" pitchFamily="34" charset="0"/>
              </a:rPr>
              <a:t>Alactique</a:t>
            </a:r>
          </a:p>
        </p:txBody>
      </p:sp>
      <p:sp>
        <p:nvSpPr>
          <p:cNvPr id="10" name="Rectangle 9">
            <a:extLst>
              <a:ext uri="{FF2B5EF4-FFF2-40B4-BE49-F238E27FC236}">
                <a16:creationId xmlns:a16="http://schemas.microsoft.com/office/drawing/2014/main" id="{CDDA3BC2-2543-417D-8B57-85BE22982BB3}"/>
              </a:ext>
            </a:extLst>
          </p:cNvPr>
          <p:cNvSpPr/>
          <p:nvPr/>
        </p:nvSpPr>
        <p:spPr>
          <a:xfrm>
            <a:off x="2589194" y="1520793"/>
            <a:ext cx="4523873" cy="1674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u="sng" dirty="0">
                <a:latin typeface="Century Gothic" panose="020B0502020202020204" pitchFamily="34" charset="0"/>
              </a:rPr>
              <a:t>Intensités</a:t>
            </a:r>
            <a:r>
              <a:rPr lang="fr-FR" sz="2200" dirty="0">
                <a:latin typeface="Century Gothic" panose="020B0502020202020204" pitchFamily="34" charset="0"/>
              </a:rPr>
              <a:t> : 40 </a:t>
            </a:r>
            <a:r>
              <a:rPr lang="fr-FR" sz="2200" dirty="0">
                <a:latin typeface="Century Gothic" panose="020B0502020202020204" pitchFamily="34" charset="0"/>
                <a:sym typeface="Wingdings" panose="05000000000000000000" pitchFamily="2" charset="2"/>
              </a:rPr>
              <a:t> 75% VMA (NE) et       55  90% VMA (TE) </a:t>
            </a:r>
          </a:p>
          <a:p>
            <a:pPr algn="ctr"/>
            <a:r>
              <a:rPr lang="fr-FR" sz="2200" b="1" u="sng" dirty="0">
                <a:latin typeface="Century Gothic" panose="020B0502020202020204" pitchFamily="34" charset="0"/>
                <a:sym typeface="Wingdings" panose="05000000000000000000" pitchFamily="2" charset="2"/>
              </a:rPr>
              <a:t>Durées</a:t>
            </a:r>
            <a:r>
              <a:rPr lang="fr-FR" sz="2200" dirty="0">
                <a:latin typeface="Century Gothic" panose="020B0502020202020204" pitchFamily="34" charset="0"/>
                <a:sym typeface="Wingdings" panose="05000000000000000000" pitchFamily="2" charset="2"/>
              </a:rPr>
              <a:t> : au minimum 20’ (NE) à 45’ (TE) au Seuil 2</a:t>
            </a:r>
          </a:p>
          <a:p>
            <a:pPr algn="ctr"/>
            <a:r>
              <a:rPr lang="fr-FR" sz="2200" b="1" u="sng" dirty="0">
                <a:latin typeface="Century Gothic" panose="020B0502020202020204" pitchFamily="34" charset="0"/>
                <a:sym typeface="Wingdings" panose="05000000000000000000" pitchFamily="2" charset="2"/>
              </a:rPr>
              <a:t>Récupérations</a:t>
            </a:r>
            <a:r>
              <a:rPr lang="fr-FR" sz="2200" dirty="0">
                <a:latin typeface="Century Gothic" panose="020B0502020202020204" pitchFamily="34" charset="0"/>
                <a:sym typeface="Wingdings" panose="05000000000000000000" pitchFamily="2" charset="2"/>
              </a:rPr>
              <a:t> : pseudo-actives </a:t>
            </a:r>
            <a:endParaRPr lang="fr-FR" sz="2200" dirty="0">
              <a:latin typeface="Century Gothic" panose="020B0502020202020204" pitchFamily="34" charset="0"/>
            </a:endParaRPr>
          </a:p>
        </p:txBody>
      </p:sp>
      <p:sp>
        <p:nvSpPr>
          <p:cNvPr id="11" name="Rectangle 10">
            <a:extLst>
              <a:ext uri="{FF2B5EF4-FFF2-40B4-BE49-F238E27FC236}">
                <a16:creationId xmlns:a16="http://schemas.microsoft.com/office/drawing/2014/main" id="{E90CF766-E2F4-486A-A22E-31196CA5C619}"/>
              </a:ext>
            </a:extLst>
          </p:cNvPr>
          <p:cNvSpPr/>
          <p:nvPr/>
        </p:nvSpPr>
        <p:spPr>
          <a:xfrm>
            <a:off x="2589194" y="3322145"/>
            <a:ext cx="4523873" cy="169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a:latin typeface="Century Gothic" panose="020B0502020202020204" pitchFamily="34" charset="0"/>
              </a:rPr>
              <a:t>Intensités</a:t>
            </a:r>
            <a:r>
              <a:rPr lang="fr-FR" sz="2400" dirty="0">
                <a:latin typeface="Century Gothic" panose="020B0502020202020204" pitchFamily="34" charset="0"/>
              </a:rPr>
              <a:t> : </a:t>
            </a:r>
            <a:r>
              <a:rPr lang="fr-FR" sz="2400" dirty="0" err="1">
                <a:latin typeface="Century Gothic" panose="020B0502020202020204" pitchFamily="34" charset="0"/>
              </a:rPr>
              <a:t>Supramaximales</a:t>
            </a:r>
            <a:r>
              <a:rPr lang="fr-FR" sz="2400" dirty="0">
                <a:latin typeface="Century Gothic" panose="020B0502020202020204" pitchFamily="34" charset="0"/>
              </a:rPr>
              <a:t> !</a:t>
            </a:r>
            <a:endParaRPr lang="fr-FR" sz="2400" dirty="0">
              <a:latin typeface="Century Gothic" panose="020B0502020202020204" pitchFamily="34" charset="0"/>
              <a:sym typeface="Wingdings" panose="05000000000000000000" pitchFamily="2" charset="2"/>
            </a:endParaRPr>
          </a:p>
          <a:p>
            <a:pPr algn="ctr"/>
            <a:r>
              <a:rPr lang="fr-FR" sz="2400" b="1" u="sng" dirty="0">
                <a:latin typeface="Century Gothic" panose="020B0502020202020204" pitchFamily="34" charset="0"/>
                <a:sym typeface="Wingdings" panose="05000000000000000000" pitchFamily="2" charset="2"/>
              </a:rPr>
              <a:t>Durées</a:t>
            </a:r>
            <a:r>
              <a:rPr lang="fr-FR" sz="2400" dirty="0">
                <a:latin typeface="Century Gothic" panose="020B0502020202020204" pitchFamily="34" charset="0"/>
                <a:sym typeface="Wingdings" panose="05000000000000000000" pitchFamily="2" charset="2"/>
              </a:rPr>
              <a:t> : 30/45’’  1’30/2’</a:t>
            </a:r>
          </a:p>
          <a:p>
            <a:pPr algn="ctr"/>
            <a:r>
              <a:rPr lang="fr-FR" sz="2400" b="1" u="sng" dirty="0">
                <a:latin typeface="Century Gothic" panose="020B0502020202020204" pitchFamily="34" charset="0"/>
                <a:sym typeface="Wingdings" panose="05000000000000000000" pitchFamily="2" charset="2"/>
              </a:rPr>
              <a:t>Récupérations</a:t>
            </a:r>
            <a:r>
              <a:rPr lang="fr-FR" sz="2400" dirty="0">
                <a:latin typeface="Century Gothic" panose="020B0502020202020204" pitchFamily="34" charset="0"/>
                <a:sym typeface="Wingdings" panose="05000000000000000000" pitchFamily="2" charset="2"/>
              </a:rPr>
              <a:t> : Actives et courtes ou Passives</a:t>
            </a:r>
            <a:endParaRPr lang="fr-FR" sz="2400" dirty="0">
              <a:latin typeface="Century Gothic" panose="020B0502020202020204" pitchFamily="34" charset="0"/>
            </a:endParaRPr>
          </a:p>
        </p:txBody>
      </p:sp>
      <p:sp>
        <p:nvSpPr>
          <p:cNvPr id="12" name="Rectangle 11">
            <a:extLst>
              <a:ext uri="{FF2B5EF4-FFF2-40B4-BE49-F238E27FC236}">
                <a16:creationId xmlns:a16="http://schemas.microsoft.com/office/drawing/2014/main" id="{551FD61E-1A0E-4AB4-99B4-92AE613C6550}"/>
              </a:ext>
            </a:extLst>
          </p:cNvPr>
          <p:cNvSpPr/>
          <p:nvPr/>
        </p:nvSpPr>
        <p:spPr>
          <a:xfrm>
            <a:off x="2589194" y="5140346"/>
            <a:ext cx="4523873" cy="160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a:latin typeface="Century Gothic" panose="020B0502020202020204" pitchFamily="34" charset="0"/>
              </a:rPr>
              <a:t>Intensités</a:t>
            </a:r>
            <a:r>
              <a:rPr lang="fr-FR" sz="2400" dirty="0">
                <a:latin typeface="Century Gothic" panose="020B0502020202020204" pitchFamily="34" charset="0"/>
              </a:rPr>
              <a:t> : </a:t>
            </a:r>
            <a:r>
              <a:rPr lang="fr-FR" sz="2400" dirty="0" err="1">
                <a:latin typeface="Century Gothic" panose="020B0502020202020204" pitchFamily="34" charset="0"/>
              </a:rPr>
              <a:t>Supramaximales</a:t>
            </a:r>
            <a:r>
              <a:rPr lang="fr-FR" sz="2400" dirty="0">
                <a:latin typeface="Century Gothic" panose="020B0502020202020204" pitchFamily="34" charset="0"/>
              </a:rPr>
              <a:t> !</a:t>
            </a:r>
            <a:endParaRPr lang="fr-FR" sz="2400" dirty="0">
              <a:latin typeface="Century Gothic" panose="020B0502020202020204" pitchFamily="34" charset="0"/>
              <a:sym typeface="Wingdings" panose="05000000000000000000" pitchFamily="2" charset="2"/>
            </a:endParaRPr>
          </a:p>
          <a:p>
            <a:pPr algn="ctr"/>
            <a:r>
              <a:rPr lang="fr-FR" sz="2400" b="1" u="sng" dirty="0">
                <a:latin typeface="Century Gothic" panose="020B0502020202020204" pitchFamily="34" charset="0"/>
                <a:sym typeface="Wingdings" panose="05000000000000000000" pitchFamily="2" charset="2"/>
              </a:rPr>
              <a:t>Durées</a:t>
            </a:r>
            <a:r>
              <a:rPr lang="fr-FR" sz="2400" dirty="0">
                <a:latin typeface="Century Gothic" panose="020B0502020202020204" pitchFamily="34" charset="0"/>
                <a:sym typeface="Wingdings" panose="05000000000000000000" pitchFamily="2" charset="2"/>
              </a:rPr>
              <a:t> : 5/7’’ 12/15’’</a:t>
            </a:r>
          </a:p>
          <a:p>
            <a:pPr algn="ctr"/>
            <a:r>
              <a:rPr lang="fr-FR" sz="2400" b="1" u="sng" dirty="0">
                <a:latin typeface="Century Gothic" panose="020B0502020202020204" pitchFamily="34" charset="0"/>
                <a:sym typeface="Wingdings" panose="05000000000000000000" pitchFamily="2" charset="2"/>
              </a:rPr>
              <a:t>Récupérations</a:t>
            </a:r>
            <a:r>
              <a:rPr lang="fr-FR" sz="2400" dirty="0">
                <a:latin typeface="Century Gothic" panose="020B0502020202020204" pitchFamily="34" charset="0"/>
                <a:sym typeface="Wingdings" panose="05000000000000000000" pitchFamily="2" charset="2"/>
              </a:rPr>
              <a:t> : Passives (complète en 5’)</a:t>
            </a:r>
            <a:endParaRPr lang="fr-FR" sz="2400" dirty="0">
              <a:latin typeface="Century Gothic" panose="020B0502020202020204" pitchFamily="34" charset="0"/>
            </a:endParaRPr>
          </a:p>
        </p:txBody>
      </p:sp>
      <p:sp>
        <p:nvSpPr>
          <p:cNvPr id="13" name="Rectangle 12">
            <a:extLst>
              <a:ext uri="{FF2B5EF4-FFF2-40B4-BE49-F238E27FC236}">
                <a16:creationId xmlns:a16="http://schemas.microsoft.com/office/drawing/2014/main" id="{C79C675D-12AC-40FD-A599-868635120A25}"/>
              </a:ext>
            </a:extLst>
          </p:cNvPr>
          <p:cNvSpPr/>
          <p:nvPr/>
        </p:nvSpPr>
        <p:spPr>
          <a:xfrm>
            <a:off x="7295949" y="1520793"/>
            <a:ext cx="4523873" cy="1674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u="sng" dirty="0">
                <a:latin typeface="Century Gothic" panose="020B0502020202020204" pitchFamily="34" charset="0"/>
              </a:rPr>
              <a:t>Intensités</a:t>
            </a:r>
            <a:r>
              <a:rPr lang="fr-FR" sz="2000" dirty="0">
                <a:latin typeface="Century Gothic" panose="020B0502020202020204" pitchFamily="34" charset="0"/>
              </a:rPr>
              <a:t> : 85-90 </a:t>
            </a:r>
            <a:r>
              <a:rPr lang="fr-FR" sz="2000" dirty="0">
                <a:latin typeface="Century Gothic" panose="020B0502020202020204" pitchFamily="34" charset="0"/>
                <a:sym typeface="Wingdings" panose="05000000000000000000" pitchFamily="2" charset="2"/>
              </a:rPr>
              <a:t> 105-110% VMA</a:t>
            </a:r>
          </a:p>
          <a:p>
            <a:pPr algn="ctr"/>
            <a:r>
              <a:rPr lang="fr-FR" sz="2000" b="1" u="sng" dirty="0">
                <a:latin typeface="Century Gothic" panose="020B0502020202020204" pitchFamily="34" charset="0"/>
                <a:sym typeface="Wingdings" panose="05000000000000000000" pitchFamily="2" charset="2"/>
              </a:rPr>
              <a:t>Durées</a:t>
            </a:r>
            <a:r>
              <a:rPr lang="fr-FR" sz="2000" dirty="0">
                <a:latin typeface="Century Gothic" panose="020B0502020202020204" pitchFamily="34" charset="0"/>
                <a:sym typeface="Wingdings" panose="05000000000000000000" pitchFamily="2" charset="2"/>
              </a:rPr>
              <a:t> : égales au </a:t>
            </a:r>
            <a:r>
              <a:rPr lang="fr-FR" sz="2000" dirty="0" err="1">
                <a:latin typeface="Century Gothic" panose="020B0502020202020204" pitchFamily="34" charset="0"/>
                <a:sym typeface="Wingdings" panose="05000000000000000000" pitchFamily="2" charset="2"/>
              </a:rPr>
              <a:t>Tlim</a:t>
            </a:r>
            <a:r>
              <a:rPr lang="fr-FR" sz="2000" dirty="0">
                <a:latin typeface="Century Gothic" panose="020B0502020202020204" pitchFamily="34" charset="0"/>
                <a:sym typeface="Wingdings" panose="05000000000000000000" pitchFamily="2" charset="2"/>
              </a:rPr>
              <a:t> par série </a:t>
            </a:r>
          </a:p>
          <a:p>
            <a:pPr algn="ctr"/>
            <a:r>
              <a:rPr lang="fr-FR" sz="2000" dirty="0">
                <a:latin typeface="Century Gothic" panose="020B0502020202020204" pitchFamily="34" charset="0"/>
                <a:sym typeface="Wingdings" panose="05000000000000000000" pitchFamily="2" charset="2"/>
              </a:rPr>
              <a:t>(3  6/8’)</a:t>
            </a:r>
          </a:p>
          <a:p>
            <a:pPr algn="ctr"/>
            <a:r>
              <a:rPr lang="fr-FR" sz="2000" b="1" u="sng" dirty="0">
                <a:latin typeface="Century Gothic" panose="020B0502020202020204" pitchFamily="34" charset="0"/>
                <a:sym typeface="Wingdings" panose="05000000000000000000" pitchFamily="2" charset="2"/>
              </a:rPr>
              <a:t>Récupérations</a:t>
            </a:r>
            <a:r>
              <a:rPr lang="fr-FR" sz="2000" dirty="0">
                <a:latin typeface="Century Gothic" panose="020B0502020202020204" pitchFamily="34" charset="0"/>
                <a:sym typeface="Wingdings" panose="05000000000000000000" pitchFamily="2" charset="2"/>
              </a:rPr>
              <a:t> : Actives (&lt; seuil 1) et &lt; ou = au temps de travail</a:t>
            </a:r>
            <a:endParaRPr lang="fr-FR" sz="2000" dirty="0">
              <a:latin typeface="Century Gothic" panose="020B0502020202020204" pitchFamily="34" charset="0"/>
            </a:endParaRPr>
          </a:p>
        </p:txBody>
      </p:sp>
      <p:sp>
        <p:nvSpPr>
          <p:cNvPr id="14" name="Rectangle 13">
            <a:extLst>
              <a:ext uri="{FF2B5EF4-FFF2-40B4-BE49-F238E27FC236}">
                <a16:creationId xmlns:a16="http://schemas.microsoft.com/office/drawing/2014/main" id="{FCFF07AB-A14A-45E3-A7AF-6C710BA13D68}"/>
              </a:ext>
            </a:extLst>
          </p:cNvPr>
          <p:cNvSpPr/>
          <p:nvPr/>
        </p:nvSpPr>
        <p:spPr>
          <a:xfrm>
            <a:off x="7295949" y="3322145"/>
            <a:ext cx="4523873" cy="169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a:latin typeface="Century Gothic" panose="020B0502020202020204" pitchFamily="34" charset="0"/>
              </a:rPr>
              <a:t>Intensités</a:t>
            </a:r>
            <a:r>
              <a:rPr lang="fr-FR" sz="2400" dirty="0">
                <a:latin typeface="Century Gothic" panose="020B0502020202020204" pitchFamily="34" charset="0"/>
              </a:rPr>
              <a:t> : </a:t>
            </a:r>
            <a:r>
              <a:rPr lang="fr-FR" sz="2400" dirty="0" err="1">
                <a:latin typeface="Century Gothic" panose="020B0502020202020204" pitchFamily="34" charset="0"/>
              </a:rPr>
              <a:t>Supramaximales</a:t>
            </a:r>
            <a:r>
              <a:rPr lang="fr-FR" sz="2400" dirty="0">
                <a:latin typeface="Century Gothic" panose="020B0502020202020204" pitchFamily="34" charset="0"/>
              </a:rPr>
              <a:t> !</a:t>
            </a:r>
            <a:endParaRPr lang="fr-FR" sz="2400" dirty="0">
              <a:latin typeface="Century Gothic" panose="020B0502020202020204" pitchFamily="34" charset="0"/>
              <a:sym typeface="Wingdings" panose="05000000000000000000" pitchFamily="2" charset="2"/>
            </a:endParaRPr>
          </a:p>
          <a:p>
            <a:pPr algn="ctr"/>
            <a:r>
              <a:rPr lang="fr-FR" sz="2400" b="1" u="sng" dirty="0">
                <a:latin typeface="Century Gothic" panose="020B0502020202020204" pitchFamily="34" charset="0"/>
                <a:sym typeface="Wingdings" panose="05000000000000000000" pitchFamily="2" charset="2"/>
              </a:rPr>
              <a:t>Durées</a:t>
            </a:r>
            <a:r>
              <a:rPr lang="fr-FR" sz="2400" dirty="0">
                <a:latin typeface="Century Gothic" panose="020B0502020202020204" pitchFamily="34" charset="0"/>
                <a:sym typeface="Wingdings" panose="05000000000000000000" pitchFamily="2" charset="2"/>
              </a:rPr>
              <a:t> : 15’’  30/45’’</a:t>
            </a:r>
          </a:p>
          <a:p>
            <a:pPr algn="ctr"/>
            <a:r>
              <a:rPr lang="fr-FR" sz="2400" b="1" u="sng" dirty="0">
                <a:latin typeface="Century Gothic" panose="020B0502020202020204" pitchFamily="34" charset="0"/>
                <a:sym typeface="Wingdings" panose="05000000000000000000" pitchFamily="2" charset="2"/>
              </a:rPr>
              <a:t>Récupérations</a:t>
            </a:r>
            <a:r>
              <a:rPr lang="fr-FR" sz="2400" dirty="0">
                <a:latin typeface="Century Gothic" panose="020B0502020202020204" pitchFamily="34" charset="0"/>
                <a:sym typeface="Wingdings" panose="05000000000000000000" pitchFamily="2" charset="2"/>
              </a:rPr>
              <a:t> : Actives et longues (&gt; à 6’)</a:t>
            </a:r>
            <a:endParaRPr lang="fr-FR" sz="2400" dirty="0">
              <a:latin typeface="Century Gothic" panose="020B0502020202020204" pitchFamily="34" charset="0"/>
            </a:endParaRPr>
          </a:p>
        </p:txBody>
      </p:sp>
      <p:sp>
        <p:nvSpPr>
          <p:cNvPr id="15" name="Rectangle 14">
            <a:extLst>
              <a:ext uri="{FF2B5EF4-FFF2-40B4-BE49-F238E27FC236}">
                <a16:creationId xmlns:a16="http://schemas.microsoft.com/office/drawing/2014/main" id="{C084E29C-3BB3-4AF6-8E13-5C110243C914}"/>
              </a:ext>
            </a:extLst>
          </p:cNvPr>
          <p:cNvSpPr/>
          <p:nvPr/>
        </p:nvSpPr>
        <p:spPr>
          <a:xfrm>
            <a:off x="7295949" y="5140346"/>
            <a:ext cx="4523873" cy="1602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u="sng" dirty="0">
                <a:latin typeface="Century Gothic" panose="020B0502020202020204" pitchFamily="34" charset="0"/>
              </a:rPr>
              <a:t>Intensités</a:t>
            </a:r>
            <a:r>
              <a:rPr lang="fr-FR" sz="2400" dirty="0">
                <a:latin typeface="Century Gothic" panose="020B0502020202020204" pitchFamily="34" charset="0"/>
              </a:rPr>
              <a:t> : </a:t>
            </a:r>
            <a:r>
              <a:rPr lang="fr-FR" sz="2400" dirty="0" err="1">
                <a:latin typeface="Century Gothic" panose="020B0502020202020204" pitchFamily="34" charset="0"/>
              </a:rPr>
              <a:t>Supramaximales</a:t>
            </a:r>
            <a:r>
              <a:rPr lang="fr-FR" sz="2400" dirty="0">
                <a:latin typeface="Century Gothic" panose="020B0502020202020204" pitchFamily="34" charset="0"/>
              </a:rPr>
              <a:t> !</a:t>
            </a:r>
            <a:endParaRPr lang="fr-FR" sz="2400" dirty="0">
              <a:latin typeface="Century Gothic" panose="020B0502020202020204" pitchFamily="34" charset="0"/>
              <a:sym typeface="Wingdings" panose="05000000000000000000" pitchFamily="2" charset="2"/>
            </a:endParaRPr>
          </a:p>
          <a:p>
            <a:pPr algn="ctr"/>
            <a:r>
              <a:rPr lang="fr-FR" sz="2400" b="1" u="sng" dirty="0">
                <a:latin typeface="Century Gothic" panose="020B0502020202020204" pitchFamily="34" charset="0"/>
                <a:sym typeface="Wingdings" panose="05000000000000000000" pitchFamily="2" charset="2"/>
              </a:rPr>
              <a:t>Durées</a:t>
            </a:r>
            <a:r>
              <a:rPr lang="fr-FR" sz="2400" dirty="0">
                <a:latin typeface="Century Gothic" panose="020B0502020202020204" pitchFamily="34" charset="0"/>
                <a:sym typeface="Wingdings" panose="05000000000000000000" pitchFamily="2" charset="2"/>
              </a:rPr>
              <a:t> : 0  5/7’’</a:t>
            </a:r>
          </a:p>
          <a:p>
            <a:pPr algn="ctr"/>
            <a:r>
              <a:rPr lang="fr-FR" sz="2400" b="1" u="sng" dirty="0">
                <a:latin typeface="Century Gothic" panose="020B0502020202020204" pitchFamily="34" charset="0"/>
                <a:sym typeface="Wingdings" panose="05000000000000000000" pitchFamily="2" charset="2"/>
              </a:rPr>
              <a:t>Récupérations</a:t>
            </a:r>
            <a:r>
              <a:rPr lang="fr-FR" sz="2400" dirty="0">
                <a:latin typeface="Century Gothic" panose="020B0502020202020204" pitchFamily="34" charset="0"/>
                <a:sym typeface="Wingdings" panose="05000000000000000000" pitchFamily="2" charset="2"/>
              </a:rPr>
              <a:t> : Passives (complète en 5’)</a:t>
            </a:r>
            <a:endParaRPr lang="fr-FR" sz="2400" dirty="0">
              <a:latin typeface="Century Gothic" panose="020B0502020202020204" pitchFamily="34" charset="0"/>
            </a:endParaRPr>
          </a:p>
        </p:txBody>
      </p:sp>
    </p:spTree>
    <p:extLst>
      <p:ext uri="{BB962C8B-B14F-4D97-AF65-F5344CB8AC3E}">
        <p14:creationId xmlns:p14="http://schemas.microsoft.com/office/powerpoint/2010/main" val="64262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inVertic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barn(inVertical)">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arn(inVertical)">
                                      <p:cBhvr>
                                        <p:cTn id="6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5111AD03-C175-4B20-8ED0-7C7523316F6C}"/>
              </a:ext>
            </a:extLst>
          </p:cNvPr>
          <p:cNvSpPr txBox="1"/>
          <p:nvPr/>
        </p:nvSpPr>
        <p:spPr>
          <a:xfrm>
            <a:off x="51335" y="36162"/>
            <a:ext cx="11989869" cy="6555641"/>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L’utilisation des repères est complexe… </a:t>
            </a:r>
            <a:r>
              <a:rPr lang="fr-FR" sz="3600" dirty="0">
                <a:solidFill>
                  <a:schemeClr val="accent5">
                    <a:lumMod val="50000"/>
                  </a:schemeClr>
                </a:solidFill>
                <a:latin typeface="Century Gothic" panose="020B0502020202020204" pitchFamily="34" charset="0"/>
              </a:rPr>
              <a:t>:</a:t>
            </a:r>
          </a:p>
          <a:p>
            <a:endParaRPr lang="fr-FR" sz="2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Pour plus de rigueur, les repères doivent être réactualisés au cours de la période d’Entraînement.</a:t>
            </a:r>
          </a:p>
          <a:p>
            <a:endParaRPr lang="fr-FR" sz="2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Ces repères peuvent être modifiés par l’état de forme du moment…</a:t>
            </a:r>
          </a:p>
          <a:p>
            <a:endParaRPr lang="fr-FR" sz="2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Il faut donc que l’élève soit également capable d’analyser ses </a:t>
            </a:r>
            <a:r>
              <a:rPr lang="fr-FR" sz="3600" b="1" dirty="0">
                <a:solidFill>
                  <a:schemeClr val="accent5">
                    <a:lumMod val="50000"/>
                  </a:schemeClr>
                </a:solidFill>
                <a:latin typeface="Century Gothic" panose="020B0502020202020204" pitchFamily="34" charset="0"/>
              </a:rPr>
              <a:t>ressentis</a:t>
            </a:r>
            <a:r>
              <a:rPr lang="fr-FR" sz="3600" dirty="0">
                <a:solidFill>
                  <a:schemeClr val="accent5">
                    <a:lumMod val="50000"/>
                  </a:schemeClr>
                </a:solidFill>
                <a:latin typeface="Century Gothic" panose="020B0502020202020204" pitchFamily="34" charset="0"/>
              </a:rPr>
              <a:t> : il doit apprendre à les questionner systématiquement juste après l’effort (dans la ½ heure qui suit) et chercher la progression d’une séance sur l’autre (à I et D d’effort égales).</a:t>
            </a:r>
          </a:p>
        </p:txBody>
      </p:sp>
    </p:spTree>
    <p:extLst>
      <p:ext uri="{BB962C8B-B14F-4D97-AF65-F5344CB8AC3E}">
        <p14:creationId xmlns:p14="http://schemas.microsoft.com/office/powerpoint/2010/main" val="370258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1000"/>
                                        <p:tgtEl>
                                          <p:spTgt spid="14">
                                            <p:txEl>
                                              <p:pRg st="2" end="2"/>
                                            </p:txEl>
                                          </p:spTgt>
                                        </p:tgtEl>
                                      </p:cBhvr>
                                    </p:animEffect>
                                    <p:anim calcmode="lin" valueType="num">
                                      <p:cBhvr>
                                        <p:cTn id="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4" end="4"/>
                                            </p:txEl>
                                          </p:spTgt>
                                        </p:tgtEl>
                                        <p:attrNameLst>
                                          <p:attrName>style.visibility</p:attrName>
                                        </p:attrNameLst>
                                      </p:cBhvr>
                                      <p:to>
                                        <p:strVal val="visible"/>
                                      </p:to>
                                    </p:set>
                                    <p:animEffect transition="in" filter="fade">
                                      <p:cBhvr>
                                        <p:cTn id="14" dur="1000"/>
                                        <p:tgtEl>
                                          <p:spTgt spid="14">
                                            <p:txEl>
                                              <p:pRg st="4" end="4"/>
                                            </p:txEl>
                                          </p:spTgt>
                                        </p:tgtEl>
                                      </p:cBhvr>
                                    </p:animEffect>
                                    <p:anim calcmode="lin" valueType="num">
                                      <p:cBhvr>
                                        <p:cTn id="15"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animEffect transition="in" filter="barn(inVertical)">
                                      <p:cBhvr>
                                        <p:cTn id="21"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C91933BE-0451-4E21-B1D8-E9766A76C844}"/>
              </a:ext>
            </a:extLst>
          </p:cNvPr>
          <p:cNvSpPr txBox="1"/>
          <p:nvPr/>
        </p:nvSpPr>
        <p:spPr>
          <a:xfrm>
            <a:off x="77002" y="159752"/>
            <a:ext cx="12037996" cy="6494085"/>
          </a:xfrm>
          <a:prstGeom prst="rect">
            <a:avLst/>
          </a:prstGeom>
          <a:noFill/>
        </p:spPr>
        <p:txBody>
          <a:bodyPr wrap="square" rtlCol="0">
            <a:spAutoFit/>
          </a:bodyPr>
          <a:lstStyle/>
          <a:p>
            <a:r>
              <a:rPr lang="fr-FR" sz="4800" b="1" dirty="0">
                <a:solidFill>
                  <a:schemeClr val="accent5">
                    <a:lumMod val="50000"/>
                  </a:schemeClr>
                </a:solidFill>
                <a:latin typeface="Century Gothic" panose="020B0502020202020204" pitchFamily="34" charset="0"/>
              </a:rPr>
              <a:t>Le relevé d’Indicateurs est également compliqué !!</a:t>
            </a:r>
          </a:p>
          <a:p>
            <a:endParaRPr lang="fr-FR" sz="4000" dirty="0">
              <a:solidFill>
                <a:schemeClr val="accent5">
                  <a:lumMod val="50000"/>
                </a:schemeClr>
              </a:solidFill>
              <a:latin typeface="Century Gothic" panose="020B0502020202020204" pitchFamily="34" charset="0"/>
            </a:endParaRPr>
          </a:p>
          <a:p>
            <a:r>
              <a:rPr lang="fr-FR" sz="4000" dirty="0">
                <a:solidFill>
                  <a:schemeClr val="accent5">
                    <a:lumMod val="50000"/>
                  </a:schemeClr>
                </a:solidFill>
                <a:latin typeface="Century Gothic" panose="020B0502020202020204" pitchFamily="34" charset="0"/>
              </a:rPr>
              <a:t>Nécessite de la rigueur dans les procédés</a:t>
            </a:r>
          </a:p>
          <a:p>
            <a:endParaRPr lang="fr-FR" sz="2000" dirty="0">
              <a:solidFill>
                <a:schemeClr val="accent5">
                  <a:lumMod val="50000"/>
                </a:schemeClr>
              </a:solidFill>
              <a:latin typeface="Century Gothic" panose="020B0502020202020204" pitchFamily="34" charset="0"/>
            </a:endParaRPr>
          </a:p>
          <a:p>
            <a:r>
              <a:rPr lang="fr-FR" sz="4000" dirty="0">
                <a:solidFill>
                  <a:schemeClr val="accent5">
                    <a:lumMod val="50000"/>
                  </a:schemeClr>
                </a:solidFill>
                <a:latin typeface="Century Gothic" panose="020B0502020202020204" pitchFamily="34" charset="0"/>
              </a:rPr>
              <a:t>Nécessite d’avoir des outils fiables</a:t>
            </a:r>
          </a:p>
          <a:p>
            <a:endParaRPr lang="fr-FR" sz="2000" dirty="0">
              <a:solidFill>
                <a:schemeClr val="accent5">
                  <a:lumMod val="50000"/>
                </a:schemeClr>
              </a:solidFill>
              <a:latin typeface="Century Gothic" panose="020B0502020202020204" pitchFamily="34" charset="0"/>
            </a:endParaRPr>
          </a:p>
          <a:p>
            <a:r>
              <a:rPr lang="fr-FR" sz="4000" dirty="0">
                <a:solidFill>
                  <a:schemeClr val="accent5">
                    <a:lumMod val="50000"/>
                  </a:schemeClr>
                </a:solidFill>
                <a:latin typeface="Century Gothic" panose="020B0502020202020204" pitchFamily="34" charset="0"/>
              </a:rPr>
              <a:t>Nécessite une étape d’explication et d’analyse</a:t>
            </a:r>
          </a:p>
          <a:p>
            <a:endParaRPr lang="fr-FR" sz="4000" dirty="0">
              <a:solidFill>
                <a:schemeClr val="accent5">
                  <a:lumMod val="50000"/>
                </a:schemeClr>
              </a:solidFill>
              <a:latin typeface="Century Gothic" panose="020B0502020202020204" pitchFamily="34" charset="0"/>
            </a:endParaRPr>
          </a:p>
          <a:p>
            <a:r>
              <a:rPr lang="fr-FR" sz="4000" b="1" dirty="0">
                <a:solidFill>
                  <a:schemeClr val="accent5">
                    <a:lumMod val="50000"/>
                  </a:schemeClr>
                </a:solidFill>
                <a:latin typeface="Century Gothic" panose="020B0502020202020204" pitchFamily="34" charset="0"/>
              </a:rPr>
              <a:t>Ne doit pas être systématique et ne doit surtout pas se substituer à l’observation !</a:t>
            </a:r>
          </a:p>
        </p:txBody>
      </p:sp>
    </p:spTree>
    <p:extLst>
      <p:ext uri="{BB962C8B-B14F-4D97-AF65-F5344CB8AC3E}">
        <p14:creationId xmlns:p14="http://schemas.microsoft.com/office/powerpoint/2010/main" val="267629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B5CE89B1-D0D3-4768-976C-961384C28719}"/>
              </a:ext>
            </a:extLst>
          </p:cNvPr>
          <p:cNvSpPr txBox="1"/>
          <p:nvPr/>
        </p:nvSpPr>
        <p:spPr>
          <a:xfrm>
            <a:off x="98425" y="148587"/>
            <a:ext cx="11995150" cy="6740307"/>
          </a:xfrm>
          <a:prstGeom prst="rect">
            <a:avLst/>
          </a:prstGeom>
          <a:noFill/>
        </p:spPr>
        <p:txBody>
          <a:bodyPr wrap="square" rtlCol="0">
            <a:spAutoFit/>
          </a:bodyPr>
          <a:lstStyle/>
          <a:p>
            <a:r>
              <a:rPr lang="fr-FR" sz="4000" b="1" dirty="0">
                <a:solidFill>
                  <a:schemeClr val="accent5">
                    <a:lumMod val="50000"/>
                  </a:schemeClr>
                </a:solidFill>
                <a:latin typeface="Century Gothic" panose="020B0502020202020204" pitchFamily="34" charset="0"/>
              </a:rPr>
              <a:t>Le Savoir s’Entraîner implique le Savoir Garder une bonne Hygiène de Vie et le Savoir Récupérer !!</a:t>
            </a:r>
          </a:p>
          <a:p>
            <a:endParaRPr lang="fr-FR" sz="4000" b="1" dirty="0">
              <a:solidFill>
                <a:schemeClr val="accent5">
                  <a:lumMod val="50000"/>
                </a:schemeClr>
              </a:solidFill>
              <a:latin typeface="Century Gothic" panose="020B0502020202020204" pitchFamily="34" charset="0"/>
            </a:endParaRPr>
          </a:p>
          <a:p>
            <a:r>
              <a:rPr lang="fr-FR" sz="4000" dirty="0">
                <a:solidFill>
                  <a:schemeClr val="accent5">
                    <a:lumMod val="50000"/>
                  </a:schemeClr>
                </a:solidFill>
                <a:latin typeface="Century Gothic" panose="020B0502020202020204" pitchFamily="34" charset="0"/>
              </a:rPr>
              <a:t>L’élève doit connaître les principes d’une bonne alimentation (et hydratation)</a:t>
            </a:r>
          </a:p>
          <a:p>
            <a:endParaRPr lang="fr-FR" sz="4000" b="1" dirty="0">
              <a:solidFill>
                <a:schemeClr val="accent5">
                  <a:lumMod val="50000"/>
                </a:schemeClr>
              </a:solidFill>
              <a:latin typeface="Century Gothic" panose="020B0502020202020204" pitchFamily="34" charset="0"/>
            </a:endParaRPr>
          </a:p>
          <a:p>
            <a:r>
              <a:rPr lang="fr-FR" sz="4000" dirty="0">
                <a:solidFill>
                  <a:schemeClr val="accent5">
                    <a:lumMod val="50000"/>
                  </a:schemeClr>
                </a:solidFill>
                <a:latin typeface="Century Gothic" panose="020B0502020202020204" pitchFamily="34" charset="0"/>
              </a:rPr>
              <a:t>Il doit connaître également les modalités de récupération (pendant et post entraînement – sommeil…)</a:t>
            </a:r>
          </a:p>
          <a:p>
            <a:endParaRPr lang="fr-FR" sz="32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312974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CF17A266-B7BA-4AF4-AA09-6E2C0698D327}"/>
              </a:ext>
            </a:extLst>
          </p:cNvPr>
          <p:cNvSpPr txBox="1"/>
          <p:nvPr/>
        </p:nvSpPr>
        <p:spPr>
          <a:xfrm>
            <a:off x="0" y="111850"/>
            <a:ext cx="12192000" cy="707886"/>
          </a:xfrm>
          <a:prstGeom prst="rect">
            <a:avLst/>
          </a:prstGeom>
          <a:noFill/>
        </p:spPr>
        <p:txBody>
          <a:bodyPr wrap="square" rtlCol="0">
            <a:spAutoFit/>
          </a:bodyPr>
          <a:lstStyle/>
          <a:p>
            <a:r>
              <a:rPr lang="fr-FR" sz="4000" b="1" dirty="0">
                <a:solidFill>
                  <a:schemeClr val="accent5">
                    <a:lumMod val="50000"/>
                  </a:schemeClr>
                </a:solidFill>
                <a:latin typeface="Century Gothic" panose="020B0502020202020204" pitchFamily="34" charset="0"/>
              </a:rPr>
              <a:t>En conclusion : les vertus de l’Activité Physique</a:t>
            </a:r>
          </a:p>
        </p:txBody>
      </p:sp>
      <p:sp>
        <p:nvSpPr>
          <p:cNvPr id="8" name="ZoneTexte 7">
            <a:extLst>
              <a:ext uri="{FF2B5EF4-FFF2-40B4-BE49-F238E27FC236}">
                <a16:creationId xmlns:a16="http://schemas.microsoft.com/office/drawing/2014/main" id="{10F89D62-2B4C-4500-9E88-E6A4FD2748D9}"/>
              </a:ext>
            </a:extLst>
          </p:cNvPr>
          <p:cNvSpPr txBox="1"/>
          <p:nvPr/>
        </p:nvSpPr>
        <p:spPr>
          <a:xfrm>
            <a:off x="599975" y="1081883"/>
            <a:ext cx="10992049" cy="5262979"/>
          </a:xfrm>
          <a:prstGeom prst="rect">
            <a:avLst/>
          </a:prstGeom>
          <a:solidFill>
            <a:schemeClr val="tx2">
              <a:lumMod val="20000"/>
              <a:lumOff val="80000"/>
            </a:schemeClr>
          </a:solidFill>
          <a:ln>
            <a:noFill/>
          </a:ln>
        </p:spPr>
        <p:txBody>
          <a:bodyPr wrap="square" rtlCol="0">
            <a:spAutoFit/>
          </a:bodyPr>
          <a:lstStyle/>
          <a:p>
            <a:r>
              <a:rPr lang="fr-FR" sz="2800" b="1" dirty="0">
                <a:solidFill>
                  <a:schemeClr val="accent5">
                    <a:lumMod val="50000"/>
                  </a:schemeClr>
                </a:solidFill>
                <a:latin typeface="Century Gothic" panose="020B0502020202020204" pitchFamily="34" charset="0"/>
              </a:rPr>
              <a:t>AP et Santé :</a:t>
            </a:r>
          </a:p>
          <a:p>
            <a:endParaRPr lang="fr-FR" sz="2800" b="1"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L’AP est utilisée comme un </a:t>
            </a:r>
            <a:r>
              <a:rPr lang="fr-FR" sz="2800" dirty="0" err="1">
                <a:solidFill>
                  <a:schemeClr val="accent5">
                    <a:lumMod val="50000"/>
                  </a:schemeClr>
                </a:solidFill>
                <a:latin typeface="Century Gothic" panose="020B0502020202020204" pitchFamily="34" charset="0"/>
              </a:rPr>
              <a:t>stresseur</a:t>
            </a:r>
            <a:r>
              <a:rPr lang="fr-FR" sz="2800" dirty="0">
                <a:solidFill>
                  <a:schemeClr val="accent5">
                    <a:lumMod val="50000"/>
                  </a:schemeClr>
                </a:solidFill>
                <a:latin typeface="Century Gothic" panose="020B0502020202020204" pitchFamily="34" charset="0"/>
              </a:rPr>
              <a:t> qui oblige l’organisme à </a:t>
            </a:r>
            <a:r>
              <a:rPr lang="fr-FR" sz="2800" u="sng" dirty="0">
                <a:solidFill>
                  <a:schemeClr val="accent5">
                    <a:lumMod val="50000"/>
                  </a:schemeClr>
                </a:solidFill>
                <a:latin typeface="Century Gothic" panose="020B0502020202020204" pitchFamily="34" charset="0"/>
              </a:rPr>
              <a:t>s’adapter</a:t>
            </a:r>
            <a:r>
              <a:rPr lang="fr-FR" sz="2800" dirty="0">
                <a:solidFill>
                  <a:schemeClr val="accent5">
                    <a:lumMod val="50000"/>
                  </a:schemeClr>
                </a:solidFill>
                <a:latin typeface="Century Gothic" panose="020B0502020202020204" pitchFamily="34" charset="0"/>
              </a:rPr>
              <a:t> (</a:t>
            </a:r>
            <a:r>
              <a:rPr lang="fr-FR" sz="2800" dirty="0" err="1">
                <a:solidFill>
                  <a:schemeClr val="accent5">
                    <a:lumMod val="50000"/>
                  </a:schemeClr>
                </a:solidFill>
                <a:latin typeface="Century Gothic" panose="020B0502020202020204" pitchFamily="34" charset="0"/>
              </a:rPr>
              <a:t>cf</a:t>
            </a:r>
            <a:r>
              <a:rPr lang="fr-FR" sz="2800" dirty="0">
                <a:solidFill>
                  <a:schemeClr val="accent5">
                    <a:lumMod val="50000"/>
                  </a:schemeClr>
                </a:solidFill>
                <a:latin typeface="Century Gothic" panose="020B0502020202020204" pitchFamily="34" charset="0"/>
              </a:rPr>
              <a:t> : L’adaptation est la loi la plus fondamentale de la vie !) :</a:t>
            </a:r>
          </a:p>
          <a:p>
            <a:pPr marL="457200" indent="-457200">
              <a:buFont typeface="Arial" panose="020B0604020202020204" pitchFamily="34" charset="0"/>
              <a:buChar char="•"/>
            </a:pPr>
            <a:r>
              <a:rPr lang="fr-FR" sz="2800" dirty="0">
                <a:solidFill>
                  <a:schemeClr val="accent5">
                    <a:lumMod val="50000"/>
                  </a:schemeClr>
                </a:solidFill>
                <a:latin typeface="Century Gothic" panose="020B0502020202020204" pitchFamily="34" charset="0"/>
              </a:rPr>
              <a:t>Améliore le fonctionnement Cardio-Respiratoire</a:t>
            </a:r>
          </a:p>
          <a:p>
            <a:pPr marL="457200" indent="-457200">
              <a:buFont typeface="Arial" panose="020B0604020202020204" pitchFamily="34" charset="0"/>
              <a:buChar char="•"/>
            </a:pPr>
            <a:r>
              <a:rPr lang="fr-FR" sz="2800" dirty="0">
                <a:solidFill>
                  <a:schemeClr val="accent5">
                    <a:lumMod val="50000"/>
                  </a:schemeClr>
                </a:solidFill>
                <a:latin typeface="Century Gothic" panose="020B0502020202020204" pitchFamily="34" charset="0"/>
              </a:rPr>
              <a:t>Améliore le système locomoteur passif (densité osseuse – renforcement des structures musculo-tendineuses…)</a:t>
            </a:r>
          </a:p>
          <a:p>
            <a:pPr marL="457200" indent="-457200">
              <a:buFont typeface="Arial" panose="020B0604020202020204" pitchFamily="34" charset="0"/>
              <a:buChar char="•"/>
            </a:pPr>
            <a:r>
              <a:rPr lang="fr-FR" sz="2800" dirty="0">
                <a:solidFill>
                  <a:schemeClr val="accent5">
                    <a:lumMod val="50000"/>
                  </a:schemeClr>
                </a:solidFill>
                <a:latin typeface="Century Gothic" panose="020B0502020202020204" pitchFamily="34" charset="0"/>
              </a:rPr>
              <a:t>Augmente la Dépense Energétique </a:t>
            </a:r>
            <a:r>
              <a:rPr lang="fr-FR" sz="2800" dirty="0">
                <a:solidFill>
                  <a:schemeClr val="accent5">
                    <a:lumMod val="50000"/>
                  </a:schemeClr>
                </a:solidFill>
                <a:latin typeface="Century Gothic" panose="020B0502020202020204" pitchFamily="34" charset="0"/>
                <a:sym typeface="Wingdings" panose="05000000000000000000" pitchFamily="2" charset="2"/>
              </a:rPr>
              <a:t> Régulation de la Masse et de la Composition Corporelles</a:t>
            </a:r>
          </a:p>
          <a:p>
            <a:pPr marL="457200" indent="-457200">
              <a:buFont typeface="Arial" panose="020B0604020202020204" pitchFamily="34" charset="0"/>
              <a:buChar char="•"/>
            </a:pPr>
            <a:r>
              <a:rPr lang="fr-FR" sz="2800" dirty="0">
                <a:solidFill>
                  <a:schemeClr val="accent5">
                    <a:lumMod val="50000"/>
                  </a:schemeClr>
                </a:solidFill>
                <a:latin typeface="Century Gothic" panose="020B0502020202020204" pitchFamily="34" charset="0"/>
                <a:sym typeface="Wingdings" panose="05000000000000000000" pitchFamily="2" charset="2"/>
              </a:rPr>
              <a:t>Améliore les fonctions cognitives et psychologiques</a:t>
            </a:r>
          </a:p>
          <a:p>
            <a:pPr marL="457200" indent="-457200">
              <a:buFont typeface="Arial" panose="020B0604020202020204" pitchFamily="34" charset="0"/>
              <a:buChar char="•"/>
            </a:pPr>
            <a:r>
              <a:rPr lang="fr-FR" sz="2800" dirty="0">
                <a:solidFill>
                  <a:schemeClr val="accent5">
                    <a:lumMod val="50000"/>
                  </a:schemeClr>
                </a:solidFill>
                <a:latin typeface="Century Gothic" panose="020B0502020202020204" pitchFamily="34" charset="0"/>
                <a:sym typeface="Wingdings" panose="05000000000000000000" pitchFamily="2" charset="2"/>
              </a:rPr>
              <a:t>Agit sur tous les systèmes de l’organisme via les </a:t>
            </a:r>
            <a:r>
              <a:rPr lang="fr-FR" sz="2800" dirty="0" err="1">
                <a:solidFill>
                  <a:schemeClr val="accent5">
                    <a:lumMod val="50000"/>
                  </a:schemeClr>
                </a:solidFill>
                <a:latin typeface="Century Gothic" panose="020B0502020202020204" pitchFamily="34" charset="0"/>
                <a:sym typeface="Wingdings" panose="05000000000000000000" pitchFamily="2" charset="2"/>
              </a:rPr>
              <a:t>Myokines</a:t>
            </a:r>
            <a:endParaRPr lang="fr-FR" sz="2800" dirty="0">
              <a:solidFill>
                <a:schemeClr val="accent5">
                  <a:lumMod val="50000"/>
                </a:schemeClr>
              </a:solidFill>
              <a:latin typeface="Century Gothic" panose="020B0502020202020204" pitchFamily="34" charset="0"/>
            </a:endParaRPr>
          </a:p>
        </p:txBody>
      </p:sp>
      <p:sp>
        <p:nvSpPr>
          <p:cNvPr id="9" name="ZoneTexte 8">
            <a:extLst>
              <a:ext uri="{FF2B5EF4-FFF2-40B4-BE49-F238E27FC236}">
                <a16:creationId xmlns:a16="http://schemas.microsoft.com/office/drawing/2014/main" id="{DE7FA708-D28B-4D48-87BC-A9EB87E89EB2}"/>
              </a:ext>
            </a:extLst>
          </p:cNvPr>
          <p:cNvSpPr txBox="1"/>
          <p:nvPr/>
        </p:nvSpPr>
        <p:spPr>
          <a:xfrm>
            <a:off x="599974" y="1081883"/>
            <a:ext cx="10992049" cy="5478423"/>
          </a:xfrm>
          <a:prstGeom prst="rect">
            <a:avLst/>
          </a:prstGeom>
          <a:solidFill>
            <a:schemeClr val="tx2">
              <a:lumMod val="20000"/>
              <a:lumOff val="80000"/>
            </a:schemeClr>
          </a:solidFill>
        </p:spPr>
        <p:txBody>
          <a:bodyPr wrap="square" rtlCol="0">
            <a:spAutoFit/>
          </a:bodyPr>
          <a:lstStyle/>
          <a:p>
            <a:r>
              <a:rPr lang="fr-FR" sz="2800" b="1" dirty="0">
                <a:solidFill>
                  <a:schemeClr val="accent5">
                    <a:lumMod val="50000"/>
                  </a:schemeClr>
                </a:solidFill>
                <a:latin typeface="Century Gothic" panose="020B0502020202020204" pitchFamily="34" charset="0"/>
              </a:rPr>
              <a:t>AP et Performance : </a:t>
            </a:r>
          </a:p>
          <a:p>
            <a:endParaRPr lang="fr-FR" sz="2000" b="1"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L’AP comme </a:t>
            </a:r>
            <a:r>
              <a:rPr lang="fr-FR" sz="2800" dirty="0" err="1">
                <a:solidFill>
                  <a:schemeClr val="accent5">
                    <a:lumMod val="50000"/>
                  </a:schemeClr>
                </a:solidFill>
                <a:latin typeface="Century Gothic" panose="020B0502020202020204" pitchFamily="34" charset="0"/>
              </a:rPr>
              <a:t>stresseur</a:t>
            </a:r>
            <a:r>
              <a:rPr lang="fr-FR" sz="2800" dirty="0">
                <a:solidFill>
                  <a:schemeClr val="accent5">
                    <a:lumMod val="50000"/>
                  </a:schemeClr>
                </a:solidFill>
                <a:latin typeface="Century Gothic" panose="020B0502020202020204" pitchFamily="34" charset="0"/>
              </a:rPr>
              <a:t> amène au phénomène de </a:t>
            </a:r>
            <a:r>
              <a:rPr lang="fr-FR" sz="2800" u="sng" dirty="0">
                <a:solidFill>
                  <a:schemeClr val="accent5">
                    <a:lumMod val="50000"/>
                  </a:schemeClr>
                </a:solidFill>
                <a:latin typeface="Century Gothic" panose="020B0502020202020204" pitchFamily="34" charset="0"/>
              </a:rPr>
              <a:t>Surcompensation</a:t>
            </a:r>
            <a:r>
              <a:rPr lang="fr-FR" sz="2800" dirty="0">
                <a:solidFill>
                  <a:schemeClr val="accent5">
                    <a:lumMod val="50000"/>
                  </a:schemeClr>
                </a:solidFill>
                <a:latin typeface="Century Gothic" panose="020B0502020202020204" pitchFamily="34" charset="0"/>
              </a:rPr>
              <a:t>, qui permet de déplacer (+/- durablement) les limites de la Performance :</a:t>
            </a:r>
          </a:p>
          <a:p>
            <a:endParaRPr lang="fr-FR" sz="2000"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En Intensité – en Durée – en Fréquence grâce à :</a:t>
            </a:r>
          </a:p>
          <a:p>
            <a:endParaRPr lang="fr-FR" sz="1000"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une amélioration des filières énergétiques</a:t>
            </a:r>
          </a:p>
          <a:p>
            <a:r>
              <a:rPr lang="fr-FR" sz="2800" dirty="0">
                <a:solidFill>
                  <a:schemeClr val="accent5">
                    <a:lumMod val="50000"/>
                  </a:schemeClr>
                </a:solidFill>
                <a:latin typeface="Century Gothic" panose="020B0502020202020204" pitchFamily="34" charset="0"/>
              </a:rPr>
              <a:t>une augmentation de la masse musculaire et un meilleur recrutement</a:t>
            </a:r>
          </a:p>
          <a:p>
            <a:r>
              <a:rPr lang="fr-FR" sz="2800" dirty="0">
                <a:solidFill>
                  <a:schemeClr val="accent5">
                    <a:lumMod val="50000"/>
                  </a:schemeClr>
                </a:solidFill>
                <a:latin typeface="Century Gothic" panose="020B0502020202020204" pitchFamily="34" charset="0"/>
              </a:rPr>
              <a:t>une augmentation de la souplesse et relâchement</a:t>
            </a:r>
          </a:p>
          <a:p>
            <a:endParaRPr lang="fr-FR" sz="1000"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Et une amélioration du Mental</a:t>
            </a:r>
          </a:p>
        </p:txBody>
      </p:sp>
      <p:sp>
        <p:nvSpPr>
          <p:cNvPr id="10" name="ZoneTexte 9">
            <a:extLst>
              <a:ext uri="{FF2B5EF4-FFF2-40B4-BE49-F238E27FC236}">
                <a16:creationId xmlns:a16="http://schemas.microsoft.com/office/drawing/2014/main" id="{9B940327-84A2-489B-9FE0-4032AE5E1C42}"/>
              </a:ext>
            </a:extLst>
          </p:cNvPr>
          <p:cNvSpPr txBox="1"/>
          <p:nvPr/>
        </p:nvSpPr>
        <p:spPr>
          <a:xfrm>
            <a:off x="599974" y="1189604"/>
            <a:ext cx="10992049" cy="5262979"/>
          </a:xfrm>
          <a:prstGeom prst="rect">
            <a:avLst/>
          </a:prstGeom>
          <a:solidFill>
            <a:schemeClr val="tx2">
              <a:lumMod val="20000"/>
              <a:lumOff val="80000"/>
            </a:schemeClr>
          </a:solidFill>
          <a:ln>
            <a:noFill/>
          </a:ln>
        </p:spPr>
        <p:txBody>
          <a:bodyPr wrap="square" rtlCol="0">
            <a:spAutoFit/>
          </a:bodyPr>
          <a:lstStyle/>
          <a:p>
            <a:r>
              <a:rPr lang="fr-FR" sz="2800" b="1" dirty="0">
                <a:solidFill>
                  <a:schemeClr val="accent5">
                    <a:lumMod val="50000"/>
                  </a:schemeClr>
                </a:solidFill>
                <a:latin typeface="Century Gothic" panose="020B0502020202020204" pitchFamily="34" charset="0"/>
              </a:rPr>
              <a:t>AP et Reconditionnement/Réadaptation : </a:t>
            </a:r>
          </a:p>
          <a:p>
            <a:br>
              <a:rPr lang="fr-FR" sz="2800" dirty="0">
                <a:solidFill>
                  <a:schemeClr val="accent5">
                    <a:lumMod val="50000"/>
                  </a:schemeClr>
                </a:solidFill>
                <a:latin typeface="Century Gothic" panose="020B0502020202020204" pitchFamily="34" charset="0"/>
              </a:rPr>
            </a:br>
            <a:r>
              <a:rPr lang="fr-FR" sz="2800" dirty="0">
                <a:solidFill>
                  <a:schemeClr val="accent5">
                    <a:lumMod val="50000"/>
                  </a:schemeClr>
                </a:solidFill>
                <a:latin typeface="Century Gothic" panose="020B0502020202020204" pitchFamily="34" charset="0"/>
              </a:rPr>
              <a:t>L’AP est un modèle de stress parfaitement </a:t>
            </a:r>
            <a:r>
              <a:rPr lang="fr-FR" sz="2800" u="sng" dirty="0" err="1">
                <a:solidFill>
                  <a:schemeClr val="accent5">
                    <a:lumMod val="50000"/>
                  </a:schemeClr>
                </a:solidFill>
                <a:latin typeface="Century Gothic" panose="020B0502020202020204" pitchFamily="34" charset="0"/>
              </a:rPr>
              <a:t>calibrable</a:t>
            </a:r>
            <a:r>
              <a:rPr lang="fr-FR" sz="2800" dirty="0">
                <a:solidFill>
                  <a:schemeClr val="accent5">
                    <a:lumMod val="50000"/>
                  </a:schemeClr>
                </a:solidFill>
                <a:latin typeface="Century Gothic" panose="020B0502020202020204" pitchFamily="34" charset="0"/>
              </a:rPr>
              <a:t> avec lequel on peut jouer pour augmenter progressivement les Intensités, Durées et Fréquences, au fur et à mesure des progrès.</a:t>
            </a:r>
          </a:p>
          <a:p>
            <a:endParaRPr lang="fr-FR" sz="2800" dirty="0">
              <a:solidFill>
                <a:schemeClr val="accent5">
                  <a:lumMod val="50000"/>
                </a:schemeClr>
              </a:solidFill>
              <a:latin typeface="Century Gothic" panose="020B0502020202020204" pitchFamily="34" charset="0"/>
            </a:endParaRPr>
          </a:p>
          <a:p>
            <a:r>
              <a:rPr lang="fr-FR" sz="2800" dirty="0">
                <a:solidFill>
                  <a:schemeClr val="accent5">
                    <a:lumMod val="50000"/>
                  </a:schemeClr>
                </a:solidFill>
                <a:latin typeface="Century Gothic" panose="020B0502020202020204" pitchFamily="34" charset="0"/>
              </a:rPr>
              <a:t>Les individus hyper sédentaires, déconditionnés à l’effort finissent par avoir une altération périphérique (musculaire) qui fait que, même si l’oxygène est amené en quantité suffisante, les muscles ne savent plus l’utiliser correctement et la fonction motrice est donc défaillante.</a:t>
            </a:r>
          </a:p>
        </p:txBody>
      </p:sp>
    </p:spTree>
    <p:extLst>
      <p:ext uri="{BB962C8B-B14F-4D97-AF65-F5344CB8AC3E}">
        <p14:creationId xmlns:p14="http://schemas.microsoft.com/office/powerpoint/2010/main" val="99035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26F61C93-CF31-41A9-9546-BE223332D0B0}"/>
              </a:ext>
            </a:extLst>
          </p:cNvPr>
          <p:cNvSpPr txBox="1"/>
          <p:nvPr/>
        </p:nvSpPr>
        <p:spPr>
          <a:xfrm>
            <a:off x="1254493" y="163630"/>
            <a:ext cx="9683014" cy="6555641"/>
          </a:xfrm>
          <a:prstGeom prst="rect">
            <a:avLst/>
          </a:prstGeom>
          <a:noFill/>
        </p:spPr>
        <p:txBody>
          <a:bodyPr wrap="square" rtlCol="0">
            <a:spAutoFit/>
          </a:bodyPr>
          <a:lstStyle/>
          <a:p>
            <a:pPr algn="ctr"/>
            <a:r>
              <a:rPr lang="fr-FR" sz="6000" b="1" dirty="0">
                <a:solidFill>
                  <a:schemeClr val="accent5">
                    <a:lumMod val="50000"/>
                  </a:schemeClr>
                </a:solidFill>
                <a:latin typeface="Century Gothic" panose="020B0502020202020204" pitchFamily="34" charset="0"/>
              </a:rPr>
              <a:t>La masse musculaire est l’organe de la Santé !</a:t>
            </a:r>
          </a:p>
          <a:p>
            <a:pPr algn="ctr"/>
            <a:r>
              <a:rPr lang="fr-FR" sz="6000" dirty="0">
                <a:solidFill>
                  <a:schemeClr val="accent5">
                    <a:lumMod val="50000"/>
                  </a:schemeClr>
                </a:solidFill>
                <a:latin typeface="Century Gothic" panose="020B0502020202020204" pitchFamily="34" charset="0"/>
              </a:rPr>
              <a:t>Même si la masse grasse est en excès, l’important est de faire bouger sa masse maigre !!</a:t>
            </a:r>
          </a:p>
          <a:p>
            <a:pPr algn="ctr"/>
            <a:r>
              <a:rPr lang="fr-FR" sz="6000" b="1" i="1" dirty="0">
                <a:solidFill>
                  <a:srgbClr val="00B050"/>
                </a:solidFill>
                <a:latin typeface="Century Gothic" panose="020B0502020202020204" pitchFamily="34" charset="0"/>
              </a:rPr>
              <a:t>« Fat but fit !! »</a:t>
            </a:r>
          </a:p>
        </p:txBody>
      </p:sp>
    </p:spTree>
    <p:extLst>
      <p:ext uri="{BB962C8B-B14F-4D97-AF65-F5344CB8AC3E}">
        <p14:creationId xmlns:p14="http://schemas.microsoft.com/office/powerpoint/2010/main" val="396795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barn(inVertical)">
                                      <p:cBhvr>
                                        <p:cTn id="1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65259BA-121A-4728-A338-5AFAE04ED593}"/>
              </a:ext>
            </a:extLst>
          </p:cNvPr>
          <p:cNvSpPr txBox="1"/>
          <p:nvPr/>
        </p:nvSpPr>
        <p:spPr>
          <a:xfrm>
            <a:off x="1740568" y="448125"/>
            <a:ext cx="8710863" cy="923330"/>
          </a:xfrm>
          <a:prstGeom prst="rect">
            <a:avLst/>
          </a:prstGeom>
          <a:noFill/>
        </p:spPr>
        <p:txBody>
          <a:bodyPr wrap="square" rtlCol="0">
            <a:spAutoFit/>
          </a:bodyPr>
          <a:lstStyle/>
          <a:p>
            <a:r>
              <a:rPr lang="fr-FR" sz="5400" b="1" i="1" dirty="0">
                <a:solidFill>
                  <a:schemeClr val="accent5">
                    <a:lumMod val="50000"/>
                  </a:schemeClr>
                </a:solidFill>
                <a:latin typeface="Century Gothic" panose="020B0502020202020204" pitchFamily="34" charset="0"/>
              </a:rPr>
              <a:t>Merci de votre attention !</a:t>
            </a:r>
          </a:p>
        </p:txBody>
      </p:sp>
      <p:pic>
        <p:nvPicPr>
          <p:cNvPr id="6" name="Image 5">
            <a:extLst>
              <a:ext uri="{FF2B5EF4-FFF2-40B4-BE49-F238E27FC236}">
                <a16:creationId xmlns:a16="http://schemas.microsoft.com/office/drawing/2014/main" id="{BC89C8F0-DC86-4E7B-903B-46848A93152E}"/>
              </a:ext>
            </a:extLst>
          </p:cNvPr>
          <p:cNvPicPr>
            <a:picLocks noChangeAspect="1"/>
          </p:cNvPicPr>
          <p:nvPr/>
        </p:nvPicPr>
        <p:blipFill>
          <a:blip r:embed="rId2"/>
          <a:stretch>
            <a:fillRect/>
          </a:stretch>
        </p:blipFill>
        <p:spPr>
          <a:xfrm>
            <a:off x="2066543" y="1565208"/>
            <a:ext cx="7773364" cy="4844667"/>
          </a:xfrm>
          <a:prstGeom prst="rect">
            <a:avLst/>
          </a:prstGeom>
        </p:spPr>
      </p:pic>
    </p:spTree>
    <p:extLst>
      <p:ext uri="{BB962C8B-B14F-4D97-AF65-F5344CB8AC3E}">
        <p14:creationId xmlns:p14="http://schemas.microsoft.com/office/powerpoint/2010/main" val="1538414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65259BA-121A-4728-A338-5AFAE04ED593}"/>
              </a:ext>
            </a:extLst>
          </p:cNvPr>
          <p:cNvSpPr txBox="1"/>
          <p:nvPr/>
        </p:nvSpPr>
        <p:spPr>
          <a:xfrm>
            <a:off x="96254" y="0"/>
            <a:ext cx="12095746" cy="7078861"/>
          </a:xfrm>
          <a:prstGeom prst="rect">
            <a:avLst/>
          </a:prstGeom>
          <a:noFill/>
        </p:spPr>
        <p:txBody>
          <a:bodyPr wrap="square" rtlCol="0">
            <a:spAutoFit/>
          </a:bodyPr>
          <a:lstStyle/>
          <a:p>
            <a:r>
              <a:rPr lang="fr-FR" sz="4800" b="1" i="1" dirty="0">
                <a:solidFill>
                  <a:schemeClr val="accent5">
                    <a:lumMod val="50000"/>
                  </a:schemeClr>
                </a:solidFill>
                <a:latin typeface="Century Gothic" panose="020B0502020202020204" pitchFamily="34" charset="0"/>
              </a:rPr>
              <a:t>Petit commentaire post séminaire :</a:t>
            </a:r>
          </a:p>
          <a:p>
            <a:endParaRPr lang="fr-FR" sz="1000" i="1" dirty="0">
              <a:solidFill>
                <a:schemeClr val="accent5">
                  <a:lumMod val="50000"/>
                </a:schemeClr>
              </a:solidFill>
              <a:latin typeface="Century Gothic" panose="020B0502020202020204" pitchFamily="34" charset="0"/>
            </a:endParaRPr>
          </a:p>
          <a:p>
            <a:r>
              <a:rPr lang="fr-FR" sz="2400" i="1" dirty="0">
                <a:solidFill>
                  <a:schemeClr val="accent5">
                    <a:lumMod val="50000"/>
                  </a:schemeClr>
                </a:solidFill>
                <a:latin typeface="Century Gothic" panose="020B0502020202020204" pitchFamily="34" charset="0"/>
              </a:rPr>
              <a:t>J’y suis allée un peu fort sur la notion de « déconditionnement musculaire » chez les jeunes hyper sédentaires !</a:t>
            </a:r>
          </a:p>
          <a:p>
            <a:endParaRPr lang="fr-FR" sz="1000" i="1" dirty="0">
              <a:solidFill>
                <a:schemeClr val="accent5">
                  <a:lumMod val="50000"/>
                </a:schemeClr>
              </a:solidFill>
              <a:latin typeface="Century Gothic" panose="020B0502020202020204" pitchFamily="34" charset="0"/>
            </a:endParaRPr>
          </a:p>
          <a:p>
            <a:r>
              <a:rPr lang="fr-FR" sz="2400" i="1" dirty="0">
                <a:solidFill>
                  <a:schemeClr val="accent5">
                    <a:lumMod val="50000"/>
                  </a:schemeClr>
                </a:solidFill>
                <a:latin typeface="Century Gothic" panose="020B0502020202020204" pitchFamily="34" charset="0"/>
              </a:rPr>
              <a:t>Par honnêteté intellectuelle, je suis obligée de nuancer : on peut parler de « déconditionnement à l’effort » (= </a:t>
            </a:r>
            <a:r>
              <a:rPr lang="fr-FR" sz="2400" i="1" dirty="0" err="1">
                <a:solidFill>
                  <a:schemeClr val="accent5">
                    <a:lumMod val="50000"/>
                  </a:schemeClr>
                </a:solidFill>
                <a:latin typeface="Century Gothic" panose="020B0502020202020204" pitchFamily="34" charset="0"/>
              </a:rPr>
              <a:t>maladaptation</a:t>
            </a:r>
            <a:r>
              <a:rPr lang="fr-FR" sz="2400" i="1" dirty="0">
                <a:solidFill>
                  <a:schemeClr val="accent5">
                    <a:lumMod val="50000"/>
                  </a:schemeClr>
                </a:solidFill>
                <a:latin typeface="Century Gothic" panose="020B0502020202020204" pitchFamily="34" charset="0"/>
              </a:rPr>
              <a:t> à l’effort), mais pas encore de déconditionnement musculaire car je n’ai pas trouvé d’études qui le montrent.</a:t>
            </a:r>
          </a:p>
          <a:p>
            <a:r>
              <a:rPr lang="fr-FR" sz="2400" i="1" dirty="0">
                <a:solidFill>
                  <a:schemeClr val="accent5">
                    <a:lumMod val="50000"/>
                  </a:schemeClr>
                </a:solidFill>
                <a:latin typeface="Century Gothic" panose="020B0502020202020204" pitchFamily="34" charset="0"/>
              </a:rPr>
              <a:t>Le déconditionnement musculaire est présent, comme je vous l’ai dit, chez des malades chroniques, certes à cause de leur hyper-sédentarité, mais également parce qu’ils sont exposés aux effets négatifs des marqueurs inflammatoires (en lien avec la maladie) qui s’attaquent à leur masse musculaire.</a:t>
            </a:r>
          </a:p>
          <a:p>
            <a:endParaRPr lang="fr-FR" sz="1000" i="1" dirty="0">
              <a:solidFill>
                <a:schemeClr val="accent5">
                  <a:lumMod val="50000"/>
                </a:schemeClr>
              </a:solidFill>
              <a:latin typeface="Century Gothic" panose="020B0502020202020204" pitchFamily="34" charset="0"/>
            </a:endParaRPr>
          </a:p>
          <a:p>
            <a:r>
              <a:rPr lang="fr-FR" sz="2400" i="1" dirty="0">
                <a:solidFill>
                  <a:schemeClr val="accent5">
                    <a:lumMod val="50000"/>
                  </a:schemeClr>
                </a:solidFill>
                <a:latin typeface="Century Gothic" panose="020B0502020202020204" pitchFamily="34" charset="0"/>
              </a:rPr>
              <a:t>Je pense que chez les jeunes, il est possible que le facteur limitant de la VO2max, qui est </a:t>
            </a:r>
            <a:r>
              <a:rPr lang="fr-FR" sz="2400" i="1" dirty="0" err="1">
                <a:solidFill>
                  <a:schemeClr val="accent5">
                    <a:lumMod val="50000"/>
                  </a:schemeClr>
                </a:solidFill>
                <a:latin typeface="Century Gothic" panose="020B0502020202020204" pitchFamily="34" charset="0"/>
              </a:rPr>
              <a:t>cardio-circulatoire</a:t>
            </a:r>
            <a:r>
              <a:rPr lang="fr-FR" sz="2400" i="1" dirty="0">
                <a:solidFill>
                  <a:schemeClr val="accent5">
                    <a:lumMod val="50000"/>
                  </a:schemeClr>
                </a:solidFill>
                <a:latin typeface="Century Gothic" panose="020B0502020202020204" pitchFamily="34" charset="0"/>
              </a:rPr>
              <a:t> chez l’individu normalement actif et en bonne santé, puisse devenir musculaire faute de sollicitation à l’effort, mais reste encore à le démontrer. Mais je mettrais bien ma main à … !!			</a:t>
            </a:r>
          </a:p>
          <a:p>
            <a:r>
              <a:rPr lang="fr-FR" sz="2400" b="1" i="1" dirty="0">
                <a:solidFill>
                  <a:schemeClr val="accent5">
                    <a:lumMod val="50000"/>
                  </a:schemeClr>
                </a:solidFill>
                <a:latin typeface="Century Gothic" panose="020B0502020202020204" pitchFamily="34" charset="0"/>
              </a:rPr>
              <a:t>Merci à vous pour les beaux échanges !!!</a:t>
            </a:r>
          </a:p>
        </p:txBody>
      </p:sp>
    </p:spTree>
    <p:extLst>
      <p:ext uri="{BB962C8B-B14F-4D97-AF65-F5344CB8AC3E}">
        <p14:creationId xmlns:p14="http://schemas.microsoft.com/office/powerpoint/2010/main" val="4158043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65259BA-121A-4728-A338-5AFAE04ED593}"/>
              </a:ext>
            </a:extLst>
          </p:cNvPr>
          <p:cNvSpPr txBox="1"/>
          <p:nvPr/>
        </p:nvSpPr>
        <p:spPr>
          <a:xfrm>
            <a:off x="498909" y="82365"/>
            <a:ext cx="10531643" cy="769441"/>
          </a:xfrm>
          <a:prstGeom prst="rect">
            <a:avLst/>
          </a:prstGeom>
          <a:noFill/>
        </p:spPr>
        <p:txBody>
          <a:bodyPr wrap="square" rtlCol="0">
            <a:spAutoFit/>
          </a:bodyPr>
          <a:lstStyle/>
          <a:p>
            <a:r>
              <a:rPr lang="fr-FR" sz="4400" b="1" i="1" dirty="0">
                <a:solidFill>
                  <a:schemeClr val="accent5">
                    <a:lumMod val="50000"/>
                  </a:schemeClr>
                </a:solidFill>
                <a:latin typeface="Century Gothic" panose="020B0502020202020204" pitchFamily="34" charset="0"/>
              </a:rPr>
              <a:t>Evaluation des ressentis post-effort :</a:t>
            </a:r>
          </a:p>
        </p:txBody>
      </p:sp>
      <p:sp>
        <p:nvSpPr>
          <p:cNvPr id="3" name="ZoneTexte 2">
            <a:extLst>
              <a:ext uri="{FF2B5EF4-FFF2-40B4-BE49-F238E27FC236}">
                <a16:creationId xmlns:a16="http://schemas.microsoft.com/office/drawing/2014/main" id="{504881D2-747A-4692-8564-6971341DA9E7}"/>
              </a:ext>
            </a:extLst>
          </p:cNvPr>
          <p:cNvSpPr txBox="1"/>
          <p:nvPr/>
        </p:nvSpPr>
        <p:spPr>
          <a:xfrm>
            <a:off x="596766" y="1193533"/>
            <a:ext cx="11271183" cy="2554545"/>
          </a:xfrm>
          <a:prstGeom prst="rect">
            <a:avLst/>
          </a:prstGeom>
          <a:noFill/>
        </p:spPr>
        <p:txBody>
          <a:bodyPr wrap="square" rtlCol="0">
            <a:spAutoFit/>
          </a:bodyPr>
          <a:lstStyle/>
          <a:p>
            <a:r>
              <a:rPr lang="fr-FR" sz="3200" dirty="0">
                <a:solidFill>
                  <a:schemeClr val="accent5">
                    <a:lumMod val="50000"/>
                  </a:schemeClr>
                </a:solidFill>
                <a:latin typeface="Century Gothic" panose="020B0502020202020204" pitchFamily="34" charset="0"/>
              </a:rPr>
              <a:t>Je vous mets les diapos de mon cours en L3ES sur les pages suivantes. Vous trouverez différentes modalités de quantification de la charge d’entraînement (CE) interne, correspondant au stress physiologique global induit par la séance.</a:t>
            </a:r>
          </a:p>
        </p:txBody>
      </p:sp>
    </p:spTree>
    <p:extLst>
      <p:ext uri="{BB962C8B-B14F-4D97-AF65-F5344CB8AC3E}">
        <p14:creationId xmlns:p14="http://schemas.microsoft.com/office/powerpoint/2010/main" val="40225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582F237-478E-4E31-B82D-F4C76238D322}"/>
              </a:ext>
            </a:extLst>
          </p:cNvPr>
          <p:cNvSpPr txBox="1"/>
          <p:nvPr/>
        </p:nvSpPr>
        <p:spPr>
          <a:xfrm>
            <a:off x="211755" y="0"/>
            <a:ext cx="11768490" cy="6617196"/>
          </a:xfrm>
          <a:prstGeom prst="rect">
            <a:avLst/>
          </a:prstGeom>
          <a:noFill/>
        </p:spPr>
        <p:txBody>
          <a:bodyPr wrap="square" rtlCol="0">
            <a:spAutoFit/>
          </a:bodyPr>
          <a:lstStyle/>
          <a:p>
            <a:r>
              <a:rPr lang="fr-FR" sz="4400" dirty="0">
                <a:solidFill>
                  <a:schemeClr val="accent5">
                    <a:lumMod val="50000"/>
                  </a:schemeClr>
                </a:solidFill>
                <a:latin typeface="Century Gothic" panose="020B0502020202020204" pitchFamily="34" charset="0"/>
              </a:rPr>
              <a:t>Le Savoir s’Entraîner regroupe plusieurs compétences :</a:t>
            </a:r>
          </a:p>
          <a:p>
            <a:endParaRPr lang="fr-FR" sz="44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Se connaître en tant que Pratiquant</a:t>
            </a:r>
          </a:p>
          <a:p>
            <a:endParaRPr lang="fr-FR" sz="1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Savoirs définir des (ses) objectifs justifiables</a:t>
            </a:r>
          </a:p>
          <a:p>
            <a:endParaRPr lang="fr-FR" sz="1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Savoir définir des Procédés d’entraînement pertinents et argumentés</a:t>
            </a:r>
          </a:p>
          <a:p>
            <a:endParaRPr lang="fr-FR" sz="1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a:t>
            </a:r>
            <a:r>
              <a:rPr lang="fr-FR" sz="3600" dirty="0" err="1">
                <a:solidFill>
                  <a:schemeClr val="accent5">
                    <a:lumMod val="50000"/>
                  </a:schemeClr>
                </a:solidFill>
                <a:latin typeface="Century Gothic" panose="020B0502020202020204" pitchFamily="34" charset="0"/>
              </a:rPr>
              <a:t>Etre</a:t>
            </a:r>
            <a:r>
              <a:rPr lang="fr-FR" sz="3600" dirty="0">
                <a:solidFill>
                  <a:schemeClr val="accent5">
                    <a:lumMod val="50000"/>
                  </a:schemeClr>
                </a:solidFill>
                <a:latin typeface="Century Gothic" panose="020B0502020202020204" pitchFamily="34" charset="0"/>
              </a:rPr>
              <a:t> capable de les paramétrer et de les évaluer</a:t>
            </a:r>
          </a:p>
          <a:p>
            <a:endParaRPr lang="fr-FR" sz="1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Comprendre dans les grandes lignes les adaptations (les bénéfices) qui seront obtenues</a:t>
            </a:r>
          </a:p>
        </p:txBody>
      </p:sp>
    </p:spTree>
    <p:extLst>
      <p:ext uri="{BB962C8B-B14F-4D97-AF65-F5344CB8AC3E}">
        <p14:creationId xmlns:p14="http://schemas.microsoft.com/office/powerpoint/2010/main" val="274689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1000"/>
                                        <p:tgtEl>
                                          <p:spTgt spid="5">
                                            <p:txEl>
                                              <p:pRg st="6" end="6"/>
                                            </p:txEl>
                                          </p:spTgt>
                                        </p:tgtEl>
                                      </p:cBhvr>
                                    </p:animEffect>
                                    <p:anim calcmode="lin" valueType="num">
                                      <p:cBhvr>
                                        <p:cTn id="2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anim calcmode="lin" valueType="num">
                                      <p:cBhvr>
                                        <p:cTn id="2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fade">
                                      <p:cBhvr>
                                        <p:cTn id="35" dur="1000"/>
                                        <p:tgtEl>
                                          <p:spTgt spid="5">
                                            <p:txEl>
                                              <p:pRg st="10" end="10"/>
                                            </p:txEl>
                                          </p:spTgt>
                                        </p:tgtEl>
                                      </p:cBhvr>
                                    </p:animEffect>
                                    <p:anim calcmode="lin" valueType="num">
                                      <p:cBhvr>
                                        <p:cTn id="36"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7193AD2C-0B9F-4865-BCFC-AEA84E2D49BD}"/>
              </a:ext>
            </a:extLst>
          </p:cNvPr>
          <p:cNvSpPr txBox="1"/>
          <p:nvPr/>
        </p:nvSpPr>
        <p:spPr>
          <a:xfrm>
            <a:off x="0" y="113123"/>
            <a:ext cx="12192000" cy="6370975"/>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Les outils de mesure :</a:t>
            </a:r>
            <a:endParaRPr lang="fr-FR" sz="1000" b="1" dirty="0">
              <a:solidFill>
                <a:schemeClr val="accent5">
                  <a:lumMod val="50000"/>
                </a:schemeClr>
              </a:solidFill>
              <a:latin typeface="Century Gothic" panose="020B0502020202020204" pitchFamily="34" charset="0"/>
            </a:endParaRPr>
          </a:p>
          <a:p>
            <a:endParaRPr lang="fr-FR" sz="3200" dirty="0">
              <a:solidFill>
                <a:schemeClr val="accent5">
                  <a:lumMod val="50000"/>
                </a:schemeClr>
              </a:solidFill>
              <a:latin typeface="Century Gothic" panose="020B0502020202020204" pitchFamily="34" charset="0"/>
            </a:endParaRPr>
          </a:p>
          <a:p>
            <a:r>
              <a:rPr lang="fr-FR" sz="3200" u="sng" dirty="0">
                <a:solidFill>
                  <a:schemeClr val="accent5">
                    <a:lumMod val="50000"/>
                  </a:schemeClr>
                </a:solidFill>
                <a:latin typeface="Century Gothic" panose="020B0502020202020204" pitchFamily="34" charset="0"/>
              </a:rPr>
              <a:t>2. Les mesures « subjectives » :</a:t>
            </a:r>
          </a:p>
          <a:p>
            <a:endParaRPr lang="fr-FR" sz="1000" u="sng"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La méthode « </a:t>
            </a:r>
            <a:r>
              <a:rPr lang="fr-FR" sz="3200" b="1" dirty="0" err="1">
                <a:solidFill>
                  <a:schemeClr val="accent5">
                    <a:lumMod val="50000"/>
                  </a:schemeClr>
                </a:solidFill>
                <a:latin typeface="Century Gothic" panose="020B0502020202020204" pitchFamily="34" charset="0"/>
                <a:sym typeface="Wingdings" panose="05000000000000000000" pitchFamily="2" charset="2"/>
              </a:rPr>
              <a:t>sRPE</a:t>
            </a:r>
            <a:r>
              <a:rPr lang="fr-FR" sz="3200" b="1" dirty="0">
                <a:solidFill>
                  <a:schemeClr val="accent5">
                    <a:lumMod val="50000"/>
                  </a:schemeClr>
                </a:solidFill>
                <a:latin typeface="Century Gothic" panose="020B0502020202020204" pitchFamily="34" charset="0"/>
                <a:sym typeface="Wingdings" panose="05000000000000000000" pitchFamily="2" charset="2"/>
              </a:rPr>
              <a:t> » :</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C’est la méthode la plus utilisée pour quantifier la CE interne.</a:t>
            </a:r>
          </a:p>
          <a:p>
            <a:r>
              <a:rPr lang="fr-FR" sz="3200" dirty="0">
                <a:solidFill>
                  <a:schemeClr val="accent5">
                    <a:lumMod val="50000"/>
                  </a:schemeClr>
                </a:solidFill>
                <a:latin typeface="Century Gothic" panose="020B0502020202020204" pitchFamily="34" charset="0"/>
                <a:sym typeface="Wingdings" panose="05000000000000000000" pitchFamily="2" charset="2"/>
              </a:rPr>
              <a:t>Permet d’évaluer la perception subjective, qui doit être relatée par le sportif dans les 30’ qui suivent la fin de la séance.</a:t>
            </a:r>
          </a:p>
          <a:p>
            <a:endParaRPr lang="fr-FR" sz="32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 </a:t>
            </a:r>
            <a:r>
              <a:rPr lang="fr-FR" sz="3600" b="1" dirty="0">
                <a:solidFill>
                  <a:schemeClr val="accent5">
                    <a:lumMod val="50000"/>
                  </a:schemeClr>
                </a:solidFill>
                <a:latin typeface="Century Gothic" panose="020B0502020202020204" pitchFamily="34" charset="0"/>
                <a:sym typeface="Wingdings" panose="05000000000000000000" pitchFamily="2" charset="2"/>
              </a:rPr>
              <a:t>durée de l’effort (en min) x perception de celui-ci (unité arbitraire)</a:t>
            </a:r>
          </a:p>
        </p:txBody>
      </p:sp>
    </p:spTree>
    <p:extLst>
      <p:ext uri="{BB962C8B-B14F-4D97-AF65-F5344CB8AC3E}">
        <p14:creationId xmlns:p14="http://schemas.microsoft.com/office/powerpoint/2010/main" val="3418734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CB310893-97DD-4867-8127-279553A94B45}"/>
              </a:ext>
            </a:extLst>
          </p:cNvPr>
          <p:cNvSpPr txBox="1"/>
          <p:nvPr/>
        </p:nvSpPr>
        <p:spPr>
          <a:xfrm>
            <a:off x="0" y="113123"/>
            <a:ext cx="12192000" cy="6247864"/>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Les outils de mesure :</a:t>
            </a:r>
            <a:endParaRPr lang="fr-FR" sz="1000" b="1" dirty="0">
              <a:solidFill>
                <a:schemeClr val="accent5">
                  <a:lumMod val="50000"/>
                </a:schemeClr>
              </a:solidFill>
              <a:latin typeface="Century Gothic" panose="020B0502020202020204" pitchFamily="34" charset="0"/>
            </a:endParaRPr>
          </a:p>
          <a:p>
            <a:endParaRPr lang="fr-FR" sz="3200" dirty="0">
              <a:solidFill>
                <a:schemeClr val="accent5">
                  <a:lumMod val="50000"/>
                </a:schemeClr>
              </a:solidFill>
              <a:latin typeface="Century Gothic" panose="020B0502020202020204" pitchFamily="34" charset="0"/>
            </a:endParaRPr>
          </a:p>
          <a:p>
            <a:r>
              <a:rPr lang="fr-FR" sz="3200" u="sng" dirty="0">
                <a:solidFill>
                  <a:schemeClr val="accent5">
                    <a:lumMod val="50000"/>
                  </a:schemeClr>
                </a:solidFill>
                <a:latin typeface="Century Gothic" panose="020B0502020202020204" pitchFamily="34" charset="0"/>
              </a:rPr>
              <a:t>2. Les mesures « subjectives » :</a:t>
            </a:r>
          </a:p>
          <a:p>
            <a:endParaRPr lang="fr-FR" sz="1000" u="sng"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La méthode « RPE » :</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On fait ensuite la somme des séances quotidiennes et hebdomadaires pour déterminer la CE </a:t>
            </a:r>
            <a:r>
              <a:rPr lang="fr-FR" sz="3200" dirty="0" err="1">
                <a:solidFill>
                  <a:schemeClr val="accent5">
                    <a:lumMod val="50000"/>
                  </a:schemeClr>
                </a:solidFill>
                <a:latin typeface="Century Gothic" panose="020B0502020202020204" pitchFamily="34" charset="0"/>
                <a:sym typeface="Wingdings" panose="05000000000000000000" pitchFamily="2" charset="2"/>
              </a:rPr>
              <a:t>int</a:t>
            </a:r>
            <a:r>
              <a:rPr lang="fr-FR" sz="3200" dirty="0">
                <a:solidFill>
                  <a:schemeClr val="accent5">
                    <a:lumMod val="50000"/>
                  </a:schemeClr>
                </a:solidFill>
                <a:latin typeface="Century Gothic" panose="020B0502020202020204" pitchFamily="34" charset="0"/>
                <a:sym typeface="Wingdings" panose="05000000000000000000" pitchFamily="2" charset="2"/>
              </a:rPr>
              <a:t>. </a:t>
            </a:r>
            <a:r>
              <a:rPr lang="fr-FR" sz="3200" dirty="0" err="1">
                <a:solidFill>
                  <a:schemeClr val="accent5">
                    <a:lumMod val="50000"/>
                  </a:schemeClr>
                </a:solidFill>
                <a:latin typeface="Century Gothic" panose="020B0502020202020204" pitchFamily="34" charset="0"/>
                <a:sym typeface="Wingdings" panose="05000000000000000000" pitchFamily="2" charset="2"/>
              </a:rPr>
              <a:t>quot</a:t>
            </a:r>
            <a:r>
              <a:rPr lang="fr-FR" sz="3200" dirty="0">
                <a:solidFill>
                  <a:schemeClr val="accent5">
                    <a:lumMod val="50000"/>
                  </a:schemeClr>
                </a:solidFill>
                <a:latin typeface="Century Gothic" panose="020B0502020202020204" pitchFamily="34" charset="0"/>
                <a:sym typeface="Wingdings" panose="05000000000000000000" pitchFamily="2" charset="2"/>
              </a:rPr>
              <a:t>. ou </a:t>
            </a:r>
            <a:r>
              <a:rPr lang="fr-FR" sz="3200" dirty="0" err="1">
                <a:solidFill>
                  <a:schemeClr val="accent5">
                    <a:lumMod val="50000"/>
                  </a:schemeClr>
                </a:solidFill>
                <a:latin typeface="Century Gothic" panose="020B0502020202020204" pitchFamily="34" charset="0"/>
                <a:sym typeface="Wingdings" panose="05000000000000000000" pitchFamily="2" charset="2"/>
              </a:rPr>
              <a:t>hebd</a:t>
            </a:r>
            <a:r>
              <a:rPr lang="fr-FR" sz="3200" dirty="0">
                <a:solidFill>
                  <a:schemeClr val="accent5">
                    <a:lumMod val="50000"/>
                  </a:schemeClr>
                </a:solidFill>
                <a:latin typeface="Century Gothic" panose="020B0502020202020204" pitchFamily="34" charset="0"/>
                <a:sym typeface="Wingdings" panose="05000000000000000000" pitchFamily="2" charset="2"/>
              </a:rPr>
              <a:t>.</a:t>
            </a:r>
          </a:p>
          <a:p>
            <a:endParaRPr lang="fr-FR" sz="3200" b="1"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NB : certains auteurs proposent aussi de quantifier la difficulté de l’effort, non pas globalement comme avec la </a:t>
            </a:r>
            <a:r>
              <a:rPr lang="fr-FR" sz="3200" dirty="0" err="1">
                <a:solidFill>
                  <a:schemeClr val="accent5">
                    <a:lumMod val="50000"/>
                  </a:schemeClr>
                </a:solidFill>
                <a:latin typeface="Century Gothic" panose="020B0502020202020204" pitchFamily="34" charset="0"/>
                <a:sym typeface="Wingdings" panose="05000000000000000000" pitchFamily="2" charset="2"/>
              </a:rPr>
              <a:t>sRPE</a:t>
            </a:r>
            <a:r>
              <a:rPr lang="fr-FR" sz="3200" dirty="0">
                <a:solidFill>
                  <a:schemeClr val="accent5">
                    <a:lumMod val="50000"/>
                  </a:schemeClr>
                </a:solidFill>
                <a:latin typeface="Century Gothic" panose="020B0502020202020204" pitchFamily="34" charset="0"/>
                <a:sym typeface="Wingdings" panose="05000000000000000000" pitchFamily="2" charset="2"/>
              </a:rPr>
              <a:t>, mais en dissociant 	- l’effort cardio-respiratoire</a:t>
            </a:r>
          </a:p>
          <a:p>
            <a:r>
              <a:rPr lang="fr-FR" sz="3200" dirty="0">
                <a:solidFill>
                  <a:schemeClr val="accent5">
                    <a:lumMod val="50000"/>
                  </a:schemeClr>
                </a:solidFill>
                <a:latin typeface="Century Gothic" panose="020B0502020202020204" pitchFamily="34" charset="0"/>
                <a:sym typeface="Wingdings" panose="05000000000000000000" pitchFamily="2" charset="2"/>
              </a:rPr>
              <a:t>						- et l’effort musculaire </a:t>
            </a:r>
            <a:r>
              <a:rPr lang="fr-FR" sz="2400" dirty="0">
                <a:solidFill>
                  <a:schemeClr val="accent5">
                    <a:lumMod val="50000"/>
                  </a:schemeClr>
                </a:solidFill>
                <a:latin typeface="Century Gothic" panose="020B0502020202020204" pitchFamily="34" charset="0"/>
                <a:sym typeface="Wingdings" panose="05000000000000000000" pitchFamily="2" charset="2"/>
              </a:rPr>
              <a:t>(</a:t>
            </a:r>
            <a:r>
              <a:rPr lang="fr-FR" sz="2400" dirty="0" err="1">
                <a:solidFill>
                  <a:schemeClr val="accent5">
                    <a:lumMod val="50000"/>
                  </a:schemeClr>
                </a:solidFill>
                <a:latin typeface="Century Gothic" panose="020B0502020202020204" pitchFamily="34" charset="0"/>
                <a:sym typeface="Wingdings" panose="05000000000000000000" pitchFamily="2" charset="2"/>
              </a:rPr>
              <a:t>Ht</a:t>
            </a:r>
            <a:r>
              <a:rPr lang="fr-FR" sz="2400" dirty="0">
                <a:solidFill>
                  <a:schemeClr val="accent5">
                    <a:lumMod val="50000"/>
                  </a:schemeClr>
                </a:solidFill>
                <a:latin typeface="Century Gothic" panose="020B0502020202020204" pitchFamily="34" charset="0"/>
                <a:sym typeface="Wingdings" panose="05000000000000000000" pitchFamily="2" charset="2"/>
              </a:rPr>
              <a:t>/bas corps) </a:t>
            </a:r>
          </a:p>
        </p:txBody>
      </p:sp>
    </p:spTree>
    <p:extLst>
      <p:ext uri="{BB962C8B-B14F-4D97-AF65-F5344CB8AC3E}">
        <p14:creationId xmlns:p14="http://schemas.microsoft.com/office/powerpoint/2010/main" val="3597680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4D61EDA2-B7F9-4EBA-B906-DD26E711331E}"/>
              </a:ext>
            </a:extLst>
          </p:cNvPr>
          <p:cNvSpPr txBox="1"/>
          <p:nvPr/>
        </p:nvSpPr>
        <p:spPr>
          <a:xfrm>
            <a:off x="0" y="113123"/>
            <a:ext cx="12192000" cy="6124754"/>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Les outils de mesure :</a:t>
            </a:r>
            <a:endParaRPr lang="fr-FR" sz="1000" b="1" dirty="0">
              <a:solidFill>
                <a:schemeClr val="accent5">
                  <a:lumMod val="50000"/>
                </a:schemeClr>
              </a:solidFill>
              <a:latin typeface="Century Gothic" panose="020B0502020202020204" pitchFamily="34" charset="0"/>
            </a:endParaRPr>
          </a:p>
          <a:p>
            <a:endParaRPr lang="fr-FR" sz="3200" dirty="0">
              <a:solidFill>
                <a:schemeClr val="accent5">
                  <a:lumMod val="50000"/>
                </a:schemeClr>
              </a:solidFill>
              <a:latin typeface="Century Gothic" panose="020B0502020202020204" pitchFamily="34" charset="0"/>
            </a:endParaRPr>
          </a:p>
          <a:p>
            <a:r>
              <a:rPr lang="fr-FR" sz="3200" u="sng" dirty="0">
                <a:solidFill>
                  <a:schemeClr val="accent5">
                    <a:lumMod val="50000"/>
                  </a:schemeClr>
                </a:solidFill>
                <a:latin typeface="Century Gothic" panose="020B0502020202020204" pitchFamily="34" charset="0"/>
              </a:rPr>
              <a:t>2. Les mesures « subjectives » :</a:t>
            </a:r>
          </a:p>
          <a:p>
            <a:endParaRPr lang="fr-FR" sz="1000" u="sng"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Le Training Impulse (TRIMP) :</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Tente de quantifier le stress physiologique d’une séance d’entraînement en prenant en compte sa Durée (=volume) et son Intensité (</a:t>
            </a:r>
            <a:r>
              <a:rPr lang="fr-FR" sz="3200" dirty="0" err="1">
                <a:solidFill>
                  <a:schemeClr val="accent5">
                    <a:lumMod val="50000"/>
                  </a:schemeClr>
                </a:solidFill>
                <a:latin typeface="Century Gothic" panose="020B0502020202020204" pitchFamily="34" charset="0"/>
                <a:sym typeface="Wingdings" panose="05000000000000000000" pitchFamily="2" charset="2"/>
              </a:rPr>
              <a:t>Fc</a:t>
            </a:r>
            <a:r>
              <a:rPr lang="fr-FR" sz="3200" dirty="0">
                <a:solidFill>
                  <a:schemeClr val="accent5">
                    <a:lumMod val="50000"/>
                  </a:schemeClr>
                </a:solidFill>
                <a:latin typeface="Century Gothic" panose="020B0502020202020204" pitchFamily="34" charset="0"/>
                <a:sym typeface="Wingdings" panose="05000000000000000000" pitchFamily="2" charset="2"/>
              </a:rPr>
              <a:t> moyenne de la séance). Résultat en unité arbitraire.</a:t>
            </a:r>
          </a:p>
          <a:p>
            <a:endParaRPr lang="fr-FR" sz="32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	</a:t>
            </a:r>
            <a:r>
              <a:rPr lang="fr-FR" sz="3200" b="1" dirty="0">
                <a:solidFill>
                  <a:schemeClr val="accent5">
                    <a:lumMod val="50000"/>
                  </a:schemeClr>
                </a:solidFill>
                <a:latin typeface="Century Gothic" panose="020B0502020202020204" pitchFamily="34" charset="0"/>
                <a:sym typeface="Wingdings" panose="05000000000000000000" pitchFamily="2" charset="2"/>
              </a:rPr>
              <a:t>TRIMP = durée de la séance (min) X %</a:t>
            </a:r>
            <a:r>
              <a:rPr lang="fr-FR" sz="3200" b="1" dirty="0" err="1">
                <a:solidFill>
                  <a:schemeClr val="accent5">
                    <a:lumMod val="50000"/>
                  </a:schemeClr>
                </a:solidFill>
                <a:latin typeface="Century Gothic" panose="020B0502020202020204" pitchFamily="34" charset="0"/>
                <a:sym typeface="Wingdings" panose="05000000000000000000" pitchFamily="2" charset="2"/>
              </a:rPr>
              <a:t>Fcmax</a:t>
            </a:r>
            <a:endParaRPr lang="fr-FR" sz="3200" dirty="0">
              <a:solidFill>
                <a:schemeClr val="accent5">
                  <a:lumMod val="50000"/>
                </a:schemeClr>
              </a:solidFill>
              <a:latin typeface="Century Gothic" panose="020B0502020202020204" pitchFamily="34" charset="0"/>
              <a:sym typeface="Wingdings" panose="05000000000000000000" pitchFamily="2" charset="2"/>
            </a:endParaRPr>
          </a:p>
          <a:p>
            <a:r>
              <a:rPr lang="fr-FR" sz="2400" dirty="0">
                <a:solidFill>
                  <a:schemeClr val="accent5">
                    <a:lumMod val="50000"/>
                  </a:schemeClr>
                </a:solidFill>
                <a:latin typeface="Century Gothic" panose="020B0502020202020204" pitchFamily="34" charset="0"/>
                <a:sym typeface="Wingdings" panose="05000000000000000000" pitchFamily="2" charset="2"/>
              </a:rPr>
              <a:t> </a:t>
            </a:r>
          </a:p>
        </p:txBody>
      </p:sp>
    </p:spTree>
    <p:extLst>
      <p:ext uri="{BB962C8B-B14F-4D97-AF65-F5344CB8AC3E}">
        <p14:creationId xmlns:p14="http://schemas.microsoft.com/office/powerpoint/2010/main" val="3123419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CB889BAB-10E4-4827-BCAC-029040891673}"/>
              </a:ext>
            </a:extLst>
          </p:cNvPr>
          <p:cNvSpPr txBox="1"/>
          <p:nvPr/>
        </p:nvSpPr>
        <p:spPr>
          <a:xfrm>
            <a:off x="0" y="113123"/>
            <a:ext cx="12192000" cy="6617196"/>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Les outils de mesure :</a:t>
            </a:r>
            <a:endParaRPr lang="fr-FR" sz="1000" b="1" dirty="0">
              <a:solidFill>
                <a:schemeClr val="accent5">
                  <a:lumMod val="50000"/>
                </a:schemeClr>
              </a:solidFill>
              <a:latin typeface="Century Gothic" panose="020B0502020202020204" pitchFamily="34" charset="0"/>
            </a:endParaRPr>
          </a:p>
          <a:p>
            <a:endParaRPr lang="fr-FR" sz="3200" dirty="0">
              <a:solidFill>
                <a:schemeClr val="accent5">
                  <a:lumMod val="50000"/>
                </a:schemeClr>
              </a:solidFill>
              <a:latin typeface="Century Gothic" panose="020B0502020202020204" pitchFamily="34" charset="0"/>
            </a:endParaRPr>
          </a:p>
          <a:p>
            <a:r>
              <a:rPr lang="fr-FR" sz="3200" u="sng" dirty="0">
                <a:solidFill>
                  <a:schemeClr val="accent5">
                    <a:lumMod val="50000"/>
                  </a:schemeClr>
                </a:solidFill>
                <a:latin typeface="Century Gothic" panose="020B0502020202020204" pitchFamily="34" charset="0"/>
              </a:rPr>
              <a:t>2. Les mesures « subjectives » :</a:t>
            </a:r>
          </a:p>
          <a:p>
            <a:endParaRPr lang="fr-FR" sz="1000" u="sng"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Le Training Impulse (TRIMP) :</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Amélioration du modèle : définition de 5 zones d’Intensités </a:t>
            </a:r>
          </a:p>
          <a:p>
            <a:r>
              <a:rPr lang="fr-FR" sz="3200" dirty="0">
                <a:solidFill>
                  <a:schemeClr val="accent5">
                    <a:lumMod val="50000"/>
                  </a:schemeClr>
                </a:solidFill>
                <a:latin typeface="Century Gothic" panose="020B0502020202020204" pitchFamily="34" charset="0"/>
                <a:sym typeface="Wingdings" panose="05000000000000000000" pitchFamily="2" charset="2"/>
              </a:rPr>
              <a:t>	=&gt; </a:t>
            </a:r>
            <a:r>
              <a:rPr lang="fr-FR" sz="3200" b="1" dirty="0">
                <a:solidFill>
                  <a:schemeClr val="accent5">
                    <a:lumMod val="50000"/>
                  </a:schemeClr>
                </a:solidFill>
                <a:latin typeface="Century Gothic" panose="020B0502020202020204" pitchFamily="34" charset="0"/>
                <a:sym typeface="Wingdings" panose="05000000000000000000" pitchFamily="2" charset="2"/>
              </a:rPr>
              <a:t>Coefficient (de 1 à 5) X Temps passé (en min) dans les différentes zones = Score de la séance</a:t>
            </a:r>
          </a:p>
          <a:p>
            <a:r>
              <a:rPr lang="fr-FR" sz="2400" dirty="0">
                <a:solidFill>
                  <a:schemeClr val="accent5">
                    <a:lumMod val="50000"/>
                  </a:schemeClr>
                </a:solidFill>
                <a:latin typeface="Century Gothic" panose="020B0502020202020204" pitchFamily="34" charset="0"/>
                <a:sym typeface="Wingdings" panose="05000000000000000000" pitchFamily="2" charset="2"/>
              </a:rPr>
              <a:t> </a:t>
            </a:r>
          </a:p>
          <a:p>
            <a:r>
              <a:rPr lang="fr-FR" sz="3200" dirty="0">
                <a:solidFill>
                  <a:schemeClr val="accent5">
                    <a:lumMod val="50000"/>
                  </a:schemeClr>
                </a:solidFill>
                <a:latin typeface="Century Gothic" panose="020B0502020202020204" pitchFamily="34" charset="0"/>
                <a:sym typeface="Wingdings" panose="05000000000000000000" pitchFamily="2" charset="2"/>
              </a:rPr>
              <a:t>D’autres auteurs ne distinguent que 3 zones :</a:t>
            </a:r>
          </a:p>
          <a:p>
            <a:r>
              <a:rPr lang="fr-FR" sz="3200" dirty="0">
                <a:solidFill>
                  <a:schemeClr val="accent5">
                    <a:lumMod val="50000"/>
                  </a:schemeClr>
                </a:solidFill>
                <a:latin typeface="Century Gothic" panose="020B0502020202020204" pitchFamily="34" charset="0"/>
                <a:sym typeface="Wingdings" panose="05000000000000000000" pitchFamily="2" charset="2"/>
              </a:rPr>
              <a:t>	- </a:t>
            </a:r>
            <a:r>
              <a:rPr lang="fr-FR" sz="3200" dirty="0" err="1">
                <a:solidFill>
                  <a:schemeClr val="accent5">
                    <a:lumMod val="50000"/>
                  </a:schemeClr>
                </a:solidFill>
                <a:latin typeface="Century Gothic" panose="020B0502020202020204" pitchFamily="34" charset="0"/>
                <a:sym typeface="Wingdings" panose="05000000000000000000" pitchFamily="2" charset="2"/>
              </a:rPr>
              <a:t>Fc</a:t>
            </a:r>
            <a:r>
              <a:rPr lang="fr-FR" sz="3200" dirty="0">
                <a:solidFill>
                  <a:schemeClr val="accent5">
                    <a:lumMod val="50000"/>
                  </a:schemeClr>
                </a:solidFill>
                <a:latin typeface="Century Gothic" panose="020B0502020202020204" pitchFamily="34" charset="0"/>
                <a:sym typeface="Wingdings" panose="05000000000000000000" pitchFamily="2" charset="2"/>
              </a:rPr>
              <a:t> &lt; SV1</a:t>
            </a:r>
          </a:p>
          <a:p>
            <a:r>
              <a:rPr lang="fr-FR" sz="3200" dirty="0">
                <a:solidFill>
                  <a:schemeClr val="accent5">
                    <a:lumMod val="50000"/>
                  </a:schemeClr>
                </a:solidFill>
                <a:latin typeface="Century Gothic" panose="020B0502020202020204" pitchFamily="34" charset="0"/>
                <a:sym typeface="Wingdings" panose="05000000000000000000" pitchFamily="2" charset="2"/>
              </a:rPr>
              <a:t>	- SV1 &lt; </a:t>
            </a:r>
            <a:r>
              <a:rPr lang="fr-FR" sz="3200" dirty="0" err="1">
                <a:solidFill>
                  <a:schemeClr val="accent5">
                    <a:lumMod val="50000"/>
                  </a:schemeClr>
                </a:solidFill>
                <a:latin typeface="Century Gothic" panose="020B0502020202020204" pitchFamily="34" charset="0"/>
                <a:sym typeface="Wingdings" panose="05000000000000000000" pitchFamily="2" charset="2"/>
              </a:rPr>
              <a:t>Fc</a:t>
            </a:r>
            <a:r>
              <a:rPr lang="fr-FR" sz="3200" dirty="0">
                <a:solidFill>
                  <a:schemeClr val="accent5">
                    <a:lumMod val="50000"/>
                  </a:schemeClr>
                </a:solidFill>
                <a:latin typeface="Century Gothic" panose="020B0502020202020204" pitchFamily="34" charset="0"/>
                <a:sym typeface="Wingdings" panose="05000000000000000000" pitchFamily="2" charset="2"/>
              </a:rPr>
              <a:t> &lt; SV2</a:t>
            </a:r>
          </a:p>
          <a:p>
            <a:r>
              <a:rPr lang="fr-FR" sz="3200" dirty="0">
                <a:solidFill>
                  <a:schemeClr val="accent5">
                    <a:lumMod val="50000"/>
                  </a:schemeClr>
                </a:solidFill>
                <a:latin typeface="Century Gothic" panose="020B0502020202020204" pitchFamily="34" charset="0"/>
                <a:sym typeface="Wingdings" panose="05000000000000000000" pitchFamily="2" charset="2"/>
              </a:rPr>
              <a:t>	- </a:t>
            </a:r>
            <a:r>
              <a:rPr lang="fr-FR" sz="3200" dirty="0" err="1">
                <a:solidFill>
                  <a:schemeClr val="accent5">
                    <a:lumMod val="50000"/>
                  </a:schemeClr>
                </a:solidFill>
                <a:latin typeface="Century Gothic" panose="020B0502020202020204" pitchFamily="34" charset="0"/>
                <a:sym typeface="Wingdings" panose="05000000000000000000" pitchFamily="2" charset="2"/>
              </a:rPr>
              <a:t>Fc</a:t>
            </a:r>
            <a:r>
              <a:rPr lang="fr-FR" sz="3200" dirty="0">
                <a:solidFill>
                  <a:schemeClr val="accent5">
                    <a:lumMod val="50000"/>
                  </a:schemeClr>
                </a:solidFill>
                <a:latin typeface="Century Gothic" panose="020B0502020202020204" pitchFamily="34" charset="0"/>
                <a:sym typeface="Wingdings" panose="05000000000000000000" pitchFamily="2" charset="2"/>
              </a:rPr>
              <a:t> &gt; SV2</a:t>
            </a:r>
          </a:p>
        </p:txBody>
      </p:sp>
    </p:spTree>
    <p:extLst>
      <p:ext uri="{BB962C8B-B14F-4D97-AF65-F5344CB8AC3E}">
        <p14:creationId xmlns:p14="http://schemas.microsoft.com/office/powerpoint/2010/main" val="41794990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96DC491B-064E-4696-BE19-BA1540DFC84D}"/>
              </a:ext>
            </a:extLst>
          </p:cNvPr>
          <p:cNvSpPr txBox="1"/>
          <p:nvPr/>
        </p:nvSpPr>
        <p:spPr>
          <a:xfrm>
            <a:off x="0" y="113123"/>
            <a:ext cx="12192000" cy="6370975"/>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Les outils de mesure :</a:t>
            </a:r>
            <a:endParaRPr lang="fr-FR" sz="1000" b="1" dirty="0">
              <a:solidFill>
                <a:schemeClr val="accent5">
                  <a:lumMod val="50000"/>
                </a:schemeClr>
              </a:solidFill>
              <a:latin typeface="Century Gothic" panose="020B0502020202020204" pitchFamily="34" charset="0"/>
            </a:endParaRPr>
          </a:p>
          <a:p>
            <a:endParaRPr lang="fr-FR" sz="3200" dirty="0">
              <a:solidFill>
                <a:schemeClr val="accent5">
                  <a:lumMod val="50000"/>
                </a:schemeClr>
              </a:solidFill>
              <a:latin typeface="Century Gothic" panose="020B0502020202020204" pitchFamily="34" charset="0"/>
            </a:endParaRPr>
          </a:p>
          <a:p>
            <a:r>
              <a:rPr lang="fr-FR" sz="3200" u="sng" dirty="0">
                <a:solidFill>
                  <a:schemeClr val="accent5">
                    <a:lumMod val="50000"/>
                  </a:schemeClr>
                </a:solidFill>
                <a:latin typeface="Century Gothic" panose="020B0502020202020204" pitchFamily="34" charset="0"/>
              </a:rPr>
              <a:t>2. Les mesures « subjectives » :</a:t>
            </a:r>
          </a:p>
          <a:p>
            <a:endParaRPr lang="fr-FR" sz="1000" u="sng"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Questionnaires et échelles d’Intensité perçue :</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La plus connue = Echelle de BORG (1970)</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Mieux encore : questionnaires qui caractérisent la perception qu’a un sportif de son bien-être, sa fatigue, la qualité de son sommeil, son état psychologique (anxiété, dépression, motivation…)</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Font confiance au « ressenti » de l’athlète</a:t>
            </a:r>
            <a:endParaRPr lang="fr-FR" sz="2400" dirty="0">
              <a:solidFill>
                <a:schemeClr val="accent5">
                  <a:lumMod val="50000"/>
                </a:schemeClr>
              </a:solidFill>
              <a:latin typeface="Century Gothic" panose="020B0502020202020204" pitchFamily="34" charset="0"/>
              <a:sym typeface="Wingdings" panose="05000000000000000000" pitchFamily="2" charset="2"/>
            </a:endParaRPr>
          </a:p>
        </p:txBody>
      </p:sp>
    </p:spTree>
    <p:extLst>
      <p:ext uri="{BB962C8B-B14F-4D97-AF65-F5344CB8AC3E}">
        <p14:creationId xmlns:p14="http://schemas.microsoft.com/office/powerpoint/2010/main" val="29199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A3F008C9-E5A0-40FB-B3AA-1D117B047CC9}"/>
              </a:ext>
            </a:extLst>
          </p:cNvPr>
          <p:cNvSpPr txBox="1"/>
          <p:nvPr/>
        </p:nvSpPr>
        <p:spPr>
          <a:xfrm>
            <a:off x="0" y="113123"/>
            <a:ext cx="12192000" cy="5755422"/>
          </a:xfrm>
          <a:prstGeom prst="rect">
            <a:avLst/>
          </a:prstGeom>
          <a:noFill/>
        </p:spPr>
        <p:txBody>
          <a:bodyPr wrap="square" rtlCol="0">
            <a:spAutoFit/>
          </a:bodyPr>
          <a:lstStyle/>
          <a:p>
            <a:r>
              <a:rPr lang="fr-FR" sz="3600" b="1" dirty="0">
                <a:solidFill>
                  <a:schemeClr val="accent5">
                    <a:lumMod val="50000"/>
                  </a:schemeClr>
                </a:solidFill>
                <a:latin typeface="Century Gothic" panose="020B0502020202020204" pitchFamily="34" charset="0"/>
              </a:rPr>
              <a:t>Les outils de mesure :</a:t>
            </a:r>
            <a:endParaRPr lang="fr-FR" sz="1000" b="1" dirty="0">
              <a:solidFill>
                <a:schemeClr val="accent5">
                  <a:lumMod val="50000"/>
                </a:schemeClr>
              </a:solidFill>
              <a:latin typeface="Century Gothic" panose="020B0502020202020204" pitchFamily="34" charset="0"/>
            </a:endParaRPr>
          </a:p>
          <a:p>
            <a:endParaRPr lang="fr-FR" sz="3200" dirty="0">
              <a:solidFill>
                <a:schemeClr val="accent5">
                  <a:lumMod val="50000"/>
                </a:schemeClr>
              </a:solidFill>
              <a:latin typeface="Century Gothic" panose="020B0502020202020204" pitchFamily="34" charset="0"/>
            </a:endParaRPr>
          </a:p>
          <a:p>
            <a:r>
              <a:rPr lang="fr-FR" sz="3200" u="sng" dirty="0">
                <a:solidFill>
                  <a:schemeClr val="accent5">
                    <a:lumMod val="50000"/>
                  </a:schemeClr>
                </a:solidFill>
                <a:latin typeface="Century Gothic" panose="020B0502020202020204" pitchFamily="34" charset="0"/>
              </a:rPr>
              <a:t>2. Les mesures « subjectives » :</a:t>
            </a:r>
          </a:p>
          <a:p>
            <a:endParaRPr lang="fr-FR" sz="1000" u="sng" dirty="0">
              <a:solidFill>
                <a:schemeClr val="accent5">
                  <a:lumMod val="50000"/>
                </a:schemeClr>
              </a:solidFill>
              <a:latin typeface="Century Gothic" panose="020B0502020202020204" pitchFamily="34" charset="0"/>
            </a:endParaRPr>
          </a:p>
          <a:p>
            <a:endParaRPr lang="fr-FR" sz="1400" dirty="0">
              <a:solidFill>
                <a:schemeClr val="accent5">
                  <a:lumMod val="50000"/>
                </a:schemeClr>
              </a:solidFill>
              <a:latin typeface="Century Gothic" panose="020B0502020202020204" pitchFamily="34" charset="0"/>
              <a:sym typeface="Wingdings" panose="05000000000000000000" pitchFamily="2" charset="2"/>
            </a:endParaRPr>
          </a:p>
          <a:p>
            <a:r>
              <a:rPr lang="fr-FR" sz="3200" b="1" dirty="0">
                <a:solidFill>
                  <a:schemeClr val="accent5">
                    <a:lumMod val="50000"/>
                  </a:schemeClr>
                </a:solidFill>
                <a:latin typeface="Century Gothic" panose="020B0502020202020204" pitchFamily="34" charset="0"/>
                <a:sym typeface="Wingdings" panose="05000000000000000000" pitchFamily="2" charset="2"/>
              </a:rPr>
              <a:t>Questionnaires et échelles d’Intensité perçue :</a:t>
            </a:r>
          </a:p>
          <a:p>
            <a:endParaRPr lang="fr-FR" sz="20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Problématique dans le cas d’encadrement de plusieurs sportifs en même temps (cas des Sports Co)</a:t>
            </a:r>
          </a:p>
          <a:p>
            <a:endParaRPr lang="fr-FR" sz="3200" dirty="0">
              <a:solidFill>
                <a:schemeClr val="accent5">
                  <a:lumMod val="50000"/>
                </a:schemeClr>
              </a:solidFill>
              <a:latin typeface="Century Gothic" panose="020B0502020202020204" pitchFamily="34" charset="0"/>
              <a:sym typeface="Wingdings" panose="05000000000000000000" pitchFamily="2" charset="2"/>
            </a:endParaRPr>
          </a:p>
          <a:p>
            <a:r>
              <a:rPr lang="fr-FR" sz="3200" dirty="0">
                <a:solidFill>
                  <a:schemeClr val="accent5">
                    <a:lumMod val="50000"/>
                  </a:schemeClr>
                </a:solidFill>
                <a:latin typeface="Century Gothic" panose="020B0502020202020204" pitchFamily="34" charset="0"/>
                <a:sym typeface="Wingdings" panose="05000000000000000000" pitchFamily="2" charset="2"/>
              </a:rPr>
              <a:t>Il existe des systèmes informatiques qui utilisent des modélisations mathématiques (ex : logiciel « Training </a:t>
            </a:r>
            <a:r>
              <a:rPr lang="fr-FR" sz="3200" dirty="0" err="1">
                <a:solidFill>
                  <a:schemeClr val="accent5">
                    <a:lumMod val="50000"/>
                  </a:schemeClr>
                </a:solidFill>
                <a:latin typeface="Century Gothic" panose="020B0502020202020204" pitchFamily="34" charset="0"/>
                <a:sym typeface="Wingdings" panose="05000000000000000000" pitchFamily="2" charset="2"/>
              </a:rPr>
              <a:t>Load</a:t>
            </a:r>
            <a:r>
              <a:rPr lang="fr-FR" sz="3200" dirty="0">
                <a:solidFill>
                  <a:schemeClr val="accent5">
                    <a:lumMod val="50000"/>
                  </a:schemeClr>
                </a:solidFill>
                <a:latin typeface="Century Gothic" panose="020B0502020202020204" pitchFamily="34" charset="0"/>
                <a:sym typeface="Wingdings" panose="05000000000000000000" pitchFamily="2" charset="2"/>
              </a:rPr>
              <a:t> Pro »)</a:t>
            </a:r>
            <a:endParaRPr lang="fr-FR" sz="2400" dirty="0">
              <a:solidFill>
                <a:schemeClr val="accent5">
                  <a:lumMod val="50000"/>
                </a:schemeClr>
              </a:solidFill>
              <a:latin typeface="Century Gothic" panose="020B0502020202020204" pitchFamily="34" charset="0"/>
              <a:sym typeface="Wingdings" panose="05000000000000000000" pitchFamily="2" charset="2"/>
            </a:endParaRPr>
          </a:p>
        </p:txBody>
      </p:sp>
    </p:spTree>
    <p:extLst>
      <p:ext uri="{BB962C8B-B14F-4D97-AF65-F5344CB8AC3E}">
        <p14:creationId xmlns:p14="http://schemas.microsoft.com/office/powerpoint/2010/main" val="12900865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descr="Revue de l'échelle d'effort perçu">
            <a:extLst>
              <a:ext uri="{FF2B5EF4-FFF2-40B4-BE49-F238E27FC236}">
                <a16:creationId xmlns:a16="http://schemas.microsoft.com/office/drawing/2014/main" id="{609311BC-63E8-4119-AFCC-16AEC1841C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977" y="112518"/>
            <a:ext cx="11454046" cy="380926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F61EA846-A166-45B6-AE91-855DBC8A11EA}"/>
              </a:ext>
            </a:extLst>
          </p:cNvPr>
          <p:cNvSpPr txBox="1"/>
          <p:nvPr/>
        </p:nvSpPr>
        <p:spPr>
          <a:xfrm>
            <a:off x="131545" y="4067826"/>
            <a:ext cx="11928909" cy="2677656"/>
          </a:xfrm>
          <a:prstGeom prst="rect">
            <a:avLst/>
          </a:prstGeom>
          <a:noFill/>
        </p:spPr>
        <p:txBody>
          <a:bodyPr wrap="square">
            <a:spAutoFit/>
          </a:bodyPr>
          <a:lstStyle/>
          <a:p>
            <a:r>
              <a:rPr lang="fr-FR" sz="2800" dirty="0">
                <a:solidFill>
                  <a:schemeClr val="accent5">
                    <a:lumMod val="50000"/>
                  </a:schemeClr>
                </a:solidFill>
                <a:latin typeface="Century Gothic" panose="020B0502020202020204" pitchFamily="34" charset="0"/>
              </a:rPr>
              <a:t>La RPE est définie par plusieurs ressentis pendant l’exercice, notamment une augmentation de la fréquence cardiaque, une respiration plus rapide, une transpiration et une fatigue générale. Il est important de se concentrer sur la combinaison de l’ensemble et de faire de son mieux pour ignorer les facteurs spécifiques, comme la douleur dans une articulation ou un muscle par exemple.</a:t>
            </a:r>
          </a:p>
        </p:txBody>
      </p:sp>
    </p:spTree>
    <p:extLst>
      <p:ext uri="{BB962C8B-B14F-4D97-AF65-F5344CB8AC3E}">
        <p14:creationId xmlns:p14="http://schemas.microsoft.com/office/powerpoint/2010/main" val="394396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DAC98D4B-C959-43B8-98D5-F97C892A49D4}"/>
              </a:ext>
            </a:extLst>
          </p:cNvPr>
          <p:cNvSpPr txBox="1"/>
          <p:nvPr/>
        </p:nvSpPr>
        <p:spPr>
          <a:xfrm>
            <a:off x="211755" y="0"/>
            <a:ext cx="11768490" cy="6617196"/>
          </a:xfrm>
          <a:prstGeom prst="rect">
            <a:avLst/>
          </a:prstGeom>
          <a:noFill/>
        </p:spPr>
        <p:txBody>
          <a:bodyPr wrap="square" rtlCol="0">
            <a:spAutoFit/>
          </a:bodyPr>
          <a:lstStyle/>
          <a:p>
            <a:r>
              <a:rPr lang="fr-FR" sz="4400" dirty="0">
                <a:solidFill>
                  <a:schemeClr val="accent5">
                    <a:lumMod val="50000"/>
                  </a:schemeClr>
                </a:solidFill>
                <a:latin typeface="Century Gothic" panose="020B0502020202020204" pitchFamily="34" charset="0"/>
              </a:rPr>
              <a:t>Ce que je vais essayer de vous apporter :</a:t>
            </a:r>
          </a:p>
          <a:p>
            <a:endParaRPr lang="fr-FR" sz="20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Dans mes domaines de compétences qui sont la </a:t>
            </a:r>
            <a:r>
              <a:rPr lang="fr-FR" sz="3600" b="1" dirty="0">
                <a:solidFill>
                  <a:schemeClr val="accent5">
                    <a:lumMod val="50000"/>
                  </a:schemeClr>
                </a:solidFill>
                <a:latin typeface="Century Gothic" panose="020B0502020202020204" pitchFamily="34" charset="0"/>
              </a:rPr>
              <a:t>Physiologie</a:t>
            </a:r>
            <a:r>
              <a:rPr lang="fr-FR" sz="3600" dirty="0">
                <a:solidFill>
                  <a:schemeClr val="accent5">
                    <a:lumMod val="50000"/>
                  </a:schemeClr>
                </a:solidFill>
                <a:latin typeface="Century Gothic" panose="020B0502020202020204" pitchFamily="34" charset="0"/>
              </a:rPr>
              <a:t> et la </a:t>
            </a:r>
            <a:r>
              <a:rPr lang="fr-FR" sz="3600" b="1" dirty="0">
                <a:solidFill>
                  <a:schemeClr val="accent5">
                    <a:lumMod val="50000"/>
                  </a:schemeClr>
                </a:solidFill>
                <a:latin typeface="Century Gothic" panose="020B0502020202020204" pitchFamily="34" charset="0"/>
              </a:rPr>
              <a:t>Bioénergétique</a:t>
            </a:r>
            <a:r>
              <a:rPr lang="fr-FR" sz="3600" dirty="0">
                <a:solidFill>
                  <a:schemeClr val="accent5">
                    <a:lumMod val="50000"/>
                  </a:schemeClr>
                </a:solidFill>
                <a:latin typeface="Century Gothic" panose="020B0502020202020204" pitchFamily="34" charset="0"/>
              </a:rPr>
              <a:t>, je vais vous proposer :</a:t>
            </a:r>
          </a:p>
          <a:p>
            <a:endParaRPr lang="fr-FR" sz="36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un modèle (simplifié) décrivant les adaptations du corps humain soumis à une situation d’exercice chronique (= Entrainement) en fonction d’objectifs distincts :	. </a:t>
            </a:r>
            <a:r>
              <a:rPr lang="fr-FR" sz="3600" b="1" dirty="0">
                <a:solidFill>
                  <a:schemeClr val="accent5">
                    <a:lumMod val="50000"/>
                  </a:schemeClr>
                </a:solidFill>
                <a:latin typeface="Century Gothic" panose="020B0502020202020204" pitchFamily="34" charset="0"/>
              </a:rPr>
              <a:t>Santé</a:t>
            </a:r>
          </a:p>
          <a:p>
            <a:r>
              <a:rPr lang="fr-FR" sz="3600" dirty="0">
                <a:solidFill>
                  <a:schemeClr val="accent5">
                    <a:lumMod val="50000"/>
                  </a:schemeClr>
                </a:solidFill>
                <a:latin typeface="Century Gothic" panose="020B0502020202020204" pitchFamily="34" charset="0"/>
              </a:rPr>
              <a:t>			. </a:t>
            </a:r>
            <a:r>
              <a:rPr lang="fr-FR" sz="3600" b="1" dirty="0">
                <a:solidFill>
                  <a:schemeClr val="accent5">
                    <a:lumMod val="50000"/>
                  </a:schemeClr>
                </a:solidFill>
                <a:latin typeface="Century Gothic" panose="020B0502020202020204" pitchFamily="34" charset="0"/>
              </a:rPr>
              <a:t>Performance</a:t>
            </a:r>
          </a:p>
          <a:p>
            <a:r>
              <a:rPr lang="fr-FR" sz="3600" dirty="0">
                <a:solidFill>
                  <a:schemeClr val="accent5">
                    <a:lumMod val="50000"/>
                  </a:schemeClr>
                </a:solidFill>
                <a:latin typeface="Century Gothic" panose="020B0502020202020204" pitchFamily="34" charset="0"/>
              </a:rPr>
              <a:t>			. </a:t>
            </a:r>
            <a:r>
              <a:rPr lang="fr-FR" sz="3600" b="1" dirty="0">
                <a:solidFill>
                  <a:schemeClr val="accent5">
                    <a:lumMod val="50000"/>
                  </a:schemeClr>
                </a:solidFill>
                <a:latin typeface="Century Gothic" panose="020B0502020202020204" pitchFamily="34" charset="0"/>
              </a:rPr>
              <a:t>Réadaptation (reconditionnement) </a:t>
            </a:r>
          </a:p>
        </p:txBody>
      </p:sp>
    </p:spTree>
    <p:extLst>
      <p:ext uri="{BB962C8B-B14F-4D97-AF65-F5344CB8AC3E}">
        <p14:creationId xmlns:p14="http://schemas.microsoft.com/office/powerpoint/2010/main" val="398456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1000"/>
                                        <p:tgtEl>
                                          <p:spTgt spid="5">
                                            <p:txEl>
                                              <p:pRg st="5" end="5"/>
                                            </p:txEl>
                                          </p:spTgt>
                                        </p:tgtEl>
                                      </p:cBhvr>
                                    </p:animEffect>
                                    <p:anim calcmode="lin" valueType="num">
                                      <p:cBhvr>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000"/>
                                        <p:tgtEl>
                                          <p:spTgt spid="5">
                                            <p:txEl>
                                              <p:pRg st="6" end="6"/>
                                            </p:txEl>
                                          </p:spTgt>
                                        </p:tgtEl>
                                      </p:cBhvr>
                                    </p:animEffect>
                                    <p:anim calcmode="lin" valueType="num">
                                      <p:cBhvr>
                                        <p:cTn id="2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F1B70062-F8CE-4DFC-B9B6-17C471E4DE5C}"/>
              </a:ext>
            </a:extLst>
          </p:cNvPr>
          <p:cNvSpPr txBox="1"/>
          <p:nvPr/>
        </p:nvSpPr>
        <p:spPr>
          <a:xfrm>
            <a:off x="211755" y="58846"/>
            <a:ext cx="11768490" cy="6740307"/>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 Une description des grands procédés d’entraînement à appliquer de manière différenciée selon les objectifs</a:t>
            </a:r>
          </a:p>
          <a:p>
            <a:endParaRPr lang="fr-FR" sz="36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 Une présentation de quelques outils à disposition pour évaluer (repère de départ), paramétrer et pour apprécier les effets attendus.</a:t>
            </a:r>
          </a:p>
          <a:p>
            <a:endParaRPr lang="fr-FR" sz="3600" dirty="0">
              <a:solidFill>
                <a:schemeClr val="accent5">
                  <a:lumMod val="50000"/>
                </a:schemeClr>
              </a:solidFill>
              <a:latin typeface="Century Gothic" panose="020B0502020202020204" pitchFamily="34" charset="0"/>
            </a:endParaRPr>
          </a:p>
          <a:p>
            <a:endParaRPr lang="fr-FR" sz="3600" dirty="0">
              <a:solidFill>
                <a:schemeClr val="accent5">
                  <a:lumMod val="50000"/>
                </a:schemeClr>
              </a:solidFill>
              <a:latin typeface="Century Gothic" panose="020B0502020202020204" pitchFamily="34" charset="0"/>
            </a:endParaRPr>
          </a:p>
          <a:p>
            <a:r>
              <a:rPr lang="fr-FR" sz="3600" b="1" dirty="0">
                <a:solidFill>
                  <a:schemeClr val="accent5">
                    <a:lumMod val="50000"/>
                  </a:schemeClr>
                </a:solidFill>
                <a:latin typeface="Century Gothic" panose="020B0502020202020204" pitchFamily="34" charset="0"/>
              </a:rPr>
              <a:t>=&gt; Vous devrez pouvoir ensuite transposer tous ces éléments dans toutes les pratiques.</a:t>
            </a:r>
          </a:p>
          <a:p>
            <a:endParaRPr lang="fr-FR" sz="36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349491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barn(inVertical)">
                                      <p:cBhvr>
                                        <p:cTn id="2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0"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38D9A244-B299-4A93-ADD6-182A867EA31F}"/>
              </a:ext>
            </a:extLst>
          </p:cNvPr>
          <p:cNvSpPr txBox="1"/>
          <p:nvPr/>
        </p:nvSpPr>
        <p:spPr>
          <a:xfrm>
            <a:off x="-38503" y="0"/>
            <a:ext cx="12297877" cy="6370975"/>
          </a:xfrm>
          <a:prstGeom prst="rect">
            <a:avLst/>
          </a:prstGeom>
          <a:noFill/>
        </p:spPr>
        <p:txBody>
          <a:bodyPr wrap="square" rtlCol="0">
            <a:spAutoFit/>
          </a:bodyPr>
          <a:lstStyle/>
          <a:p>
            <a:r>
              <a:rPr lang="fr-FR" sz="4200" b="1" dirty="0">
                <a:solidFill>
                  <a:schemeClr val="accent5">
                    <a:lumMod val="50000"/>
                  </a:schemeClr>
                </a:solidFill>
                <a:latin typeface="Century Gothic" panose="020B0502020202020204" pitchFamily="34" charset="0"/>
              </a:rPr>
              <a:t>II. Quelques rappels scientifiques (vulgarisés) :</a:t>
            </a:r>
          </a:p>
          <a:p>
            <a:endParaRPr lang="fr-FR" sz="1400" b="1"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La </a:t>
            </a:r>
            <a:r>
              <a:rPr lang="fr-FR" sz="4400" b="1" dirty="0">
                <a:solidFill>
                  <a:schemeClr val="accent5">
                    <a:lumMod val="50000"/>
                  </a:schemeClr>
                </a:solidFill>
                <a:latin typeface="Century Gothic" panose="020B0502020202020204" pitchFamily="34" charset="0"/>
              </a:rPr>
              <a:t>Physiologie</a:t>
            </a:r>
            <a:r>
              <a:rPr lang="fr-FR" sz="3600" dirty="0">
                <a:solidFill>
                  <a:schemeClr val="accent5">
                    <a:lumMod val="50000"/>
                  </a:schemeClr>
                </a:solidFill>
                <a:latin typeface="Century Gothic" panose="020B0502020202020204" pitchFamily="34" charset="0"/>
              </a:rPr>
              <a:t>, c’est la science qui décrit le fonctionnement du corps humain et sa capacité d’adaptation, i.e. de régulation de son homéostasie en toutes situations.</a:t>
            </a:r>
          </a:p>
          <a:p>
            <a:endParaRPr lang="fr-FR" sz="3600"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La </a:t>
            </a:r>
            <a:r>
              <a:rPr lang="fr-FR" sz="4400" b="1" dirty="0">
                <a:solidFill>
                  <a:schemeClr val="accent5">
                    <a:lumMod val="50000"/>
                  </a:schemeClr>
                </a:solidFill>
                <a:latin typeface="Century Gothic" panose="020B0502020202020204" pitchFamily="34" charset="0"/>
              </a:rPr>
              <a:t>Bioénergétique</a:t>
            </a:r>
            <a:r>
              <a:rPr lang="fr-FR" sz="3600" dirty="0">
                <a:solidFill>
                  <a:schemeClr val="accent5">
                    <a:lumMod val="50000"/>
                  </a:schemeClr>
                </a:solidFill>
                <a:latin typeface="Century Gothic" panose="020B0502020202020204" pitchFamily="34" charset="0"/>
              </a:rPr>
              <a:t>, c’est la science qui décrit les phénomènes énergétiques permettant aux cellules de rester en vie et d’accomplir leur(s) fonction(s) spécifique(s).</a:t>
            </a:r>
          </a:p>
          <a:p>
            <a:endParaRPr lang="fr-FR" sz="12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357162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14435"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ED5E36A0-C878-4439-96C3-F1FD198E2BA3}"/>
              </a:ext>
            </a:extLst>
          </p:cNvPr>
          <p:cNvSpPr txBox="1"/>
          <p:nvPr/>
        </p:nvSpPr>
        <p:spPr>
          <a:xfrm>
            <a:off x="-38503" y="0"/>
            <a:ext cx="12297877" cy="2154436"/>
          </a:xfrm>
          <a:prstGeom prst="rect">
            <a:avLst/>
          </a:prstGeom>
          <a:noFill/>
        </p:spPr>
        <p:txBody>
          <a:bodyPr wrap="square" rtlCol="0">
            <a:spAutoFit/>
          </a:bodyPr>
          <a:lstStyle/>
          <a:p>
            <a:endParaRPr lang="fr-FR" sz="1400" b="1" dirty="0">
              <a:solidFill>
                <a:schemeClr val="accent5">
                  <a:lumMod val="50000"/>
                </a:schemeClr>
              </a:solidFill>
              <a:latin typeface="Century Gothic" panose="020B0502020202020204" pitchFamily="34" charset="0"/>
            </a:endParaRPr>
          </a:p>
          <a:p>
            <a:r>
              <a:rPr lang="fr-FR" sz="3600" dirty="0">
                <a:solidFill>
                  <a:schemeClr val="accent5">
                    <a:lumMod val="50000"/>
                  </a:schemeClr>
                </a:solidFill>
                <a:latin typeface="Century Gothic" panose="020B0502020202020204" pitchFamily="34" charset="0"/>
              </a:rPr>
              <a:t>La notion </a:t>
            </a:r>
            <a:r>
              <a:rPr lang="fr-FR" sz="4400" b="1" dirty="0">
                <a:solidFill>
                  <a:schemeClr val="accent5">
                    <a:lumMod val="50000"/>
                  </a:schemeClr>
                </a:solidFill>
                <a:latin typeface="Century Gothic" panose="020B0502020202020204" pitchFamily="34" charset="0"/>
              </a:rPr>
              <a:t>d’Homéostasie</a:t>
            </a:r>
            <a:r>
              <a:rPr lang="fr-FR" sz="3600" dirty="0">
                <a:solidFill>
                  <a:schemeClr val="accent5">
                    <a:lumMod val="50000"/>
                  </a:schemeClr>
                </a:solidFill>
                <a:latin typeface="Century Gothic" panose="020B0502020202020204" pitchFamily="34" charset="0"/>
              </a:rPr>
              <a:t> : c’est la </a:t>
            </a:r>
            <a:r>
              <a:rPr lang="fr-FR" sz="4000" b="1" dirty="0">
                <a:solidFill>
                  <a:srgbClr val="FF0000"/>
                </a:solidFill>
                <a:latin typeface="Century Gothic" panose="020B0502020202020204" pitchFamily="34" charset="0"/>
              </a:rPr>
              <a:t>constance du milieu intérieur</a:t>
            </a:r>
            <a:r>
              <a:rPr lang="fr-FR" sz="3600" dirty="0">
                <a:solidFill>
                  <a:schemeClr val="accent5">
                    <a:lumMod val="50000"/>
                  </a:schemeClr>
                </a:solidFill>
                <a:latin typeface="Century Gothic" panose="020B0502020202020204" pitchFamily="34" charset="0"/>
              </a:rPr>
              <a:t>. Elle est à la base de l’</a:t>
            </a:r>
            <a:r>
              <a:rPr lang="fr-FR" sz="3600" b="1" dirty="0">
                <a:solidFill>
                  <a:schemeClr val="accent5">
                    <a:lumMod val="50000"/>
                  </a:schemeClr>
                </a:solidFill>
                <a:latin typeface="Century Gothic" panose="020B0502020202020204" pitchFamily="34" charset="0"/>
              </a:rPr>
              <a:t>Adaptation</a:t>
            </a:r>
            <a:r>
              <a:rPr lang="fr-FR" sz="3600" dirty="0">
                <a:solidFill>
                  <a:schemeClr val="accent5">
                    <a:lumMod val="50000"/>
                  </a:schemeClr>
                </a:solidFill>
                <a:latin typeface="Century Gothic" panose="020B0502020202020204" pitchFamily="34" charset="0"/>
              </a:rPr>
              <a:t> qui est la loi la plus fondamentale de la vie.</a:t>
            </a:r>
          </a:p>
        </p:txBody>
      </p:sp>
      <p:sp>
        <p:nvSpPr>
          <p:cNvPr id="5" name="Forme libre : forme 4">
            <a:extLst>
              <a:ext uri="{FF2B5EF4-FFF2-40B4-BE49-F238E27FC236}">
                <a16:creationId xmlns:a16="http://schemas.microsoft.com/office/drawing/2014/main" id="{DA3E6334-16A3-4DC3-8BE9-3B8B021219FB}"/>
              </a:ext>
            </a:extLst>
          </p:cNvPr>
          <p:cNvSpPr/>
          <p:nvPr/>
        </p:nvSpPr>
        <p:spPr>
          <a:xfrm>
            <a:off x="269378" y="2350159"/>
            <a:ext cx="2339198" cy="4312118"/>
          </a:xfrm>
          <a:custGeom>
            <a:avLst/>
            <a:gdLst>
              <a:gd name="connsiteX0" fmla="*/ 1540301 w 2697322"/>
              <a:gd name="connsiteY0" fmla="*/ 134753 h 4312118"/>
              <a:gd name="connsiteX1" fmla="*/ 1521050 w 2697322"/>
              <a:gd name="connsiteY1" fmla="*/ 86627 h 4312118"/>
              <a:gd name="connsiteX2" fmla="*/ 1453673 w 2697322"/>
              <a:gd name="connsiteY2" fmla="*/ 28875 h 4312118"/>
              <a:gd name="connsiteX3" fmla="*/ 1415172 w 2697322"/>
              <a:gd name="connsiteY3" fmla="*/ 19250 h 4312118"/>
              <a:gd name="connsiteX4" fmla="*/ 1309295 w 2697322"/>
              <a:gd name="connsiteY4" fmla="*/ 0 h 4312118"/>
              <a:gd name="connsiteX5" fmla="*/ 1001286 w 2697322"/>
              <a:gd name="connsiteY5" fmla="*/ 38501 h 4312118"/>
              <a:gd name="connsiteX6" fmla="*/ 943535 w 2697322"/>
              <a:gd name="connsiteY6" fmla="*/ 115503 h 4312118"/>
              <a:gd name="connsiteX7" fmla="*/ 885783 w 2697322"/>
              <a:gd name="connsiteY7" fmla="*/ 202130 h 4312118"/>
              <a:gd name="connsiteX8" fmla="*/ 876158 w 2697322"/>
              <a:gd name="connsiteY8" fmla="*/ 231006 h 4312118"/>
              <a:gd name="connsiteX9" fmla="*/ 847282 w 2697322"/>
              <a:gd name="connsiteY9" fmla="*/ 259882 h 4312118"/>
              <a:gd name="connsiteX10" fmla="*/ 837657 w 2697322"/>
              <a:gd name="connsiteY10" fmla="*/ 317633 h 4312118"/>
              <a:gd name="connsiteX11" fmla="*/ 828031 w 2697322"/>
              <a:gd name="connsiteY11" fmla="*/ 356134 h 4312118"/>
              <a:gd name="connsiteX12" fmla="*/ 837657 w 2697322"/>
              <a:gd name="connsiteY12" fmla="*/ 442762 h 4312118"/>
              <a:gd name="connsiteX13" fmla="*/ 866532 w 2697322"/>
              <a:gd name="connsiteY13" fmla="*/ 529389 h 4312118"/>
              <a:gd name="connsiteX14" fmla="*/ 905033 w 2697322"/>
              <a:gd name="connsiteY14" fmla="*/ 587141 h 4312118"/>
              <a:gd name="connsiteX15" fmla="*/ 933909 w 2697322"/>
              <a:gd name="connsiteY15" fmla="*/ 596766 h 4312118"/>
              <a:gd name="connsiteX16" fmla="*/ 953160 w 2697322"/>
              <a:gd name="connsiteY16" fmla="*/ 635267 h 4312118"/>
              <a:gd name="connsiteX17" fmla="*/ 991661 w 2697322"/>
              <a:gd name="connsiteY17" fmla="*/ 654518 h 4312118"/>
              <a:gd name="connsiteX18" fmla="*/ 1010911 w 2697322"/>
              <a:gd name="connsiteY18" fmla="*/ 702644 h 4312118"/>
              <a:gd name="connsiteX19" fmla="*/ 1039787 w 2697322"/>
              <a:gd name="connsiteY19" fmla="*/ 741145 h 4312118"/>
              <a:gd name="connsiteX20" fmla="*/ 1030162 w 2697322"/>
              <a:gd name="connsiteY20" fmla="*/ 789271 h 4312118"/>
              <a:gd name="connsiteX21" fmla="*/ 914659 w 2697322"/>
              <a:gd name="connsiteY21" fmla="*/ 837398 h 4312118"/>
              <a:gd name="connsiteX22" fmla="*/ 866532 w 2697322"/>
              <a:gd name="connsiteY22" fmla="*/ 866273 h 4312118"/>
              <a:gd name="connsiteX23" fmla="*/ 770280 w 2697322"/>
              <a:gd name="connsiteY23" fmla="*/ 885524 h 4312118"/>
              <a:gd name="connsiteX24" fmla="*/ 712528 w 2697322"/>
              <a:gd name="connsiteY24" fmla="*/ 943275 h 4312118"/>
              <a:gd name="connsiteX25" fmla="*/ 693278 w 2697322"/>
              <a:gd name="connsiteY25" fmla="*/ 972151 h 4312118"/>
              <a:gd name="connsiteX26" fmla="*/ 654777 w 2697322"/>
              <a:gd name="connsiteY26" fmla="*/ 1001027 h 4312118"/>
              <a:gd name="connsiteX27" fmla="*/ 577775 w 2697322"/>
              <a:gd name="connsiteY27" fmla="*/ 1106905 h 4312118"/>
              <a:gd name="connsiteX28" fmla="*/ 539273 w 2697322"/>
              <a:gd name="connsiteY28" fmla="*/ 1164657 h 4312118"/>
              <a:gd name="connsiteX29" fmla="*/ 462271 w 2697322"/>
              <a:gd name="connsiteY29" fmla="*/ 1232033 h 4312118"/>
              <a:gd name="connsiteX30" fmla="*/ 443021 w 2697322"/>
              <a:gd name="connsiteY30" fmla="*/ 1299410 h 4312118"/>
              <a:gd name="connsiteX31" fmla="*/ 414145 w 2697322"/>
              <a:gd name="connsiteY31" fmla="*/ 1347537 h 4312118"/>
              <a:gd name="connsiteX32" fmla="*/ 375644 w 2697322"/>
              <a:gd name="connsiteY32" fmla="*/ 1405288 h 4312118"/>
              <a:gd name="connsiteX33" fmla="*/ 346768 w 2697322"/>
              <a:gd name="connsiteY33" fmla="*/ 1453414 h 4312118"/>
              <a:gd name="connsiteX34" fmla="*/ 317892 w 2697322"/>
              <a:gd name="connsiteY34" fmla="*/ 1482290 h 4312118"/>
              <a:gd name="connsiteX35" fmla="*/ 289017 w 2697322"/>
              <a:gd name="connsiteY35" fmla="*/ 1540042 h 4312118"/>
              <a:gd name="connsiteX36" fmla="*/ 250516 w 2697322"/>
              <a:gd name="connsiteY36" fmla="*/ 1568918 h 4312118"/>
              <a:gd name="connsiteX37" fmla="*/ 231265 w 2697322"/>
              <a:gd name="connsiteY37" fmla="*/ 1607419 h 4312118"/>
              <a:gd name="connsiteX38" fmla="*/ 221640 w 2697322"/>
              <a:gd name="connsiteY38" fmla="*/ 1645920 h 4312118"/>
              <a:gd name="connsiteX39" fmla="*/ 192764 w 2697322"/>
              <a:gd name="connsiteY39" fmla="*/ 1684421 h 4312118"/>
              <a:gd name="connsiteX40" fmla="*/ 173513 w 2697322"/>
              <a:gd name="connsiteY40" fmla="*/ 1713297 h 4312118"/>
              <a:gd name="connsiteX41" fmla="*/ 144638 w 2697322"/>
              <a:gd name="connsiteY41" fmla="*/ 1751798 h 4312118"/>
              <a:gd name="connsiteX42" fmla="*/ 125387 w 2697322"/>
              <a:gd name="connsiteY42" fmla="*/ 1799924 h 4312118"/>
              <a:gd name="connsiteX43" fmla="*/ 106137 w 2697322"/>
              <a:gd name="connsiteY43" fmla="*/ 1886551 h 4312118"/>
              <a:gd name="connsiteX44" fmla="*/ 96511 w 2697322"/>
              <a:gd name="connsiteY44" fmla="*/ 1915427 h 4312118"/>
              <a:gd name="connsiteX45" fmla="*/ 86886 w 2697322"/>
              <a:gd name="connsiteY45" fmla="*/ 1963553 h 4312118"/>
              <a:gd name="connsiteX46" fmla="*/ 58010 w 2697322"/>
              <a:gd name="connsiteY46" fmla="*/ 2011680 h 4312118"/>
              <a:gd name="connsiteX47" fmla="*/ 38760 w 2697322"/>
              <a:gd name="connsiteY47" fmla="*/ 2088682 h 4312118"/>
              <a:gd name="connsiteX48" fmla="*/ 19509 w 2697322"/>
              <a:gd name="connsiteY48" fmla="*/ 2117558 h 4312118"/>
              <a:gd name="connsiteX49" fmla="*/ 125387 w 2697322"/>
              <a:gd name="connsiteY49" fmla="*/ 2242686 h 4312118"/>
              <a:gd name="connsiteX50" fmla="*/ 202389 w 2697322"/>
              <a:gd name="connsiteY50" fmla="*/ 2261937 h 4312118"/>
              <a:gd name="connsiteX51" fmla="*/ 289017 w 2697322"/>
              <a:gd name="connsiteY51" fmla="*/ 2223435 h 4312118"/>
              <a:gd name="connsiteX52" fmla="*/ 327518 w 2697322"/>
              <a:gd name="connsiteY52" fmla="*/ 2213810 h 4312118"/>
              <a:gd name="connsiteX53" fmla="*/ 356393 w 2697322"/>
              <a:gd name="connsiteY53" fmla="*/ 2165684 h 4312118"/>
              <a:gd name="connsiteX54" fmla="*/ 375644 w 2697322"/>
              <a:gd name="connsiteY54" fmla="*/ 2107932 h 4312118"/>
              <a:gd name="connsiteX55" fmla="*/ 404520 w 2697322"/>
              <a:gd name="connsiteY55" fmla="*/ 2040555 h 4312118"/>
              <a:gd name="connsiteX56" fmla="*/ 452646 w 2697322"/>
              <a:gd name="connsiteY56" fmla="*/ 1973179 h 4312118"/>
              <a:gd name="connsiteX57" fmla="*/ 481522 w 2697322"/>
              <a:gd name="connsiteY57" fmla="*/ 1925052 h 4312118"/>
              <a:gd name="connsiteX58" fmla="*/ 529648 w 2697322"/>
              <a:gd name="connsiteY58" fmla="*/ 1857675 h 4312118"/>
              <a:gd name="connsiteX59" fmla="*/ 558524 w 2697322"/>
              <a:gd name="connsiteY59" fmla="*/ 1799924 h 4312118"/>
              <a:gd name="connsiteX60" fmla="*/ 577775 w 2697322"/>
              <a:gd name="connsiteY60" fmla="*/ 1761423 h 4312118"/>
              <a:gd name="connsiteX61" fmla="*/ 645151 w 2697322"/>
              <a:gd name="connsiteY61" fmla="*/ 1655545 h 4312118"/>
              <a:gd name="connsiteX62" fmla="*/ 674027 w 2697322"/>
              <a:gd name="connsiteY62" fmla="*/ 1597793 h 4312118"/>
              <a:gd name="connsiteX63" fmla="*/ 702903 w 2697322"/>
              <a:gd name="connsiteY63" fmla="*/ 1530417 h 4312118"/>
              <a:gd name="connsiteX64" fmla="*/ 760655 w 2697322"/>
              <a:gd name="connsiteY64" fmla="*/ 1386038 h 4312118"/>
              <a:gd name="connsiteX65" fmla="*/ 799156 w 2697322"/>
              <a:gd name="connsiteY65" fmla="*/ 1424539 h 4312118"/>
              <a:gd name="connsiteX66" fmla="*/ 808781 w 2697322"/>
              <a:gd name="connsiteY66" fmla="*/ 1501541 h 4312118"/>
              <a:gd name="connsiteX67" fmla="*/ 818406 w 2697322"/>
              <a:gd name="connsiteY67" fmla="*/ 1607419 h 4312118"/>
              <a:gd name="connsiteX68" fmla="*/ 847282 w 2697322"/>
              <a:gd name="connsiteY68" fmla="*/ 1790299 h 4312118"/>
              <a:gd name="connsiteX69" fmla="*/ 856907 w 2697322"/>
              <a:gd name="connsiteY69" fmla="*/ 1819174 h 4312118"/>
              <a:gd name="connsiteX70" fmla="*/ 876158 w 2697322"/>
              <a:gd name="connsiteY70" fmla="*/ 2059806 h 4312118"/>
              <a:gd name="connsiteX71" fmla="*/ 895408 w 2697322"/>
              <a:gd name="connsiteY71" fmla="*/ 2136808 h 4312118"/>
              <a:gd name="connsiteX72" fmla="*/ 905033 w 2697322"/>
              <a:gd name="connsiteY72" fmla="*/ 2165684 h 4312118"/>
              <a:gd name="connsiteX73" fmla="*/ 924284 w 2697322"/>
              <a:gd name="connsiteY73" fmla="*/ 2252311 h 4312118"/>
              <a:gd name="connsiteX74" fmla="*/ 905033 w 2697322"/>
              <a:gd name="connsiteY74" fmla="*/ 2396690 h 4312118"/>
              <a:gd name="connsiteX75" fmla="*/ 847282 w 2697322"/>
              <a:gd name="connsiteY75" fmla="*/ 2531444 h 4312118"/>
              <a:gd name="connsiteX76" fmla="*/ 837657 w 2697322"/>
              <a:gd name="connsiteY76" fmla="*/ 2560320 h 4312118"/>
              <a:gd name="connsiteX77" fmla="*/ 818406 w 2697322"/>
              <a:gd name="connsiteY77" fmla="*/ 2608446 h 4312118"/>
              <a:gd name="connsiteX78" fmla="*/ 808781 w 2697322"/>
              <a:gd name="connsiteY78" fmla="*/ 2675823 h 4312118"/>
              <a:gd name="connsiteX79" fmla="*/ 770280 w 2697322"/>
              <a:gd name="connsiteY79" fmla="*/ 2791326 h 4312118"/>
              <a:gd name="connsiteX80" fmla="*/ 760655 w 2697322"/>
              <a:gd name="connsiteY80" fmla="*/ 2829827 h 4312118"/>
              <a:gd name="connsiteX81" fmla="*/ 751029 w 2697322"/>
              <a:gd name="connsiteY81" fmla="*/ 2858703 h 4312118"/>
              <a:gd name="connsiteX82" fmla="*/ 731779 w 2697322"/>
              <a:gd name="connsiteY82" fmla="*/ 2954955 h 4312118"/>
              <a:gd name="connsiteX83" fmla="*/ 722153 w 2697322"/>
              <a:gd name="connsiteY83" fmla="*/ 3003082 h 4312118"/>
              <a:gd name="connsiteX84" fmla="*/ 683652 w 2697322"/>
              <a:gd name="connsiteY84" fmla="*/ 3089709 h 4312118"/>
              <a:gd name="connsiteX85" fmla="*/ 664402 w 2697322"/>
              <a:gd name="connsiteY85" fmla="*/ 3137835 h 4312118"/>
              <a:gd name="connsiteX86" fmla="*/ 654777 w 2697322"/>
              <a:gd name="connsiteY86" fmla="*/ 3176337 h 4312118"/>
              <a:gd name="connsiteX87" fmla="*/ 635526 w 2697322"/>
              <a:gd name="connsiteY87" fmla="*/ 3272589 h 4312118"/>
              <a:gd name="connsiteX88" fmla="*/ 616276 w 2697322"/>
              <a:gd name="connsiteY88" fmla="*/ 3301465 h 4312118"/>
              <a:gd name="connsiteX89" fmla="*/ 558524 w 2697322"/>
              <a:gd name="connsiteY89" fmla="*/ 3484345 h 4312118"/>
              <a:gd name="connsiteX90" fmla="*/ 462271 w 2697322"/>
              <a:gd name="connsiteY90" fmla="*/ 3734602 h 4312118"/>
              <a:gd name="connsiteX91" fmla="*/ 414145 w 2697322"/>
              <a:gd name="connsiteY91" fmla="*/ 3830854 h 4312118"/>
              <a:gd name="connsiteX92" fmla="*/ 375644 w 2697322"/>
              <a:gd name="connsiteY92" fmla="*/ 3898231 h 4312118"/>
              <a:gd name="connsiteX93" fmla="*/ 356393 w 2697322"/>
              <a:gd name="connsiteY93" fmla="*/ 3955983 h 4312118"/>
              <a:gd name="connsiteX94" fmla="*/ 317892 w 2697322"/>
              <a:gd name="connsiteY94" fmla="*/ 4013734 h 4312118"/>
              <a:gd name="connsiteX95" fmla="*/ 279391 w 2697322"/>
              <a:gd name="connsiteY95" fmla="*/ 4090737 h 4312118"/>
              <a:gd name="connsiteX96" fmla="*/ 240890 w 2697322"/>
              <a:gd name="connsiteY96" fmla="*/ 4129238 h 4312118"/>
              <a:gd name="connsiteX97" fmla="*/ 115762 w 2697322"/>
              <a:gd name="connsiteY97" fmla="*/ 4158113 h 4312118"/>
              <a:gd name="connsiteX98" fmla="*/ 19509 w 2697322"/>
              <a:gd name="connsiteY98" fmla="*/ 4186989 h 4312118"/>
              <a:gd name="connsiteX99" fmla="*/ 259 w 2697322"/>
              <a:gd name="connsiteY99" fmla="*/ 4215865 h 4312118"/>
              <a:gd name="connsiteX100" fmla="*/ 9884 w 2697322"/>
              <a:gd name="connsiteY100" fmla="*/ 4244741 h 4312118"/>
              <a:gd name="connsiteX101" fmla="*/ 29135 w 2697322"/>
              <a:gd name="connsiteY101" fmla="*/ 4273617 h 4312118"/>
              <a:gd name="connsiteX102" fmla="*/ 58010 w 2697322"/>
              <a:gd name="connsiteY102" fmla="*/ 4283242 h 4312118"/>
              <a:gd name="connsiteX103" fmla="*/ 96511 w 2697322"/>
              <a:gd name="connsiteY103" fmla="*/ 4302492 h 4312118"/>
              <a:gd name="connsiteX104" fmla="*/ 423770 w 2697322"/>
              <a:gd name="connsiteY104" fmla="*/ 4292867 h 4312118"/>
              <a:gd name="connsiteX105" fmla="*/ 722153 w 2697322"/>
              <a:gd name="connsiteY105" fmla="*/ 4273617 h 4312118"/>
              <a:gd name="connsiteX106" fmla="*/ 741404 w 2697322"/>
              <a:gd name="connsiteY106" fmla="*/ 4244741 h 4312118"/>
              <a:gd name="connsiteX107" fmla="*/ 779905 w 2697322"/>
              <a:gd name="connsiteY107" fmla="*/ 4196614 h 4312118"/>
              <a:gd name="connsiteX108" fmla="*/ 799156 w 2697322"/>
              <a:gd name="connsiteY108" fmla="*/ 4158113 h 4312118"/>
              <a:gd name="connsiteX109" fmla="*/ 837657 w 2697322"/>
              <a:gd name="connsiteY109" fmla="*/ 4100362 h 4312118"/>
              <a:gd name="connsiteX110" fmla="*/ 866532 w 2697322"/>
              <a:gd name="connsiteY110" fmla="*/ 4042610 h 4312118"/>
              <a:gd name="connsiteX111" fmla="*/ 895408 w 2697322"/>
              <a:gd name="connsiteY111" fmla="*/ 4013734 h 4312118"/>
              <a:gd name="connsiteX112" fmla="*/ 914659 w 2697322"/>
              <a:gd name="connsiteY112" fmla="*/ 3984859 h 4312118"/>
              <a:gd name="connsiteX113" fmla="*/ 991661 w 2697322"/>
              <a:gd name="connsiteY113" fmla="*/ 3878981 h 4312118"/>
              <a:gd name="connsiteX114" fmla="*/ 1001286 w 2697322"/>
              <a:gd name="connsiteY114" fmla="*/ 3850105 h 4312118"/>
              <a:gd name="connsiteX115" fmla="*/ 1030162 w 2697322"/>
              <a:gd name="connsiteY115" fmla="*/ 3773103 h 4312118"/>
              <a:gd name="connsiteX116" fmla="*/ 1059038 w 2697322"/>
              <a:gd name="connsiteY116" fmla="*/ 3628724 h 4312118"/>
              <a:gd name="connsiteX117" fmla="*/ 1097539 w 2697322"/>
              <a:gd name="connsiteY117" fmla="*/ 3493970 h 4312118"/>
              <a:gd name="connsiteX118" fmla="*/ 1116789 w 2697322"/>
              <a:gd name="connsiteY118" fmla="*/ 3397718 h 4312118"/>
              <a:gd name="connsiteX119" fmla="*/ 1136040 w 2697322"/>
              <a:gd name="connsiteY119" fmla="*/ 3359217 h 4312118"/>
              <a:gd name="connsiteX120" fmla="*/ 1174541 w 2697322"/>
              <a:gd name="connsiteY120" fmla="*/ 3272589 h 4312118"/>
              <a:gd name="connsiteX121" fmla="*/ 1222667 w 2697322"/>
              <a:gd name="connsiteY121" fmla="*/ 3205212 h 4312118"/>
              <a:gd name="connsiteX122" fmla="*/ 1280419 w 2697322"/>
              <a:gd name="connsiteY122" fmla="*/ 3089709 h 4312118"/>
              <a:gd name="connsiteX123" fmla="*/ 1290044 w 2697322"/>
              <a:gd name="connsiteY123" fmla="*/ 3060833 h 4312118"/>
              <a:gd name="connsiteX124" fmla="*/ 1328545 w 2697322"/>
              <a:gd name="connsiteY124" fmla="*/ 2993457 h 4312118"/>
              <a:gd name="connsiteX125" fmla="*/ 1367046 w 2697322"/>
              <a:gd name="connsiteY125" fmla="*/ 2897204 h 4312118"/>
              <a:gd name="connsiteX126" fmla="*/ 1405547 w 2697322"/>
              <a:gd name="connsiteY126" fmla="*/ 2800951 h 4312118"/>
              <a:gd name="connsiteX127" fmla="*/ 1444048 w 2697322"/>
              <a:gd name="connsiteY127" fmla="*/ 2733574 h 4312118"/>
              <a:gd name="connsiteX128" fmla="*/ 1472924 w 2697322"/>
              <a:gd name="connsiteY128" fmla="*/ 2608446 h 4312118"/>
              <a:gd name="connsiteX129" fmla="*/ 1511425 w 2697322"/>
              <a:gd name="connsiteY129" fmla="*/ 2637322 h 4312118"/>
              <a:gd name="connsiteX130" fmla="*/ 1521050 w 2697322"/>
              <a:gd name="connsiteY130" fmla="*/ 2714324 h 4312118"/>
              <a:gd name="connsiteX131" fmla="*/ 1530676 w 2697322"/>
              <a:gd name="connsiteY131" fmla="*/ 2868328 h 4312118"/>
              <a:gd name="connsiteX132" fmla="*/ 1540301 w 2697322"/>
              <a:gd name="connsiteY132" fmla="*/ 2906829 h 4312118"/>
              <a:gd name="connsiteX133" fmla="*/ 1559551 w 2697322"/>
              <a:gd name="connsiteY133" fmla="*/ 3003082 h 4312118"/>
              <a:gd name="connsiteX134" fmla="*/ 1588427 w 2697322"/>
              <a:gd name="connsiteY134" fmla="*/ 3128210 h 4312118"/>
              <a:gd name="connsiteX135" fmla="*/ 1607678 w 2697322"/>
              <a:gd name="connsiteY135" fmla="*/ 3243713 h 4312118"/>
              <a:gd name="connsiteX136" fmla="*/ 1617303 w 2697322"/>
              <a:gd name="connsiteY136" fmla="*/ 3551722 h 4312118"/>
              <a:gd name="connsiteX137" fmla="*/ 1626928 w 2697322"/>
              <a:gd name="connsiteY137" fmla="*/ 3619099 h 4312118"/>
              <a:gd name="connsiteX138" fmla="*/ 1646179 w 2697322"/>
              <a:gd name="connsiteY138" fmla="*/ 3676850 h 4312118"/>
              <a:gd name="connsiteX139" fmla="*/ 1665429 w 2697322"/>
              <a:gd name="connsiteY139" fmla="*/ 3792353 h 4312118"/>
              <a:gd name="connsiteX140" fmla="*/ 1675055 w 2697322"/>
              <a:gd name="connsiteY140" fmla="*/ 3850105 h 4312118"/>
              <a:gd name="connsiteX141" fmla="*/ 1694305 w 2697322"/>
              <a:gd name="connsiteY141" fmla="*/ 3898231 h 4312118"/>
              <a:gd name="connsiteX142" fmla="*/ 1752057 w 2697322"/>
              <a:gd name="connsiteY142" fmla="*/ 4013734 h 4312118"/>
              <a:gd name="connsiteX143" fmla="*/ 1771307 w 2697322"/>
              <a:gd name="connsiteY143" fmla="*/ 4158113 h 4312118"/>
              <a:gd name="connsiteX144" fmla="*/ 1780932 w 2697322"/>
              <a:gd name="connsiteY144" fmla="*/ 4196614 h 4312118"/>
              <a:gd name="connsiteX145" fmla="*/ 1800183 w 2697322"/>
              <a:gd name="connsiteY145" fmla="*/ 4244741 h 4312118"/>
              <a:gd name="connsiteX146" fmla="*/ 1886810 w 2697322"/>
              <a:gd name="connsiteY146" fmla="*/ 4273617 h 4312118"/>
              <a:gd name="connsiteX147" fmla="*/ 2031189 w 2697322"/>
              <a:gd name="connsiteY147" fmla="*/ 4283242 h 4312118"/>
              <a:gd name="connsiteX148" fmla="*/ 2204444 w 2697322"/>
              <a:gd name="connsiteY148" fmla="*/ 4302492 h 4312118"/>
              <a:gd name="connsiteX149" fmla="*/ 2493202 w 2697322"/>
              <a:gd name="connsiteY149" fmla="*/ 4312118 h 4312118"/>
              <a:gd name="connsiteX150" fmla="*/ 2579829 w 2697322"/>
              <a:gd name="connsiteY150" fmla="*/ 4254366 h 4312118"/>
              <a:gd name="connsiteX151" fmla="*/ 2541328 w 2697322"/>
              <a:gd name="connsiteY151" fmla="*/ 4167739 h 4312118"/>
              <a:gd name="connsiteX152" fmla="*/ 2522078 w 2697322"/>
              <a:gd name="connsiteY152" fmla="*/ 4129238 h 4312118"/>
              <a:gd name="connsiteX153" fmla="*/ 2435450 w 2697322"/>
              <a:gd name="connsiteY153" fmla="*/ 4071486 h 4312118"/>
              <a:gd name="connsiteX154" fmla="*/ 2387324 w 2697322"/>
              <a:gd name="connsiteY154" fmla="*/ 3984859 h 4312118"/>
              <a:gd name="connsiteX155" fmla="*/ 2348823 w 2697322"/>
              <a:gd name="connsiteY155" fmla="*/ 3907857 h 4312118"/>
              <a:gd name="connsiteX156" fmla="*/ 2300697 w 2697322"/>
              <a:gd name="connsiteY156" fmla="*/ 3792353 h 4312118"/>
              <a:gd name="connsiteX157" fmla="*/ 2291071 w 2697322"/>
              <a:gd name="connsiteY157" fmla="*/ 3753852 h 4312118"/>
              <a:gd name="connsiteX158" fmla="*/ 2262196 w 2697322"/>
              <a:gd name="connsiteY158" fmla="*/ 3715351 h 4312118"/>
              <a:gd name="connsiteX159" fmla="*/ 2175568 w 2697322"/>
              <a:gd name="connsiteY159" fmla="*/ 3561347 h 4312118"/>
              <a:gd name="connsiteX160" fmla="*/ 2165943 w 2697322"/>
              <a:gd name="connsiteY160" fmla="*/ 3522846 h 4312118"/>
              <a:gd name="connsiteX161" fmla="*/ 2146692 w 2697322"/>
              <a:gd name="connsiteY161" fmla="*/ 3474720 h 4312118"/>
              <a:gd name="connsiteX162" fmla="*/ 2137067 w 2697322"/>
              <a:gd name="connsiteY162" fmla="*/ 3416968 h 4312118"/>
              <a:gd name="connsiteX163" fmla="*/ 2127442 w 2697322"/>
              <a:gd name="connsiteY163" fmla="*/ 3388092 h 4312118"/>
              <a:gd name="connsiteX164" fmla="*/ 2117817 w 2697322"/>
              <a:gd name="connsiteY164" fmla="*/ 3349591 h 4312118"/>
              <a:gd name="connsiteX165" fmla="*/ 2098566 w 2697322"/>
              <a:gd name="connsiteY165" fmla="*/ 3243713 h 4312118"/>
              <a:gd name="connsiteX166" fmla="*/ 2088941 w 2697322"/>
              <a:gd name="connsiteY166" fmla="*/ 3070459 h 4312118"/>
              <a:gd name="connsiteX167" fmla="*/ 2079316 w 2697322"/>
              <a:gd name="connsiteY167" fmla="*/ 3022332 h 4312118"/>
              <a:gd name="connsiteX168" fmla="*/ 2069690 w 2697322"/>
              <a:gd name="connsiteY168" fmla="*/ 2945330 h 4312118"/>
              <a:gd name="connsiteX169" fmla="*/ 2050440 w 2697322"/>
              <a:gd name="connsiteY169" fmla="*/ 2868328 h 4312118"/>
              <a:gd name="connsiteX170" fmla="*/ 2040815 w 2697322"/>
              <a:gd name="connsiteY170" fmla="*/ 2829827 h 4312118"/>
              <a:gd name="connsiteX171" fmla="*/ 2031189 w 2697322"/>
              <a:gd name="connsiteY171" fmla="*/ 2791326 h 4312118"/>
              <a:gd name="connsiteX172" fmla="*/ 2021564 w 2697322"/>
              <a:gd name="connsiteY172" fmla="*/ 2723949 h 4312118"/>
              <a:gd name="connsiteX173" fmla="*/ 1944562 w 2697322"/>
              <a:gd name="connsiteY173" fmla="*/ 2618071 h 4312118"/>
              <a:gd name="connsiteX174" fmla="*/ 1915686 w 2697322"/>
              <a:gd name="connsiteY174" fmla="*/ 2550694 h 4312118"/>
              <a:gd name="connsiteX175" fmla="*/ 1906061 w 2697322"/>
              <a:gd name="connsiteY175" fmla="*/ 2502568 h 4312118"/>
              <a:gd name="connsiteX176" fmla="*/ 1915686 w 2697322"/>
              <a:gd name="connsiteY176" fmla="*/ 2194560 h 4312118"/>
              <a:gd name="connsiteX177" fmla="*/ 1925311 w 2697322"/>
              <a:gd name="connsiteY177" fmla="*/ 2165684 h 4312118"/>
              <a:gd name="connsiteX178" fmla="*/ 1944562 w 2697322"/>
              <a:gd name="connsiteY178" fmla="*/ 2136808 h 4312118"/>
              <a:gd name="connsiteX179" fmla="*/ 1954187 w 2697322"/>
              <a:gd name="connsiteY179" fmla="*/ 2107932 h 4312118"/>
              <a:gd name="connsiteX180" fmla="*/ 1963812 w 2697322"/>
              <a:gd name="connsiteY180" fmla="*/ 2059806 h 4312118"/>
              <a:gd name="connsiteX181" fmla="*/ 1992688 w 2697322"/>
              <a:gd name="connsiteY181" fmla="*/ 1973179 h 4312118"/>
              <a:gd name="connsiteX182" fmla="*/ 2002313 w 2697322"/>
              <a:gd name="connsiteY182" fmla="*/ 1944303 h 4312118"/>
              <a:gd name="connsiteX183" fmla="*/ 2031189 w 2697322"/>
              <a:gd name="connsiteY183" fmla="*/ 1674795 h 4312118"/>
              <a:gd name="connsiteX184" fmla="*/ 2021564 w 2697322"/>
              <a:gd name="connsiteY184" fmla="*/ 1482290 h 4312118"/>
              <a:gd name="connsiteX185" fmla="*/ 2011939 w 2697322"/>
              <a:gd name="connsiteY185" fmla="*/ 1405288 h 4312118"/>
              <a:gd name="connsiteX186" fmla="*/ 2040815 w 2697322"/>
              <a:gd name="connsiteY186" fmla="*/ 1395663 h 4312118"/>
              <a:gd name="connsiteX187" fmla="*/ 2050440 w 2697322"/>
              <a:gd name="connsiteY187" fmla="*/ 1424539 h 4312118"/>
              <a:gd name="connsiteX188" fmla="*/ 2146692 w 2697322"/>
              <a:gd name="connsiteY188" fmla="*/ 1559292 h 4312118"/>
              <a:gd name="connsiteX189" fmla="*/ 2175568 w 2697322"/>
              <a:gd name="connsiteY189" fmla="*/ 1588168 h 4312118"/>
              <a:gd name="connsiteX190" fmla="*/ 2223695 w 2697322"/>
              <a:gd name="connsiteY190" fmla="*/ 1703671 h 4312118"/>
              <a:gd name="connsiteX191" fmla="*/ 2310322 w 2697322"/>
              <a:gd name="connsiteY191" fmla="*/ 1848050 h 4312118"/>
              <a:gd name="connsiteX192" fmla="*/ 2329572 w 2697322"/>
              <a:gd name="connsiteY192" fmla="*/ 1905802 h 4312118"/>
              <a:gd name="connsiteX193" fmla="*/ 2387324 w 2697322"/>
              <a:gd name="connsiteY193" fmla="*/ 2021305 h 4312118"/>
              <a:gd name="connsiteX194" fmla="*/ 2396949 w 2697322"/>
              <a:gd name="connsiteY194" fmla="*/ 2079057 h 4312118"/>
              <a:gd name="connsiteX195" fmla="*/ 2416200 w 2697322"/>
              <a:gd name="connsiteY195" fmla="*/ 2127183 h 4312118"/>
              <a:gd name="connsiteX196" fmla="*/ 2435450 w 2697322"/>
              <a:gd name="connsiteY196" fmla="*/ 2184934 h 4312118"/>
              <a:gd name="connsiteX197" fmla="*/ 2445076 w 2697322"/>
              <a:gd name="connsiteY197" fmla="*/ 2242686 h 4312118"/>
              <a:gd name="connsiteX198" fmla="*/ 2464326 w 2697322"/>
              <a:gd name="connsiteY198" fmla="*/ 2367814 h 4312118"/>
              <a:gd name="connsiteX199" fmla="*/ 2493202 w 2697322"/>
              <a:gd name="connsiteY199" fmla="*/ 2435191 h 4312118"/>
              <a:gd name="connsiteX200" fmla="*/ 2522078 w 2697322"/>
              <a:gd name="connsiteY200" fmla="*/ 2454442 h 4312118"/>
              <a:gd name="connsiteX201" fmla="*/ 2608705 w 2697322"/>
              <a:gd name="connsiteY201" fmla="*/ 2425566 h 4312118"/>
              <a:gd name="connsiteX202" fmla="*/ 2618330 w 2697322"/>
              <a:gd name="connsiteY202" fmla="*/ 2396690 h 4312118"/>
              <a:gd name="connsiteX203" fmla="*/ 2627956 w 2697322"/>
              <a:gd name="connsiteY203" fmla="*/ 2348564 h 4312118"/>
              <a:gd name="connsiteX204" fmla="*/ 2637581 w 2697322"/>
              <a:gd name="connsiteY204" fmla="*/ 2319688 h 4312118"/>
              <a:gd name="connsiteX205" fmla="*/ 2647206 w 2697322"/>
              <a:gd name="connsiteY205" fmla="*/ 2261937 h 4312118"/>
              <a:gd name="connsiteX206" fmla="*/ 2656831 w 2697322"/>
              <a:gd name="connsiteY206" fmla="*/ 2213810 h 4312118"/>
              <a:gd name="connsiteX207" fmla="*/ 2685707 w 2697322"/>
              <a:gd name="connsiteY207" fmla="*/ 2117558 h 4312118"/>
              <a:gd name="connsiteX208" fmla="*/ 2685707 w 2697322"/>
              <a:gd name="connsiteY208" fmla="*/ 1857675 h 4312118"/>
              <a:gd name="connsiteX209" fmla="*/ 2666457 w 2697322"/>
              <a:gd name="connsiteY209" fmla="*/ 1809549 h 4312118"/>
              <a:gd name="connsiteX210" fmla="*/ 2608705 w 2697322"/>
              <a:gd name="connsiteY210" fmla="*/ 1713297 h 4312118"/>
              <a:gd name="connsiteX211" fmla="*/ 2570204 w 2697322"/>
              <a:gd name="connsiteY211" fmla="*/ 1674795 h 4312118"/>
              <a:gd name="connsiteX212" fmla="*/ 2550953 w 2697322"/>
              <a:gd name="connsiteY212" fmla="*/ 1636294 h 4312118"/>
              <a:gd name="connsiteX213" fmla="*/ 2531703 w 2697322"/>
              <a:gd name="connsiteY213" fmla="*/ 1607419 h 4312118"/>
              <a:gd name="connsiteX214" fmla="*/ 2512452 w 2697322"/>
              <a:gd name="connsiteY214" fmla="*/ 1530417 h 4312118"/>
              <a:gd name="connsiteX215" fmla="*/ 2473951 w 2697322"/>
              <a:gd name="connsiteY215" fmla="*/ 1443789 h 4312118"/>
              <a:gd name="connsiteX216" fmla="*/ 2445076 w 2697322"/>
              <a:gd name="connsiteY216" fmla="*/ 1357162 h 4312118"/>
              <a:gd name="connsiteX217" fmla="*/ 2406575 w 2697322"/>
              <a:gd name="connsiteY217" fmla="*/ 1309035 h 4312118"/>
              <a:gd name="connsiteX218" fmla="*/ 2348823 w 2697322"/>
              <a:gd name="connsiteY218" fmla="*/ 1241659 h 4312118"/>
              <a:gd name="connsiteX219" fmla="*/ 2291071 w 2697322"/>
              <a:gd name="connsiteY219" fmla="*/ 1174282 h 4312118"/>
              <a:gd name="connsiteX220" fmla="*/ 2262196 w 2697322"/>
              <a:gd name="connsiteY220" fmla="*/ 1126155 h 4312118"/>
              <a:gd name="connsiteX221" fmla="*/ 2233320 w 2697322"/>
              <a:gd name="connsiteY221" fmla="*/ 1106905 h 4312118"/>
              <a:gd name="connsiteX222" fmla="*/ 2175568 w 2697322"/>
              <a:gd name="connsiteY222" fmla="*/ 1058779 h 4312118"/>
              <a:gd name="connsiteX223" fmla="*/ 2137067 w 2697322"/>
              <a:gd name="connsiteY223" fmla="*/ 1039528 h 4312118"/>
              <a:gd name="connsiteX224" fmla="*/ 2002313 w 2697322"/>
              <a:gd name="connsiteY224" fmla="*/ 962526 h 4312118"/>
              <a:gd name="connsiteX225" fmla="*/ 1925311 w 2697322"/>
              <a:gd name="connsiteY225" fmla="*/ 924025 h 4312118"/>
              <a:gd name="connsiteX226" fmla="*/ 1809808 w 2697322"/>
              <a:gd name="connsiteY226" fmla="*/ 885524 h 4312118"/>
              <a:gd name="connsiteX227" fmla="*/ 1703930 w 2697322"/>
              <a:gd name="connsiteY227" fmla="*/ 837398 h 4312118"/>
              <a:gd name="connsiteX228" fmla="*/ 1626928 w 2697322"/>
              <a:gd name="connsiteY228" fmla="*/ 818147 h 4312118"/>
              <a:gd name="connsiteX229" fmla="*/ 1549926 w 2697322"/>
              <a:gd name="connsiteY229" fmla="*/ 750770 h 4312118"/>
              <a:gd name="connsiteX230" fmla="*/ 1569177 w 2697322"/>
              <a:gd name="connsiteY230" fmla="*/ 673768 h 4312118"/>
              <a:gd name="connsiteX231" fmla="*/ 1617303 w 2697322"/>
              <a:gd name="connsiteY231" fmla="*/ 616017 h 4312118"/>
              <a:gd name="connsiteX232" fmla="*/ 1636553 w 2697322"/>
              <a:gd name="connsiteY232" fmla="*/ 577515 h 4312118"/>
              <a:gd name="connsiteX233" fmla="*/ 1694305 w 2697322"/>
              <a:gd name="connsiteY233" fmla="*/ 481263 h 4312118"/>
              <a:gd name="connsiteX234" fmla="*/ 1675055 w 2697322"/>
              <a:gd name="connsiteY234" fmla="*/ 259882 h 4312118"/>
              <a:gd name="connsiteX235" fmla="*/ 1655804 w 2697322"/>
              <a:gd name="connsiteY235" fmla="*/ 231006 h 4312118"/>
              <a:gd name="connsiteX236" fmla="*/ 1646179 w 2697322"/>
              <a:gd name="connsiteY236" fmla="*/ 192505 h 4312118"/>
              <a:gd name="connsiteX237" fmla="*/ 1617303 w 2697322"/>
              <a:gd name="connsiteY237" fmla="*/ 182880 h 4312118"/>
              <a:gd name="connsiteX238" fmla="*/ 1588427 w 2697322"/>
              <a:gd name="connsiteY238" fmla="*/ 144379 h 4312118"/>
              <a:gd name="connsiteX239" fmla="*/ 1540301 w 2697322"/>
              <a:gd name="connsiteY239" fmla="*/ 134753 h 431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2697322" h="4312118">
                <a:moveTo>
                  <a:pt x="1540301" y="134753"/>
                </a:moveTo>
                <a:cubicBezTo>
                  <a:pt x="1529072" y="125128"/>
                  <a:pt x="1530634" y="101003"/>
                  <a:pt x="1521050" y="86627"/>
                </a:cubicBezTo>
                <a:cubicBezTo>
                  <a:pt x="1511486" y="72282"/>
                  <a:pt x="1473992" y="37583"/>
                  <a:pt x="1453673" y="28875"/>
                </a:cubicBezTo>
                <a:cubicBezTo>
                  <a:pt x="1441514" y="23664"/>
                  <a:pt x="1428144" y="21844"/>
                  <a:pt x="1415172" y="19250"/>
                </a:cubicBezTo>
                <a:cubicBezTo>
                  <a:pt x="1379998" y="12215"/>
                  <a:pt x="1344587" y="6417"/>
                  <a:pt x="1309295" y="0"/>
                </a:cubicBezTo>
                <a:cubicBezTo>
                  <a:pt x="1206625" y="12834"/>
                  <a:pt x="1099952" y="7343"/>
                  <a:pt x="1001286" y="38501"/>
                </a:cubicBezTo>
                <a:cubicBezTo>
                  <a:pt x="970691" y="48163"/>
                  <a:pt x="961332" y="88808"/>
                  <a:pt x="943535" y="115503"/>
                </a:cubicBezTo>
                <a:cubicBezTo>
                  <a:pt x="924284" y="144379"/>
                  <a:pt x="896757" y="169206"/>
                  <a:pt x="885783" y="202130"/>
                </a:cubicBezTo>
                <a:cubicBezTo>
                  <a:pt x="882575" y="211755"/>
                  <a:pt x="881786" y="222564"/>
                  <a:pt x="876158" y="231006"/>
                </a:cubicBezTo>
                <a:cubicBezTo>
                  <a:pt x="868607" y="242332"/>
                  <a:pt x="856907" y="250257"/>
                  <a:pt x="847282" y="259882"/>
                </a:cubicBezTo>
                <a:cubicBezTo>
                  <a:pt x="844074" y="279132"/>
                  <a:pt x="841484" y="298496"/>
                  <a:pt x="837657" y="317633"/>
                </a:cubicBezTo>
                <a:cubicBezTo>
                  <a:pt x="835063" y="330605"/>
                  <a:pt x="828031" y="342905"/>
                  <a:pt x="828031" y="356134"/>
                </a:cubicBezTo>
                <a:cubicBezTo>
                  <a:pt x="828031" y="385188"/>
                  <a:pt x="833548" y="414000"/>
                  <a:pt x="837657" y="442762"/>
                </a:cubicBezTo>
                <a:cubicBezTo>
                  <a:pt x="843538" y="483931"/>
                  <a:pt x="845717" y="494697"/>
                  <a:pt x="866532" y="529389"/>
                </a:cubicBezTo>
                <a:cubicBezTo>
                  <a:pt x="878435" y="549228"/>
                  <a:pt x="888673" y="570781"/>
                  <a:pt x="905033" y="587141"/>
                </a:cubicBezTo>
                <a:cubicBezTo>
                  <a:pt x="912207" y="594315"/>
                  <a:pt x="924284" y="593558"/>
                  <a:pt x="933909" y="596766"/>
                </a:cubicBezTo>
                <a:cubicBezTo>
                  <a:pt x="940326" y="609600"/>
                  <a:pt x="943014" y="625121"/>
                  <a:pt x="953160" y="635267"/>
                </a:cubicBezTo>
                <a:cubicBezTo>
                  <a:pt x="963306" y="645413"/>
                  <a:pt x="982323" y="643624"/>
                  <a:pt x="991661" y="654518"/>
                </a:cubicBezTo>
                <a:cubicBezTo>
                  <a:pt x="1002905" y="667636"/>
                  <a:pt x="1002520" y="687541"/>
                  <a:pt x="1010911" y="702644"/>
                </a:cubicBezTo>
                <a:cubicBezTo>
                  <a:pt x="1018702" y="716667"/>
                  <a:pt x="1030162" y="728311"/>
                  <a:pt x="1039787" y="741145"/>
                </a:cubicBezTo>
                <a:cubicBezTo>
                  <a:pt x="1036579" y="757187"/>
                  <a:pt x="1041730" y="777703"/>
                  <a:pt x="1030162" y="789271"/>
                </a:cubicBezTo>
                <a:cubicBezTo>
                  <a:pt x="1000552" y="818881"/>
                  <a:pt x="953699" y="827637"/>
                  <a:pt x="914659" y="837398"/>
                </a:cubicBezTo>
                <a:cubicBezTo>
                  <a:pt x="898617" y="847023"/>
                  <a:pt x="883628" y="858675"/>
                  <a:pt x="866532" y="866273"/>
                </a:cubicBezTo>
                <a:cubicBezTo>
                  <a:pt x="849297" y="873933"/>
                  <a:pt x="781775" y="883608"/>
                  <a:pt x="770280" y="885524"/>
                </a:cubicBezTo>
                <a:cubicBezTo>
                  <a:pt x="751029" y="904774"/>
                  <a:pt x="730615" y="922927"/>
                  <a:pt x="712528" y="943275"/>
                </a:cubicBezTo>
                <a:cubicBezTo>
                  <a:pt x="704843" y="951921"/>
                  <a:pt x="701458" y="963971"/>
                  <a:pt x="693278" y="972151"/>
                </a:cubicBezTo>
                <a:cubicBezTo>
                  <a:pt x="681935" y="983495"/>
                  <a:pt x="667611" y="991402"/>
                  <a:pt x="654777" y="1001027"/>
                </a:cubicBezTo>
                <a:cubicBezTo>
                  <a:pt x="598586" y="1113409"/>
                  <a:pt x="659218" y="1007364"/>
                  <a:pt x="577775" y="1106905"/>
                </a:cubicBezTo>
                <a:cubicBezTo>
                  <a:pt x="563124" y="1124812"/>
                  <a:pt x="553726" y="1146590"/>
                  <a:pt x="539273" y="1164657"/>
                </a:cubicBezTo>
                <a:cubicBezTo>
                  <a:pt x="514349" y="1195811"/>
                  <a:pt x="493265" y="1208788"/>
                  <a:pt x="462271" y="1232033"/>
                </a:cubicBezTo>
                <a:cubicBezTo>
                  <a:pt x="455854" y="1254492"/>
                  <a:pt x="452005" y="1277849"/>
                  <a:pt x="443021" y="1299410"/>
                </a:cubicBezTo>
                <a:cubicBezTo>
                  <a:pt x="435826" y="1316679"/>
                  <a:pt x="424189" y="1331753"/>
                  <a:pt x="414145" y="1347537"/>
                </a:cubicBezTo>
                <a:cubicBezTo>
                  <a:pt x="401724" y="1367056"/>
                  <a:pt x="387548" y="1385449"/>
                  <a:pt x="375644" y="1405288"/>
                </a:cubicBezTo>
                <a:cubicBezTo>
                  <a:pt x="366019" y="1421330"/>
                  <a:pt x="357993" y="1438448"/>
                  <a:pt x="346768" y="1453414"/>
                </a:cubicBezTo>
                <a:cubicBezTo>
                  <a:pt x="338601" y="1464304"/>
                  <a:pt x="327517" y="1472665"/>
                  <a:pt x="317892" y="1482290"/>
                </a:cubicBezTo>
                <a:cubicBezTo>
                  <a:pt x="310064" y="1505775"/>
                  <a:pt x="307675" y="1521383"/>
                  <a:pt x="289017" y="1540042"/>
                </a:cubicBezTo>
                <a:cubicBezTo>
                  <a:pt x="277674" y="1551386"/>
                  <a:pt x="263350" y="1559293"/>
                  <a:pt x="250516" y="1568918"/>
                </a:cubicBezTo>
                <a:cubicBezTo>
                  <a:pt x="244099" y="1581752"/>
                  <a:pt x="236303" y="1593984"/>
                  <a:pt x="231265" y="1607419"/>
                </a:cubicBezTo>
                <a:cubicBezTo>
                  <a:pt x="226620" y="1619805"/>
                  <a:pt x="227556" y="1634088"/>
                  <a:pt x="221640" y="1645920"/>
                </a:cubicBezTo>
                <a:cubicBezTo>
                  <a:pt x="214466" y="1660269"/>
                  <a:pt x="202088" y="1671367"/>
                  <a:pt x="192764" y="1684421"/>
                </a:cubicBezTo>
                <a:cubicBezTo>
                  <a:pt x="186040" y="1693834"/>
                  <a:pt x="180237" y="1703883"/>
                  <a:pt x="173513" y="1713297"/>
                </a:cubicBezTo>
                <a:cubicBezTo>
                  <a:pt x="164189" y="1726351"/>
                  <a:pt x="152429" y="1737775"/>
                  <a:pt x="144638" y="1751798"/>
                </a:cubicBezTo>
                <a:cubicBezTo>
                  <a:pt x="136247" y="1766902"/>
                  <a:pt x="131454" y="1783746"/>
                  <a:pt x="125387" y="1799924"/>
                </a:cubicBezTo>
                <a:cubicBezTo>
                  <a:pt x="107659" y="1847197"/>
                  <a:pt x="121145" y="1819018"/>
                  <a:pt x="106137" y="1886551"/>
                </a:cubicBezTo>
                <a:cubicBezTo>
                  <a:pt x="103936" y="1896455"/>
                  <a:pt x="98972" y="1905584"/>
                  <a:pt x="96511" y="1915427"/>
                </a:cubicBezTo>
                <a:cubicBezTo>
                  <a:pt x="92543" y="1931298"/>
                  <a:pt x="92962" y="1948363"/>
                  <a:pt x="86886" y="1963553"/>
                </a:cubicBezTo>
                <a:cubicBezTo>
                  <a:pt x="79938" y="1980923"/>
                  <a:pt x="67635" y="1995638"/>
                  <a:pt x="58010" y="2011680"/>
                </a:cubicBezTo>
                <a:cubicBezTo>
                  <a:pt x="54350" y="2029983"/>
                  <a:pt x="48625" y="2068952"/>
                  <a:pt x="38760" y="2088682"/>
                </a:cubicBezTo>
                <a:cubicBezTo>
                  <a:pt x="33587" y="2099029"/>
                  <a:pt x="25926" y="2107933"/>
                  <a:pt x="19509" y="2117558"/>
                </a:cubicBezTo>
                <a:cubicBezTo>
                  <a:pt x="39142" y="2186272"/>
                  <a:pt x="32924" y="2219570"/>
                  <a:pt x="125387" y="2242686"/>
                </a:cubicBezTo>
                <a:lnTo>
                  <a:pt x="202389" y="2261937"/>
                </a:lnTo>
                <a:cubicBezTo>
                  <a:pt x="231265" y="2249103"/>
                  <a:pt x="259524" y="2234779"/>
                  <a:pt x="289017" y="2223435"/>
                </a:cubicBezTo>
                <a:cubicBezTo>
                  <a:pt x="301364" y="2218686"/>
                  <a:pt x="317474" y="2222419"/>
                  <a:pt x="327518" y="2213810"/>
                </a:cubicBezTo>
                <a:cubicBezTo>
                  <a:pt x="341722" y="2201635"/>
                  <a:pt x="348652" y="2182715"/>
                  <a:pt x="356393" y="2165684"/>
                </a:cubicBezTo>
                <a:cubicBezTo>
                  <a:pt x="364790" y="2147211"/>
                  <a:pt x="367651" y="2126583"/>
                  <a:pt x="375644" y="2107932"/>
                </a:cubicBezTo>
                <a:cubicBezTo>
                  <a:pt x="385269" y="2085473"/>
                  <a:pt x="394409" y="2062800"/>
                  <a:pt x="404520" y="2040555"/>
                </a:cubicBezTo>
                <a:cubicBezTo>
                  <a:pt x="439832" y="1962867"/>
                  <a:pt x="404161" y="2037825"/>
                  <a:pt x="452646" y="1973179"/>
                </a:cubicBezTo>
                <a:cubicBezTo>
                  <a:pt x="463871" y="1958212"/>
                  <a:pt x="471145" y="1940618"/>
                  <a:pt x="481522" y="1925052"/>
                </a:cubicBezTo>
                <a:cubicBezTo>
                  <a:pt x="496832" y="1902087"/>
                  <a:pt x="513606" y="1880134"/>
                  <a:pt x="529648" y="1857675"/>
                </a:cubicBezTo>
                <a:cubicBezTo>
                  <a:pt x="547295" y="1804735"/>
                  <a:pt x="528670" y="1852168"/>
                  <a:pt x="558524" y="1799924"/>
                </a:cubicBezTo>
                <a:cubicBezTo>
                  <a:pt x="565643" y="1787466"/>
                  <a:pt x="570656" y="1773881"/>
                  <a:pt x="577775" y="1761423"/>
                </a:cubicBezTo>
                <a:cubicBezTo>
                  <a:pt x="616670" y="1693357"/>
                  <a:pt x="583423" y="1779001"/>
                  <a:pt x="645151" y="1655545"/>
                </a:cubicBezTo>
                <a:lnTo>
                  <a:pt x="674027" y="1597793"/>
                </a:lnTo>
                <a:cubicBezTo>
                  <a:pt x="706728" y="1466986"/>
                  <a:pt x="658588" y="1641204"/>
                  <a:pt x="702903" y="1530417"/>
                </a:cubicBezTo>
                <a:cubicBezTo>
                  <a:pt x="766142" y="1372320"/>
                  <a:pt x="712883" y="1457693"/>
                  <a:pt x="760655" y="1386038"/>
                </a:cubicBezTo>
                <a:cubicBezTo>
                  <a:pt x="773489" y="1398872"/>
                  <a:pt x="792175" y="1407786"/>
                  <a:pt x="799156" y="1424539"/>
                </a:cubicBezTo>
                <a:cubicBezTo>
                  <a:pt x="809105" y="1448416"/>
                  <a:pt x="806073" y="1475816"/>
                  <a:pt x="808781" y="1501541"/>
                </a:cubicBezTo>
                <a:cubicBezTo>
                  <a:pt x="812491" y="1536784"/>
                  <a:pt x="814880" y="1572157"/>
                  <a:pt x="818406" y="1607419"/>
                </a:cubicBezTo>
                <a:cubicBezTo>
                  <a:pt x="823424" y="1657601"/>
                  <a:pt x="831591" y="1743225"/>
                  <a:pt x="847282" y="1790299"/>
                </a:cubicBezTo>
                <a:lnTo>
                  <a:pt x="856907" y="1819174"/>
                </a:lnTo>
                <a:cubicBezTo>
                  <a:pt x="859088" y="1851895"/>
                  <a:pt x="868142" y="2011712"/>
                  <a:pt x="876158" y="2059806"/>
                </a:cubicBezTo>
                <a:cubicBezTo>
                  <a:pt x="880508" y="2085903"/>
                  <a:pt x="887042" y="2111708"/>
                  <a:pt x="895408" y="2136808"/>
                </a:cubicBezTo>
                <a:cubicBezTo>
                  <a:pt x="898616" y="2146433"/>
                  <a:pt x="902832" y="2155780"/>
                  <a:pt x="905033" y="2165684"/>
                </a:cubicBezTo>
                <a:cubicBezTo>
                  <a:pt x="927620" y="2267323"/>
                  <a:pt x="902617" y="2187307"/>
                  <a:pt x="924284" y="2252311"/>
                </a:cubicBezTo>
                <a:cubicBezTo>
                  <a:pt x="919561" y="2304266"/>
                  <a:pt x="920978" y="2348856"/>
                  <a:pt x="905033" y="2396690"/>
                </a:cubicBezTo>
                <a:cubicBezTo>
                  <a:pt x="867324" y="2509816"/>
                  <a:pt x="889420" y="2436633"/>
                  <a:pt x="847282" y="2531444"/>
                </a:cubicBezTo>
                <a:cubicBezTo>
                  <a:pt x="843161" y="2540716"/>
                  <a:pt x="841220" y="2550820"/>
                  <a:pt x="837657" y="2560320"/>
                </a:cubicBezTo>
                <a:cubicBezTo>
                  <a:pt x="831590" y="2576498"/>
                  <a:pt x="824823" y="2592404"/>
                  <a:pt x="818406" y="2608446"/>
                </a:cubicBezTo>
                <a:cubicBezTo>
                  <a:pt x="815198" y="2630905"/>
                  <a:pt x="814555" y="2653883"/>
                  <a:pt x="808781" y="2675823"/>
                </a:cubicBezTo>
                <a:cubicBezTo>
                  <a:pt x="798453" y="2715070"/>
                  <a:pt x="782385" y="2752590"/>
                  <a:pt x="770280" y="2791326"/>
                </a:cubicBezTo>
                <a:cubicBezTo>
                  <a:pt x="766334" y="2803952"/>
                  <a:pt x="764289" y="2817107"/>
                  <a:pt x="760655" y="2829827"/>
                </a:cubicBezTo>
                <a:cubicBezTo>
                  <a:pt x="757868" y="2839583"/>
                  <a:pt x="753816" y="2848947"/>
                  <a:pt x="751029" y="2858703"/>
                </a:cubicBezTo>
                <a:cubicBezTo>
                  <a:pt x="738261" y="2903389"/>
                  <a:pt x="741232" y="2902962"/>
                  <a:pt x="731779" y="2954955"/>
                </a:cubicBezTo>
                <a:cubicBezTo>
                  <a:pt x="728852" y="2971051"/>
                  <a:pt x="726854" y="2987412"/>
                  <a:pt x="722153" y="3003082"/>
                </a:cubicBezTo>
                <a:cubicBezTo>
                  <a:pt x="708982" y="3046987"/>
                  <a:pt x="701157" y="3050324"/>
                  <a:pt x="683652" y="3089709"/>
                </a:cubicBezTo>
                <a:cubicBezTo>
                  <a:pt x="676635" y="3105498"/>
                  <a:pt x="669866" y="3121444"/>
                  <a:pt x="664402" y="3137835"/>
                </a:cubicBezTo>
                <a:cubicBezTo>
                  <a:pt x="660219" y="3150385"/>
                  <a:pt x="657549" y="3163402"/>
                  <a:pt x="654777" y="3176337"/>
                </a:cubicBezTo>
                <a:cubicBezTo>
                  <a:pt x="647921" y="3208330"/>
                  <a:pt x="653675" y="3245365"/>
                  <a:pt x="635526" y="3272589"/>
                </a:cubicBezTo>
                <a:lnTo>
                  <a:pt x="616276" y="3301465"/>
                </a:lnTo>
                <a:cubicBezTo>
                  <a:pt x="584124" y="3462223"/>
                  <a:pt x="616788" y="3335447"/>
                  <a:pt x="558524" y="3484345"/>
                </a:cubicBezTo>
                <a:cubicBezTo>
                  <a:pt x="496389" y="3643134"/>
                  <a:pt x="528726" y="3588402"/>
                  <a:pt x="462271" y="3734602"/>
                </a:cubicBezTo>
                <a:cubicBezTo>
                  <a:pt x="447427" y="3767258"/>
                  <a:pt x="430929" y="3799152"/>
                  <a:pt x="414145" y="3830854"/>
                </a:cubicBezTo>
                <a:cubicBezTo>
                  <a:pt x="402042" y="3853715"/>
                  <a:pt x="386484" y="3874745"/>
                  <a:pt x="375644" y="3898231"/>
                </a:cubicBezTo>
                <a:cubicBezTo>
                  <a:pt x="367140" y="3916655"/>
                  <a:pt x="365468" y="3937833"/>
                  <a:pt x="356393" y="3955983"/>
                </a:cubicBezTo>
                <a:cubicBezTo>
                  <a:pt x="346046" y="3976677"/>
                  <a:pt x="328971" y="3993423"/>
                  <a:pt x="317892" y="4013734"/>
                </a:cubicBezTo>
                <a:cubicBezTo>
                  <a:pt x="292329" y="4060600"/>
                  <a:pt x="309576" y="4055521"/>
                  <a:pt x="279391" y="4090737"/>
                </a:cubicBezTo>
                <a:cubicBezTo>
                  <a:pt x="267579" y="4104517"/>
                  <a:pt x="257673" y="4122328"/>
                  <a:pt x="240890" y="4129238"/>
                </a:cubicBezTo>
                <a:cubicBezTo>
                  <a:pt x="201309" y="4145536"/>
                  <a:pt x="157006" y="4146656"/>
                  <a:pt x="115762" y="4158113"/>
                </a:cubicBezTo>
                <a:cubicBezTo>
                  <a:pt x="-47051" y="4203339"/>
                  <a:pt x="178790" y="4155134"/>
                  <a:pt x="19509" y="4186989"/>
                </a:cubicBezTo>
                <a:cubicBezTo>
                  <a:pt x="13092" y="4196614"/>
                  <a:pt x="2161" y="4204454"/>
                  <a:pt x="259" y="4215865"/>
                </a:cubicBezTo>
                <a:cubicBezTo>
                  <a:pt x="-1409" y="4225873"/>
                  <a:pt x="5347" y="4235666"/>
                  <a:pt x="9884" y="4244741"/>
                </a:cubicBezTo>
                <a:cubicBezTo>
                  <a:pt x="15057" y="4255088"/>
                  <a:pt x="20102" y="4266390"/>
                  <a:pt x="29135" y="4273617"/>
                </a:cubicBezTo>
                <a:cubicBezTo>
                  <a:pt x="37057" y="4279955"/>
                  <a:pt x="48685" y="4279245"/>
                  <a:pt x="58010" y="4283242"/>
                </a:cubicBezTo>
                <a:cubicBezTo>
                  <a:pt x="71198" y="4288894"/>
                  <a:pt x="83677" y="4296075"/>
                  <a:pt x="96511" y="4302492"/>
                </a:cubicBezTo>
                <a:lnTo>
                  <a:pt x="423770" y="4292867"/>
                </a:lnTo>
                <a:cubicBezTo>
                  <a:pt x="523332" y="4288272"/>
                  <a:pt x="722153" y="4273617"/>
                  <a:pt x="722153" y="4273617"/>
                </a:cubicBezTo>
                <a:cubicBezTo>
                  <a:pt x="728570" y="4263992"/>
                  <a:pt x="734463" y="4253996"/>
                  <a:pt x="741404" y="4244741"/>
                </a:cubicBezTo>
                <a:cubicBezTo>
                  <a:pt x="753730" y="4228306"/>
                  <a:pt x="768509" y="4213708"/>
                  <a:pt x="779905" y="4196614"/>
                </a:cubicBezTo>
                <a:cubicBezTo>
                  <a:pt x="787864" y="4184675"/>
                  <a:pt x="791774" y="4170417"/>
                  <a:pt x="799156" y="4158113"/>
                </a:cubicBezTo>
                <a:cubicBezTo>
                  <a:pt x="811060" y="4138274"/>
                  <a:pt x="825999" y="4120347"/>
                  <a:pt x="837657" y="4100362"/>
                </a:cubicBezTo>
                <a:cubicBezTo>
                  <a:pt x="848502" y="4081771"/>
                  <a:pt x="854593" y="4060518"/>
                  <a:pt x="866532" y="4042610"/>
                </a:cubicBezTo>
                <a:cubicBezTo>
                  <a:pt x="874083" y="4031284"/>
                  <a:pt x="886694" y="4024191"/>
                  <a:pt x="895408" y="4013734"/>
                </a:cubicBezTo>
                <a:cubicBezTo>
                  <a:pt x="902814" y="4004847"/>
                  <a:pt x="907557" y="3993990"/>
                  <a:pt x="914659" y="3984859"/>
                </a:cubicBezTo>
                <a:cubicBezTo>
                  <a:pt x="955861" y="3931885"/>
                  <a:pt x="964003" y="3934298"/>
                  <a:pt x="991661" y="3878981"/>
                </a:cubicBezTo>
                <a:cubicBezTo>
                  <a:pt x="996198" y="3869906"/>
                  <a:pt x="997819" y="3859640"/>
                  <a:pt x="1001286" y="3850105"/>
                </a:cubicBezTo>
                <a:cubicBezTo>
                  <a:pt x="1010654" y="3824343"/>
                  <a:pt x="1021493" y="3799109"/>
                  <a:pt x="1030162" y="3773103"/>
                </a:cubicBezTo>
                <a:cubicBezTo>
                  <a:pt x="1041797" y="3738199"/>
                  <a:pt x="1055562" y="3643498"/>
                  <a:pt x="1059038" y="3628724"/>
                </a:cubicBezTo>
                <a:cubicBezTo>
                  <a:pt x="1085189" y="3517584"/>
                  <a:pt x="1075277" y="3627542"/>
                  <a:pt x="1097539" y="3493970"/>
                </a:cubicBezTo>
                <a:cubicBezTo>
                  <a:pt x="1100865" y="3474012"/>
                  <a:pt x="1108174" y="3420690"/>
                  <a:pt x="1116789" y="3397718"/>
                </a:cubicBezTo>
                <a:cubicBezTo>
                  <a:pt x="1121827" y="3384283"/>
                  <a:pt x="1130213" y="3372329"/>
                  <a:pt x="1136040" y="3359217"/>
                </a:cubicBezTo>
                <a:cubicBezTo>
                  <a:pt x="1149162" y="3329692"/>
                  <a:pt x="1157077" y="3300033"/>
                  <a:pt x="1174541" y="3272589"/>
                </a:cubicBezTo>
                <a:cubicBezTo>
                  <a:pt x="1189359" y="3249304"/>
                  <a:pt x="1206625" y="3227671"/>
                  <a:pt x="1222667" y="3205212"/>
                </a:cubicBezTo>
                <a:cubicBezTo>
                  <a:pt x="1260146" y="3092779"/>
                  <a:pt x="1218221" y="3201667"/>
                  <a:pt x="1280419" y="3089709"/>
                </a:cubicBezTo>
                <a:cubicBezTo>
                  <a:pt x="1285346" y="3080840"/>
                  <a:pt x="1285507" y="3069908"/>
                  <a:pt x="1290044" y="3060833"/>
                </a:cubicBezTo>
                <a:cubicBezTo>
                  <a:pt x="1301612" y="3037697"/>
                  <a:pt x="1316977" y="3016593"/>
                  <a:pt x="1328545" y="2993457"/>
                </a:cubicBezTo>
                <a:cubicBezTo>
                  <a:pt x="1371018" y="2908511"/>
                  <a:pt x="1345708" y="2952684"/>
                  <a:pt x="1367046" y="2897204"/>
                </a:cubicBezTo>
                <a:cubicBezTo>
                  <a:pt x="1379451" y="2864951"/>
                  <a:pt x="1386379" y="2829703"/>
                  <a:pt x="1405547" y="2800951"/>
                </a:cubicBezTo>
                <a:cubicBezTo>
                  <a:pt x="1432757" y="2760136"/>
                  <a:pt x="1419625" y="2782422"/>
                  <a:pt x="1444048" y="2733574"/>
                </a:cubicBezTo>
                <a:cubicBezTo>
                  <a:pt x="1445180" y="2725649"/>
                  <a:pt x="1456662" y="2616577"/>
                  <a:pt x="1472924" y="2608446"/>
                </a:cubicBezTo>
                <a:cubicBezTo>
                  <a:pt x="1487273" y="2601272"/>
                  <a:pt x="1498591" y="2627697"/>
                  <a:pt x="1511425" y="2637322"/>
                </a:cubicBezTo>
                <a:cubicBezTo>
                  <a:pt x="1514633" y="2662989"/>
                  <a:pt x="1518902" y="2688546"/>
                  <a:pt x="1521050" y="2714324"/>
                </a:cubicBezTo>
                <a:cubicBezTo>
                  <a:pt x="1525322" y="2765581"/>
                  <a:pt x="1525558" y="2817148"/>
                  <a:pt x="1530676" y="2868328"/>
                </a:cubicBezTo>
                <a:cubicBezTo>
                  <a:pt x="1531992" y="2881491"/>
                  <a:pt x="1537529" y="2893894"/>
                  <a:pt x="1540301" y="2906829"/>
                </a:cubicBezTo>
                <a:cubicBezTo>
                  <a:pt x="1547157" y="2938822"/>
                  <a:pt x="1554923" y="2970691"/>
                  <a:pt x="1559551" y="3003082"/>
                </a:cubicBezTo>
                <a:cubicBezTo>
                  <a:pt x="1589776" y="3214640"/>
                  <a:pt x="1546146" y="2937945"/>
                  <a:pt x="1588427" y="3128210"/>
                </a:cubicBezTo>
                <a:cubicBezTo>
                  <a:pt x="1596894" y="3166313"/>
                  <a:pt x="1601261" y="3205212"/>
                  <a:pt x="1607678" y="3243713"/>
                </a:cubicBezTo>
                <a:cubicBezTo>
                  <a:pt x="1610886" y="3346383"/>
                  <a:pt x="1612042" y="3449137"/>
                  <a:pt x="1617303" y="3551722"/>
                </a:cubicBezTo>
                <a:cubicBezTo>
                  <a:pt x="1618465" y="3574379"/>
                  <a:pt x="1621827" y="3596993"/>
                  <a:pt x="1626928" y="3619099"/>
                </a:cubicBezTo>
                <a:cubicBezTo>
                  <a:pt x="1631491" y="3638871"/>
                  <a:pt x="1646179" y="3676850"/>
                  <a:pt x="1646179" y="3676850"/>
                </a:cubicBezTo>
                <a:lnTo>
                  <a:pt x="1665429" y="3792353"/>
                </a:lnTo>
                <a:cubicBezTo>
                  <a:pt x="1668637" y="3811604"/>
                  <a:pt x="1667807" y="3831985"/>
                  <a:pt x="1675055" y="3850105"/>
                </a:cubicBezTo>
                <a:cubicBezTo>
                  <a:pt x="1681472" y="3866147"/>
                  <a:pt x="1686578" y="3882777"/>
                  <a:pt x="1694305" y="3898231"/>
                </a:cubicBezTo>
                <a:cubicBezTo>
                  <a:pt x="1757973" y="4025568"/>
                  <a:pt x="1728724" y="3943742"/>
                  <a:pt x="1752057" y="4013734"/>
                </a:cubicBezTo>
                <a:cubicBezTo>
                  <a:pt x="1758477" y="4071520"/>
                  <a:pt x="1760506" y="4104106"/>
                  <a:pt x="1771307" y="4158113"/>
                </a:cubicBezTo>
                <a:cubicBezTo>
                  <a:pt x="1773901" y="4171085"/>
                  <a:pt x="1776749" y="4184064"/>
                  <a:pt x="1780932" y="4196614"/>
                </a:cubicBezTo>
                <a:cubicBezTo>
                  <a:pt x="1786396" y="4213005"/>
                  <a:pt x="1786210" y="4234578"/>
                  <a:pt x="1800183" y="4244741"/>
                </a:cubicBezTo>
                <a:cubicBezTo>
                  <a:pt x="1824799" y="4262644"/>
                  <a:pt x="1856786" y="4268613"/>
                  <a:pt x="1886810" y="4273617"/>
                </a:cubicBezTo>
                <a:cubicBezTo>
                  <a:pt x="1934387" y="4281546"/>
                  <a:pt x="1983063" y="4280034"/>
                  <a:pt x="2031189" y="4283242"/>
                </a:cubicBezTo>
                <a:cubicBezTo>
                  <a:pt x="2109377" y="4298879"/>
                  <a:pt x="2091027" y="4297217"/>
                  <a:pt x="2204444" y="4302492"/>
                </a:cubicBezTo>
                <a:cubicBezTo>
                  <a:pt x="2300646" y="4306967"/>
                  <a:pt x="2396949" y="4308909"/>
                  <a:pt x="2493202" y="4312118"/>
                </a:cubicBezTo>
                <a:cubicBezTo>
                  <a:pt x="2524703" y="4304243"/>
                  <a:pt x="2592954" y="4311242"/>
                  <a:pt x="2579829" y="4254366"/>
                </a:cubicBezTo>
                <a:cubicBezTo>
                  <a:pt x="2572724" y="4223576"/>
                  <a:pt x="2554570" y="4196430"/>
                  <a:pt x="2541328" y="4167739"/>
                </a:cubicBezTo>
                <a:cubicBezTo>
                  <a:pt x="2535315" y="4154711"/>
                  <a:pt x="2532695" y="4138890"/>
                  <a:pt x="2522078" y="4129238"/>
                </a:cubicBezTo>
                <a:cubicBezTo>
                  <a:pt x="2496399" y="4105893"/>
                  <a:pt x="2435450" y="4071486"/>
                  <a:pt x="2435450" y="4071486"/>
                </a:cubicBezTo>
                <a:cubicBezTo>
                  <a:pt x="2386847" y="4006680"/>
                  <a:pt x="2422616" y="4061323"/>
                  <a:pt x="2387324" y="3984859"/>
                </a:cubicBezTo>
                <a:cubicBezTo>
                  <a:pt x="2375298" y="3958803"/>
                  <a:pt x="2348823" y="3907857"/>
                  <a:pt x="2348823" y="3907857"/>
                </a:cubicBezTo>
                <a:cubicBezTo>
                  <a:pt x="2329388" y="3810676"/>
                  <a:pt x="2354806" y="3911391"/>
                  <a:pt x="2300697" y="3792353"/>
                </a:cubicBezTo>
                <a:cubicBezTo>
                  <a:pt x="2295223" y="3780310"/>
                  <a:pt x="2296987" y="3765684"/>
                  <a:pt x="2291071" y="3753852"/>
                </a:cubicBezTo>
                <a:cubicBezTo>
                  <a:pt x="2283897" y="3739504"/>
                  <a:pt x="2270871" y="3728845"/>
                  <a:pt x="2262196" y="3715351"/>
                </a:cubicBezTo>
                <a:cubicBezTo>
                  <a:pt x="2210573" y="3635049"/>
                  <a:pt x="2211281" y="3632774"/>
                  <a:pt x="2175568" y="3561347"/>
                </a:cubicBezTo>
                <a:cubicBezTo>
                  <a:pt x="2172360" y="3548513"/>
                  <a:pt x="2170126" y="3535396"/>
                  <a:pt x="2165943" y="3522846"/>
                </a:cubicBezTo>
                <a:cubicBezTo>
                  <a:pt x="2160479" y="3506455"/>
                  <a:pt x="2151238" y="3491389"/>
                  <a:pt x="2146692" y="3474720"/>
                </a:cubicBezTo>
                <a:cubicBezTo>
                  <a:pt x="2141557" y="3455891"/>
                  <a:pt x="2141301" y="3436019"/>
                  <a:pt x="2137067" y="3416968"/>
                </a:cubicBezTo>
                <a:cubicBezTo>
                  <a:pt x="2134866" y="3407064"/>
                  <a:pt x="2130229" y="3397848"/>
                  <a:pt x="2127442" y="3388092"/>
                </a:cubicBezTo>
                <a:cubicBezTo>
                  <a:pt x="2123808" y="3375372"/>
                  <a:pt x="2120687" y="3362505"/>
                  <a:pt x="2117817" y="3349591"/>
                </a:cubicBezTo>
                <a:cubicBezTo>
                  <a:pt x="2108844" y="3309215"/>
                  <a:pt x="2105535" y="3285528"/>
                  <a:pt x="2098566" y="3243713"/>
                </a:cubicBezTo>
                <a:cubicBezTo>
                  <a:pt x="2095358" y="3185962"/>
                  <a:pt x="2093952" y="3128082"/>
                  <a:pt x="2088941" y="3070459"/>
                </a:cubicBezTo>
                <a:cubicBezTo>
                  <a:pt x="2087524" y="3054160"/>
                  <a:pt x="2081804" y="3038502"/>
                  <a:pt x="2079316" y="3022332"/>
                </a:cubicBezTo>
                <a:cubicBezTo>
                  <a:pt x="2075383" y="2996766"/>
                  <a:pt x="2074457" y="2970754"/>
                  <a:pt x="2069690" y="2945330"/>
                </a:cubicBezTo>
                <a:cubicBezTo>
                  <a:pt x="2064814" y="2919326"/>
                  <a:pt x="2056857" y="2893995"/>
                  <a:pt x="2050440" y="2868328"/>
                </a:cubicBezTo>
                <a:lnTo>
                  <a:pt x="2040815" y="2829827"/>
                </a:lnTo>
                <a:cubicBezTo>
                  <a:pt x="2037606" y="2816993"/>
                  <a:pt x="2033060" y="2804422"/>
                  <a:pt x="2031189" y="2791326"/>
                </a:cubicBezTo>
                <a:cubicBezTo>
                  <a:pt x="2027981" y="2768867"/>
                  <a:pt x="2028738" y="2745472"/>
                  <a:pt x="2021564" y="2723949"/>
                </a:cubicBezTo>
                <a:cubicBezTo>
                  <a:pt x="2008710" y="2685386"/>
                  <a:pt x="1965935" y="2648604"/>
                  <a:pt x="1944562" y="2618071"/>
                </a:cubicBezTo>
                <a:cubicBezTo>
                  <a:pt x="1933848" y="2602765"/>
                  <a:pt x="1920603" y="2570364"/>
                  <a:pt x="1915686" y="2550694"/>
                </a:cubicBezTo>
                <a:cubicBezTo>
                  <a:pt x="1911718" y="2534823"/>
                  <a:pt x="1909269" y="2518610"/>
                  <a:pt x="1906061" y="2502568"/>
                </a:cubicBezTo>
                <a:cubicBezTo>
                  <a:pt x="1909269" y="2399899"/>
                  <a:pt x="1909826" y="2297112"/>
                  <a:pt x="1915686" y="2194560"/>
                </a:cubicBezTo>
                <a:cubicBezTo>
                  <a:pt x="1916265" y="2184431"/>
                  <a:pt x="1920774" y="2174759"/>
                  <a:pt x="1925311" y="2165684"/>
                </a:cubicBezTo>
                <a:cubicBezTo>
                  <a:pt x="1930484" y="2155337"/>
                  <a:pt x="1938145" y="2146433"/>
                  <a:pt x="1944562" y="2136808"/>
                </a:cubicBezTo>
                <a:cubicBezTo>
                  <a:pt x="1947770" y="2127183"/>
                  <a:pt x="1951726" y="2117775"/>
                  <a:pt x="1954187" y="2107932"/>
                </a:cubicBezTo>
                <a:cubicBezTo>
                  <a:pt x="1958155" y="2092061"/>
                  <a:pt x="1959318" y="2075536"/>
                  <a:pt x="1963812" y="2059806"/>
                </a:cubicBezTo>
                <a:cubicBezTo>
                  <a:pt x="1972174" y="2030539"/>
                  <a:pt x="1983063" y="2002055"/>
                  <a:pt x="1992688" y="1973179"/>
                </a:cubicBezTo>
                <a:lnTo>
                  <a:pt x="2002313" y="1944303"/>
                </a:lnTo>
                <a:cubicBezTo>
                  <a:pt x="2025125" y="1739001"/>
                  <a:pt x="2015782" y="1828867"/>
                  <a:pt x="2031189" y="1674795"/>
                </a:cubicBezTo>
                <a:cubicBezTo>
                  <a:pt x="2027981" y="1610627"/>
                  <a:pt x="2026141" y="1546375"/>
                  <a:pt x="2021564" y="1482290"/>
                </a:cubicBezTo>
                <a:cubicBezTo>
                  <a:pt x="2019721" y="1456489"/>
                  <a:pt x="2006327" y="1430539"/>
                  <a:pt x="2011939" y="1405288"/>
                </a:cubicBezTo>
                <a:cubicBezTo>
                  <a:pt x="2014140" y="1395384"/>
                  <a:pt x="2031190" y="1398871"/>
                  <a:pt x="2040815" y="1395663"/>
                </a:cubicBezTo>
                <a:cubicBezTo>
                  <a:pt x="2044023" y="1405288"/>
                  <a:pt x="2045513" y="1415670"/>
                  <a:pt x="2050440" y="1424539"/>
                </a:cubicBezTo>
                <a:cubicBezTo>
                  <a:pt x="2064102" y="1449130"/>
                  <a:pt x="2134186" y="1546786"/>
                  <a:pt x="2146692" y="1559292"/>
                </a:cubicBezTo>
                <a:cubicBezTo>
                  <a:pt x="2156317" y="1568917"/>
                  <a:pt x="2168017" y="1576842"/>
                  <a:pt x="2175568" y="1588168"/>
                </a:cubicBezTo>
                <a:cubicBezTo>
                  <a:pt x="2240831" y="1686062"/>
                  <a:pt x="2171888" y="1604767"/>
                  <a:pt x="2223695" y="1703671"/>
                </a:cubicBezTo>
                <a:cubicBezTo>
                  <a:pt x="2249737" y="1753388"/>
                  <a:pt x="2292574" y="1794806"/>
                  <a:pt x="2310322" y="1848050"/>
                </a:cubicBezTo>
                <a:cubicBezTo>
                  <a:pt x="2316739" y="1867301"/>
                  <a:pt x="2321331" y="1887259"/>
                  <a:pt x="2329572" y="1905802"/>
                </a:cubicBezTo>
                <a:cubicBezTo>
                  <a:pt x="2347054" y="1945137"/>
                  <a:pt x="2387324" y="2021305"/>
                  <a:pt x="2387324" y="2021305"/>
                </a:cubicBezTo>
                <a:cubicBezTo>
                  <a:pt x="2390532" y="2040556"/>
                  <a:pt x="2391814" y="2060228"/>
                  <a:pt x="2396949" y="2079057"/>
                </a:cubicBezTo>
                <a:cubicBezTo>
                  <a:pt x="2401495" y="2095726"/>
                  <a:pt x="2410295" y="2110945"/>
                  <a:pt x="2416200" y="2127183"/>
                </a:cubicBezTo>
                <a:cubicBezTo>
                  <a:pt x="2423135" y="2146253"/>
                  <a:pt x="2430529" y="2165248"/>
                  <a:pt x="2435450" y="2184934"/>
                </a:cubicBezTo>
                <a:cubicBezTo>
                  <a:pt x="2440183" y="2203868"/>
                  <a:pt x="2442316" y="2223366"/>
                  <a:pt x="2445076" y="2242686"/>
                </a:cubicBezTo>
                <a:cubicBezTo>
                  <a:pt x="2452869" y="2297239"/>
                  <a:pt x="2452070" y="2318788"/>
                  <a:pt x="2464326" y="2367814"/>
                </a:cubicBezTo>
                <a:cubicBezTo>
                  <a:pt x="2468625" y="2385010"/>
                  <a:pt x="2483362" y="2423383"/>
                  <a:pt x="2493202" y="2435191"/>
                </a:cubicBezTo>
                <a:cubicBezTo>
                  <a:pt x="2500608" y="2444078"/>
                  <a:pt x="2512453" y="2448025"/>
                  <a:pt x="2522078" y="2454442"/>
                </a:cubicBezTo>
                <a:cubicBezTo>
                  <a:pt x="2550954" y="2444817"/>
                  <a:pt x="2582605" y="2441226"/>
                  <a:pt x="2608705" y="2425566"/>
                </a:cubicBezTo>
                <a:cubicBezTo>
                  <a:pt x="2617405" y="2420346"/>
                  <a:pt x="2615869" y="2406533"/>
                  <a:pt x="2618330" y="2396690"/>
                </a:cubicBezTo>
                <a:cubicBezTo>
                  <a:pt x="2622298" y="2380819"/>
                  <a:pt x="2623988" y="2364435"/>
                  <a:pt x="2627956" y="2348564"/>
                </a:cubicBezTo>
                <a:cubicBezTo>
                  <a:pt x="2630417" y="2338721"/>
                  <a:pt x="2635380" y="2329592"/>
                  <a:pt x="2637581" y="2319688"/>
                </a:cubicBezTo>
                <a:cubicBezTo>
                  <a:pt x="2641814" y="2300637"/>
                  <a:pt x="2643715" y="2281138"/>
                  <a:pt x="2647206" y="2261937"/>
                </a:cubicBezTo>
                <a:cubicBezTo>
                  <a:pt x="2650132" y="2245841"/>
                  <a:pt x="2653282" y="2229780"/>
                  <a:pt x="2656831" y="2213810"/>
                </a:cubicBezTo>
                <a:cubicBezTo>
                  <a:pt x="2666527" y="2170179"/>
                  <a:pt x="2669716" y="2165531"/>
                  <a:pt x="2685707" y="2117558"/>
                </a:cubicBezTo>
                <a:cubicBezTo>
                  <a:pt x="2698220" y="2004939"/>
                  <a:pt x="2703910" y="1997237"/>
                  <a:pt x="2685707" y="1857675"/>
                </a:cubicBezTo>
                <a:cubicBezTo>
                  <a:pt x="2683472" y="1840542"/>
                  <a:pt x="2673607" y="1825278"/>
                  <a:pt x="2666457" y="1809549"/>
                </a:cubicBezTo>
                <a:cubicBezTo>
                  <a:pt x="2647329" y="1767468"/>
                  <a:pt x="2637881" y="1746642"/>
                  <a:pt x="2608705" y="1713297"/>
                </a:cubicBezTo>
                <a:cubicBezTo>
                  <a:pt x="2596753" y="1699638"/>
                  <a:pt x="2581094" y="1689315"/>
                  <a:pt x="2570204" y="1674795"/>
                </a:cubicBezTo>
                <a:cubicBezTo>
                  <a:pt x="2561595" y="1663316"/>
                  <a:pt x="2558072" y="1648752"/>
                  <a:pt x="2550953" y="1636294"/>
                </a:cubicBezTo>
                <a:cubicBezTo>
                  <a:pt x="2545214" y="1626250"/>
                  <a:pt x="2538120" y="1617044"/>
                  <a:pt x="2531703" y="1607419"/>
                </a:cubicBezTo>
                <a:cubicBezTo>
                  <a:pt x="2525286" y="1581752"/>
                  <a:pt x="2524284" y="1554081"/>
                  <a:pt x="2512452" y="1530417"/>
                </a:cubicBezTo>
                <a:cubicBezTo>
                  <a:pt x="2495684" y="1496880"/>
                  <a:pt x="2486238" y="1480650"/>
                  <a:pt x="2473951" y="1443789"/>
                </a:cubicBezTo>
                <a:cubicBezTo>
                  <a:pt x="2461336" y="1405944"/>
                  <a:pt x="2467671" y="1394822"/>
                  <a:pt x="2445076" y="1357162"/>
                </a:cubicBezTo>
                <a:cubicBezTo>
                  <a:pt x="2434506" y="1339546"/>
                  <a:pt x="2418902" y="1325470"/>
                  <a:pt x="2406575" y="1309035"/>
                </a:cubicBezTo>
                <a:cubicBezTo>
                  <a:pt x="2362602" y="1250405"/>
                  <a:pt x="2418495" y="1311331"/>
                  <a:pt x="2348823" y="1241659"/>
                </a:cubicBezTo>
                <a:cubicBezTo>
                  <a:pt x="2327903" y="1178898"/>
                  <a:pt x="2356836" y="1248268"/>
                  <a:pt x="2291071" y="1174282"/>
                </a:cubicBezTo>
                <a:cubicBezTo>
                  <a:pt x="2278642" y="1160299"/>
                  <a:pt x="2274371" y="1140359"/>
                  <a:pt x="2262196" y="1126155"/>
                </a:cubicBezTo>
                <a:cubicBezTo>
                  <a:pt x="2254668" y="1117372"/>
                  <a:pt x="2242451" y="1114007"/>
                  <a:pt x="2233320" y="1106905"/>
                </a:cubicBezTo>
                <a:cubicBezTo>
                  <a:pt x="2213540" y="1091521"/>
                  <a:pt x="2196097" y="1073149"/>
                  <a:pt x="2175568" y="1058779"/>
                </a:cubicBezTo>
                <a:cubicBezTo>
                  <a:pt x="2163813" y="1050551"/>
                  <a:pt x="2149525" y="1046647"/>
                  <a:pt x="2137067" y="1039528"/>
                </a:cubicBezTo>
                <a:cubicBezTo>
                  <a:pt x="1985096" y="952687"/>
                  <a:pt x="2090930" y="1006835"/>
                  <a:pt x="2002313" y="962526"/>
                </a:cubicBezTo>
                <a:cubicBezTo>
                  <a:pt x="1955050" y="915261"/>
                  <a:pt x="1994982" y="944516"/>
                  <a:pt x="1925311" y="924025"/>
                </a:cubicBezTo>
                <a:cubicBezTo>
                  <a:pt x="1886376" y="912574"/>
                  <a:pt x="1809808" y="885524"/>
                  <a:pt x="1809808" y="885524"/>
                </a:cubicBezTo>
                <a:cubicBezTo>
                  <a:pt x="1731374" y="833234"/>
                  <a:pt x="1779744" y="854894"/>
                  <a:pt x="1703930" y="837398"/>
                </a:cubicBezTo>
                <a:cubicBezTo>
                  <a:pt x="1678150" y="831449"/>
                  <a:pt x="1626928" y="818147"/>
                  <a:pt x="1626928" y="818147"/>
                </a:cubicBezTo>
                <a:cubicBezTo>
                  <a:pt x="1559552" y="773229"/>
                  <a:pt x="1582011" y="798896"/>
                  <a:pt x="1549926" y="750770"/>
                </a:cubicBezTo>
                <a:cubicBezTo>
                  <a:pt x="1556343" y="725103"/>
                  <a:pt x="1560135" y="698632"/>
                  <a:pt x="1569177" y="673768"/>
                </a:cubicBezTo>
                <a:cubicBezTo>
                  <a:pt x="1576835" y="652707"/>
                  <a:pt x="1602771" y="630548"/>
                  <a:pt x="1617303" y="616017"/>
                </a:cubicBezTo>
                <a:cubicBezTo>
                  <a:pt x="1623720" y="603183"/>
                  <a:pt x="1629434" y="589973"/>
                  <a:pt x="1636553" y="577515"/>
                </a:cubicBezTo>
                <a:cubicBezTo>
                  <a:pt x="1655117" y="545029"/>
                  <a:pt x="1694305" y="481263"/>
                  <a:pt x="1694305" y="481263"/>
                </a:cubicBezTo>
                <a:cubicBezTo>
                  <a:pt x="1687888" y="407469"/>
                  <a:pt x="1686318" y="333093"/>
                  <a:pt x="1675055" y="259882"/>
                </a:cubicBezTo>
                <a:cubicBezTo>
                  <a:pt x="1673296" y="248448"/>
                  <a:pt x="1660361" y="241639"/>
                  <a:pt x="1655804" y="231006"/>
                </a:cubicBezTo>
                <a:cubicBezTo>
                  <a:pt x="1650593" y="218847"/>
                  <a:pt x="1654443" y="202835"/>
                  <a:pt x="1646179" y="192505"/>
                </a:cubicBezTo>
                <a:cubicBezTo>
                  <a:pt x="1639841" y="184582"/>
                  <a:pt x="1626928" y="186088"/>
                  <a:pt x="1617303" y="182880"/>
                </a:cubicBezTo>
                <a:cubicBezTo>
                  <a:pt x="1607678" y="170046"/>
                  <a:pt x="1600607" y="154819"/>
                  <a:pt x="1588427" y="144379"/>
                </a:cubicBezTo>
                <a:cubicBezTo>
                  <a:pt x="1577533" y="135041"/>
                  <a:pt x="1551530" y="144378"/>
                  <a:pt x="1540301" y="134753"/>
                </a:cubicBezTo>
                <a:close/>
              </a:path>
            </a:pathLst>
          </a:cu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Arc 5">
            <a:extLst>
              <a:ext uri="{FF2B5EF4-FFF2-40B4-BE49-F238E27FC236}">
                <a16:creationId xmlns:a16="http://schemas.microsoft.com/office/drawing/2014/main" id="{BE4E52D1-E23F-41A1-BA9B-E00C2940929F}"/>
              </a:ext>
            </a:extLst>
          </p:cNvPr>
          <p:cNvSpPr/>
          <p:nvPr/>
        </p:nvSpPr>
        <p:spPr>
          <a:xfrm flipH="1">
            <a:off x="1507553" y="2919601"/>
            <a:ext cx="3525520" cy="1513839"/>
          </a:xfrm>
          <a:prstGeom prst="arc">
            <a:avLst>
              <a:gd name="adj1" fmla="val 18519585"/>
              <a:gd name="adj2" fmla="val 0"/>
            </a:avLst>
          </a:prstGeom>
          <a:ln w="47625">
            <a:solidFill>
              <a:srgbClr val="002060"/>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ZoneTexte 6">
            <a:extLst>
              <a:ext uri="{FF2B5EF4-FFF2-40B4-BE49-F238E27FC236}">
                <a16:creationId xmlns:a16="http://schemas.microsoft.com/office/drawing/2014/main" id="{7C5E46BF-087A-4FCE-8B6E-B2F605AA1C07}"/>
              </a:ext>
            </a:extLst>
          </p:cNvPr>
          <p:cNvSpPr txBox="1"/>
          <p:nvPr/>
        </p:nvSpPr>
        <p:spPr>
          <a:xfrm>
            <a:off x="2932757" y="2350159"/>
            <a:ext cx="9300147" cy="3416320"/>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Régulation/Adaptation permanente des variables physiologiques/biochimiques pour les maintenir constantes malgré les fluctuations de l’environnement extérieur et les contraintes imposées </a:t>
            </a:r>
          </a:p>
          <a:p>
            <a:r>
              <a:rPr lang="fr-FR" sz="3600" dirty="0">
                <a:solidFill>
                  <a:schemeClr val="accent5">
                    <a:lumMod val="50000"/>
                  </a:schemeClr>
                </a:solidFill>
                <a:latin typeface="Century Gothic" panose="020B0502020202020204" pitchFamily="34" charset="0"/>
              </a:rPr>
              <a:t>(ex : </a:t>
            </a:r>
            <a:r>
              <a:rPr lang="fr-FR" sz="3600" b="1" dirty="0">
                <a:solidFill>
                  <a:schemeClr val="accent5">
                    <a:lumMod val="50000"/>
                  </a:schemeClr>
                </a:solidFill>
                <a:latin typeface="Century Gothic" panose="020B0502020202020204" pitchFamily="34" charset="0"/>
              </a:rPr>
              <a:t>Exercice Physique = stress</a:t>
            </a:r>
            <a:r>
              <a:rPr lang="fr-FR" sz="3600" dirty="0">
                <a:solidFill>
                  <a:schemeClr val="accent5">
                    <a:lumMod val="50000"/>
                  </a:schemeClr>
                </a:solidFill>
                <a:latin typeface="Century Gothic" panose="020B0502020202020204" pitchFamily="34" charset="0"/>
              </a:rPr>
              <a:t>)</a:t>
            </a:r>
          </a:p>
        </p:txBody>
      </p:sp>
    </p:spTree>
    <p:extLst>
      <p:ext uri="{BB962C8B-B14F-4D97-AF65-F5344CB8AC3E}">
        <p14:creationId xmlns:p14="http://schemas.microsoft.com/office/powerpoint/2010/main" val="163399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A76F4F-7C47-430F-8087-EA5500FAB86A}"/>
              </a:ext>
            </a:extLst>
          </p:cNvPr>
          <p:cNvSpPr/>
          <p:nvPr/>
        </p:nvSpPr>
        <p:spPr>
          <a:xfrm>
            <a:off x="14435" y="0"/>
            <a:ext cx="12192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ED5E36A0-C878-4439-96C3-F1FD198E2BA3}"/>
              </a:ext>
            </a:extLst>
          </p:cNvPr>
          <p:cNvSpPr txBox="1"/>
          <p:nvPr/>
        </p:nvSpPr>
        <p:spPr>
          <a:xfrm>
            <a:off x="-38503" y="0"/>
            <a:ext cx="12297877" cy="1384995"/>
          </a:xfrm>
          <a:prstGeom prst="rect">
            <a:avLst/>
          </a:prstGeom>
          <a:noFill/>
        </p:spPr>
        <p:txBody>
          <a:bodyPr wrap="square" rtlCol="0">
            <a:spAutoFit/>
          </a:bodyPr>
          <a:lstStyle/>
          <a:p>
            <a:r>
              <a:rPr lang="fr-FR" sz="3600" dirty="0">
                <a:solidFill>
                  <a:schemeClr val="accent5">
                    <a:lumMod val="50000"/>
                  </a:schemeClr>
                </a:solidFill>
                <a:latin typeface="Century Gothic" panose="020B0502020202020204" pitchFamily="34" charset="0"/>
              </a:rPr>
              <a:t>La notion </a:t>
            </a:r>
            <a:r>
              <a:rPr lang="fr-FR" sz="4400" b="1" dirty="0">
                <a:solidFill>
                  <a:schemeClr val="accent5">
                    <a:lumMod val="50000"/>
                  </a:schemeClr>
                </a:solidFill>
                <a:latin typeface="Century Gothic" panose="020B0502020202020204" pitchFamily="34" charset="0"/>
              </a:rPr>
              <a:t>d’Homéostasie</a:t>
            </a:r>
            <a:r>
              <a:rPr lang="fr-FR" sz="3600" dirty="0">
                <a:solidFill>
                  <a:schemeClr val="accent5">
                    <a:lumMod val="50000"/>
                  </a:schemeClr>
                </a:solidFill>
                <a:latin typeface="Century Gothic" panose="020B0502020202020204" pitchFamily="34" charset="0"/>
              </a:rPr>
              <a:t> : c’est la </a:t>
            </a:r>
            <a:r>
              <a:rPr lang="fr-FR" sz="4000" b="1" dirty="0">
                <a:solidFill>
                  <a:srgbClr val="FF0000"/>
                </a:solidFill>
                <a:latin typeface="Century Gothic" panose="020B0502020202020204" pitchFamily="34" charset="0"/>
              </a:rPr>
              <a:t>constance du milieu intérieur</a:t>
            </a:r>
            <a:r>
              <a:rPr lang="fr-FR" sz="3600" dirty="0">
                <a:solidFill>
                  <a:schemeClr val="accent5">
                    <a:lumMod val="50000"/>
                  </a:schemeClr>
                </a:solidFill>
                <a:latin typeface="Century Gothic" panose="020B0502020202020204" pitchFamily="34" charset="0"/>
              </a:rPr>
              <a:t>. </a:t>
            </a:r>
          </a:p>
        </p:txBody>
      </p:sp>
      <p:sp>
        <p:nvSpPr>
          <p:cNvPr id="5" name="Forme libre : forme 4">
            <a:extLst>
              <a:ext uri="{FF2B5EF4-FFF2-40B4-BE49-F238E27FC236}">
                <a16:creationId xmlns:a16="http://schemas.microsoft.com/office/drawing/2014/main" id="{DA3E6334-16A3-4DC3-8BE9-3B8B021219FB}"/>
              </a:ext>
            </a:extLst>
          </p:cNvPr>
          <p:cNvSpPr/>
          <p:nvPr/>
        </p:nvSpPr>
        <p:spPr>
          <a:xfrm>
            <a:off x="269378" y="2350159"/>
            <a:ext cx="2339198" cy="4312118"/>
          </a:xfrm>
          <a:custGeom>
            <a:avLst/>
            <a:gdLst>
              <a:gd name="connsiteX0" fmla="*/ 1540301 w 2697322"/>
              <a:gd name="connsiteY0" fmla="*/ 134753 h 4312118"/>
              <a:gd name="connsiteX1" fmla="*/ 1521050 w 2697322"/>
              <a:gd name="connsiteY1" fmla="*/ 86627 h 4312118"/>
              <a:gd name="connsiteX2" fmla="*/ 1453673 w 2697322"/>
              <a:gd name="connsiteY2" fmla="*/ 28875 h 4312118"/>
              <a:gd name="connsiteX3" fmla="*/ 1415172 w 2697322"/>
              <a:gd name="connsiteY3" fmla="*/ 19250 h 4312118"/>
              <a:gd name="connsiteX4" fmla="*/ 1309295 w 2697322"/>
              <a:gd name="connsiteY4" fmla="*/ 0 h 4312118"/>
              <a:gd name="connsiteX5" fmla="*/ 1001286 w 2697322"/>
              <a:gd name="connsiteY5" fmla="*/ 38501 h 4312118"/>
              <a:gd name="connsiteX6" fmla="*/ 943535 w 2697322"/>
              <a:gd name="connsiteY6" fmla="*/ 115503 h 4312118"/>
              <a:gd name="connsiteX7" fmla="*/ 885783 w 2697322"/>
              <a:gd name="connsiteY7" fmla="*/ 202130 h 4312118"/>
              <a:gd name="connsiteX8" fmla="*/ 876158 w 2697322"/>
              <a:gd name="connsiteY8" fmla="*/ 231006 h 4312118"/>
              <a:gd name="connsiteX9" fmla="*/ 847282 w 2697322"/>
              <a:gd name="connsiteY9" fmla="*/ 259882 h 4312118"/>
              <a:gd name="connsiteX10" fmla="*/ 837657 w 2697322"/>
              <a:gd name="connsiteY10" fmla="*/ 317633 h 4312118"/>
              <a:gd name="connsiteX11" fmla="*/ 828031 w 2697322"/>
              <a:gd name="connsiteY11" fmla="*/ 356134 h 4312118"/>
              <a:gd name="connsiteX12" fmla="*/ 837657 w 2697322"/>
              <a:gd name="connsiteY12" fmla="*/ 442762 h 4312118"/>
              <a:gd name="connsiteX13" fmla="*/ 866532 w 2697322"/>
              <a:gd name="connsiteY13" fmla="*/ 529389 h 4312118"/>
              <a:gd name="connsiteX14" fmla="*/ 905033 w 2697322"/>
              <a:gd name="connsiteY14" fmla="*/ 587141 h 4312118"/>
              <a:gd name="connsiteX15" fmla="*/ 933909 w 2697322"/>
              <a:gd name="connsiteY15" fmla="*/ 596766 h 4312118"/>
              <a:gd name="connsiteX16" fmla="*/ 953160 w 2697322"/>
              <a:gd name="connsiteY16" fmla="*/ 635267 h 4312118"/>
              <a:gd name="connsiteX17" fmla="*/ 991661 w 2697322"/>
              <a:gd name="connsiteY17" fmla="*/ 654518 h 4312118"/>
              <a:gd name="connsiteX18" fmla="*/ 1010911 w 2697322"/>
              <a:gd name="connsiteY18" fmla="*/ 702644 h 4312118"/>
              <a:gd name="connsiteX19" fmla="*/ 1039787 w 2697322"/>
              <a:gd name="connsiteY19" fmla="*/ 741145 h 4312118"/>
              <a:gd name="connsiteX20" fmla="*/ 1030162 w 2697322"/>
              <a:gd name="connsiteY20" fmla="*/ 789271 h 4312118"/>
              <a:gd name="connsiteX21" fmla="*/ 914659 w 2697322"/>
              <a:gd name="connsiteY21" fmla="*/ 837398 h 4312118"/>
              <a:gd name="connsiteX22" fmla="*/ 866532 w 2697322"/>
              <a:gd name="connsiteY22" fmla="*/ 866273 h 4312118"/>
              <a:gd name="connsiteX23" fmla="*/ 770280 w 2697322"/>
              <a:gd name="connsiteY23" fmla="*/ 885524 h 4312118"/>
              <a:gd name="connsiteX24" fmla="*/ 712528 w 2697322"/>
              <a:gd name="connsiteY24" fmla="*/ 943275 h 4312118"/>
              <a:gd name="connsiteX25" fmla="*/ 693278 w 2697322"/>
              <a:gd name="connsiteY25" fmla="*/ 972151 h 4312118"/>
              <a:gd name="connsiteX26" fmla="*/ 654777 w 2697322"/>
              <a:gd name="connsiteY26" fmla="*/ 1001027 h 4312118"/>
              <a:gd name="connsiteX27" fmla="*/ 577775 w 2697322"/>
              <a:gd name="connsiteY27" fmla="*/ 1106905 h 4312118"/>
              <a:gd name="connsiteX28" fmla="*/ 539273 w 2697322"/>
              <a:gd name="connsiteY28" fmla="*/ 1164657 h 4312118"/>
              <a:gd name="connsiteX29" fmla="*/ 462271 w 2697322"/>
              <a:gd name="connsiteY29" fmla="*/ 1232033 h 4312118"/>
              <a:gd name="connsiteX30" fmla="*/ 443021 w 2697322"/>
              <a:gd name="connsiteY30" fmla="*/ 1299410 h 4312118"/>
              <a:gd name="connsiteX31" fmla="*/ 414145 w 2697322"/>
              <a:gd name="connsiteY31" fmla="*/ 1347537 h 4312118"/>
              <a:gd name="connsiteX32" fmla="*/ 375644 w 2697322"/>
              <a:gd name="connsiteY32" fmla="*/ 1405288 h 4312118"/>
              <a:gd name="connsiteX33" fmla="*/ 346768 w 2697322"/>
              <a:gd name="connsiteY33" fmla="*/ 1453414 h 4312118"/>
              <a:gd name="connsiteX34" fmla="*/ 317892 w 2697322"/>
              <a:gd name="connsiteY34" fmla="*/ 1482290 h 4312118"/>
              <a:gd name="connsiteX35" fmla="*/ 289017 w 2697322"/>
              <a:gd name="connsiteY35" fmla="*/ 1540042 h 4312118"/>
              <a:gd name="connsiteX36" fmla="*/ 250516 w 2697322"/>
              <a:gd name="connsiteY36" fmla="*/ 1568918 h 4312118"/>
              <a:gd name="connsiteX37" fmla="*/ 231265 w 2697322"/>
              <a:gd name="connsiteY37" fmla="*/ 1607419 h 4312118"/>
              <a:gd name="connsiteX38" fmla="*/ 221640 w 2697322"/>
              <a:gd name="connsiteY38" fmla="*/ 1645920 h 4312118"/>
              <a:gd name="connsiteX39" fmla="*/ 192764 w 2697322"/>
              <a:gd name="connsiteY39" fmla="*/ 1684421 h 4312118"/>
              <a:gd name="connsiteX40" fmla="*/ 173513 w 2697322"/>
              <a:gd name="connsiteY40" fmla="*/ 1713297 h 4312118"/>
              <a:gd name="connsiteX41" fmla="*/ 144638 w 2697322"/>
              <a:gd name="connsiteY41" fmla="*/ 1751798 h 4312118"/>
              <a:gd name="connsiteX42" fmla="*/ 125387 w 2697322"/>
              <a:gd name="connsiteY42" fmla="*/ 1799924 h 4312118"/>
              <a:gd name="connsiteX43" fmla="*/ 106137 w 2697322"/>
              <a:gd name="connsiteY43" fmla="*/ 1886551 h 4312118"/>
              <a:gd name="connsiteX44" fmla="*/ 96511 w 2697322"/>
              <a:gd name="connsiteY44" fmla="*/ 1915427 h 4312118"/>
              <a:gd name="connsiteX45" fmla="*/ 86886 w 2697322"/>
              <a:gd name="connsiteY45" fmla="*/ 1963553 h 4312118"/>
              <a:gd name="connsiteX46" fmla="*/ 58010 w 2697322"/>
              <a:gd name="connsiteY46" fmla="*/ 2011680 h 4312118"/>
              <a:gd name="connsiteX47" fmla="*/ 38760 w 2697322"/>
              <a:gd name="connsiteY47" fmla="*/ 2088682 h 4312118"/>
              <a:gd name="connsiteX48" fmla="*/ 19509 w 2697322"/>
              <a:gd name="connsiteY48" fmla="*/ 2117558 h 4312118"/>
              <a:gd name="connsiteX49" fmla="*/ 125387 w 2697322"/>
              <a:gd name="connsiteY49" fmla="*/ 2242686 h 4312118"/>
              <a:gd name="connsiteX50" fmla="*/ 202389 w 2697322"/>
              <a:gd name="connsiteY50" fmla="*/ 2261937 h 4312118"/>
              <a:gd name="connsiteX51" fmla="*/ 289017 w 2697322"/>
              <a:gd name="connsiteY51" fmla="*/ 2223435 h 4312118"/>
              <a:gd name="connsiteX52" fmla="*/ 327518 w 2697322"/>
              <a:gd name="connsiteY52" fmla="*/ 2213810 h 4312118"/>
              <a:gd name="connsiteX53" fmla="*/ 356393 w 2697322"/>
              <a:gd name="connsiteY53" fmla="*/ 2165684 h 4312118"/>
              <a:gd name="connsiteX54" fmla="*/ 375644 w 2697322"/>
              <a:gd name="connsiteY54" fmla="*/ 2107932 h 4312118"/>
              <a:gd name="connsiteX55" fmla="*/ 404520 w 2697322"/>
              <a:gd name="connsiteY55" fmla="*/ 2040555 h 4312118"/>
              <a:gd name="connsiteX56" fmla="*/ 452646 w 2697322"/>
              <a:gd name="connsiteY56" fmla="*/ 1973179 h 4312118"/>
              <a:gd name="connsiteX57" fmla="*/ 481522 w 2697322"/>
              <a:gd name="connsiteY57" fmla="*/ 1925052 h 4312118"/>
              <a:gd name="connsiteX58" fmla="*/ 529648 w 2697322"/>
              <a:gd name="connsiteY58" fmla="*/ 1857675 h 4312118"/>
              <a:gd name="connsiteX59" fmla="*/ 558524 w 2697322"/>
              <a:gd name="connsiteY59" fmla="*/ 1799924 h 4312118"/>
              <a:gd name="connsiteX60" fmla="*/ 577775 w 2697322"/>
              <a:gd name="connsiteY60" fmla="*/ 1761423 h 4312118"/>
              <a:gd name="connsiteX61" fmla="*/ 645151 w 2697322"/>
              <a:gd name="connsiteY61" fmla="*/ 1655545 h 4312118"/>
              <a:gd name="connsiteX62" fmla="*/ 674027 w 2697322"/>
              <a:gd name="connsiteY62" fmla="*/ 1597793 h 4312118"/>
              <a:gd name="connsiteX63" fmla="*/ 702903 w 2697322"/>
              <a:gd name="connsiteY63" fmla="*/ 1530417 h 4312118"/>
              <a:gd name="connsiteX64" fmla="*/ 760655 w 2697322"/>
              <a:gd name="connsiteY64" fmla="*/ 1386038 h 4312118"/>
              <a:gd name="connsiteX65" fmla="*/ 799156 w 2697322"/>
              <a:gd name="connsiteY65" fmla="*/ 1424539 h 4312118"/>
              <a:gd name="connsiteX66" fmla="*/ 808781 w 2697322"/>
              <a:gd name="connsiteY66" fmla="*/ 1501541 h 4312118"/>
              <a:gd name="connsiteX67" fmla="*/ 818406 w 2697322"/>
              <a:gd name="connsiteY67" fmla="*/ 1607419 h 4312118"/>
              <a:gd name="connsiteX68" fmla="*/ 847282 w 2697322"/>
              <a:gd name="connsiteY68" fmla="*/ 1790299 h 4312118"/>
              <a:gd name="connsiteX69" fmla="*/ 856907 w 2697322"/>
              <a:gd name="connsiteY69" fmla="*/ 1819174 h 4312118"/>
              <a:gd name="connsiteX70" fmla="*/ 876158 w 2697322"/>
              <a:gd name="connsiteY70" fmla="*/ 2059806 h 4312118"/>
              <a:gd name="connsiteX71" fmla="*/ 895408 w 2697322"/>
              <a:gd name="connsiteY71" fmla="*/ 2136808 h 4312118"/>
              <a:gd name="connsiteX72" fmla="*/ 905033 w 2697322"/>
              <a:gd name="connsiteY72" fmla="*/ 2165684 h 4312118"/>
              <a:gd name="connsiteX73" fmla="*/ 924284 w 2697322"/>
              <a:gd name="connsiteY73" fmla="*/ 2252311 h 4312118"/>
              <a:gd name="connsiteX74" fmla="*/ 905033 w 2697322"/>
              <a:gd name="connsiteY74" fmla="*/ 2396690 h 4312118"/>
              <a:gd name="connsiteX75" fmla="*/ 847282 w 2697322"/>
              <a:gd name="connsiteY75" fmla="*/ 2531444 h 4312118"/>
              <a:gd name="connsiteX76" fmla="*/ 837657 w 2697322"/>
              <a:gd name="connsiteY76" fmla="*/ 2560320 h 4312118"/>
              <a:gd name="connsiteX77" fmla="*/ 818406 w 2697322"/>
              <a:gd name="connsiteY77" fmla="*/ 2608446 h 4312118"/>
              <a:gd name="connsiteX78" fmla="*/ 808781 w 2697322"/>
              <a:gd name="connsiteY78" fmla="*/ 2675823 h 4312118"/>
              <a:gd name="connsiteX79" fmla="*/ 770280 w 2697322"/>
              <a:gd name="connsiteY79" fmla="*/ 2791326 h 4312118"/>
              <a:gd name="connsiteX80" fmla="*/ 760655 w 2697322"/>
              <a:gd name="connsiteY80" fmla="*/ 2829827 h 4312118"/>
              <a:gd name="connsiteX81" fmla="*/ 751029 w 2697322"/>
              <a:gd name="connsiteY81" fmla="*/ 2858703 h 4312118"/>
              <a:gd name="connsiteX82" fmla="*/ 731779 w 2697322"/>
              <a:gd name="connsiteY82" fmla="*/ 2954955 h 4312118"/>
              <a:gd name="connsiteX83" fmla="*/ 722153 w 2697322"/>
              <a:gd name="connsiteY83" fmla="*/ 3003082 h 4312118"/>
              <a:gd name="connsiteX84" fmla="*/ 683652 w 2697322"/>
              <a:gd name="connsiteY84" fmla="*/ 3089709 h 4312118"/>
              <a:gd name="connsiteX85" fmla="*/ 664402 w 2697322"/>
              <a:gd name="connsiteY85" fmla="*/ 3137835 h 4312118"/>
              <a:gd name="connsiteX86" fmla="*/ 654777 w 2697322"/>
              <a:gd name="connsiteY86" fmla="*/ 3176337 h 4312118"/>
              <a:gd name="connsiteX87" fmla="*/ 635526 w 2697322"/>
              <a:gd name="connsiteY87" fmla="*/ 3272589 h 4312118"/>
              <a:gd name="connsiteX88" fmla="*/ 616276 w 2697322"/>
              <a:gd name="connsiteY88" fmla="*/ 3301465 h 4312118"/>
              <a:gd name="connsiteX89" fmla="*/ 558524 w 2697322"/>
              <a:gd name="connsiteY89" fmla="*/ 3484345 h 4312118"/>
              <a:gd name="connsiteX90" fmla="*/ 462271 w 2697322"/>
              <a:gd name="connsiteY90" fmla="*/ 3734602 h 4312118"/>
              <a:gd name="connsiteX91" fmla="*/ 414145 w 2697322"/>
              <a:gd name="connsiteY91" fmla="*/ 3830854 h 4312118"/>
              <a:gd name="connsiteX92" fmla="*/ 375644 w 2697322"/>
              <a:gd name="connsiteY92" fmla="*/ 3898231 h 4312118"/>
              <a:gd name="connsiteX93" fmla="*/ 356393 w 2697322"/>
              <a:gd name="connsiteY93" fmla="*/ 3955983 h 4312118"/>
              <a:gd name="connsiteX94" fmla="*/ 317892 w 2697322"/>
              <a:gd name="connsiteY94" fmla="*/ 4013734 h 4312118"/>
              <a:gd name="connsiteX95" fmla="*/ 279391 w 2697322"/>
              <a:gd name="connsiteY95" fmla="*/ 4090737 h 4312118"/>
              <a:gd name="connsiteX96" fmla="*/ 240890 w 2697322"/>
              <a:gd name="connsiteY96" fmla="*/ 4129238 h 4312118"/>
              <a:gd name="connsiteX97" fmla="*/ 115762 w 2697322"/>
              <a:gd name="connsiteY97" fmla="*/ 4158113 h 4312118"/>
              <a:gd name="connsiteX98" fmla="*/ 19509 w 2697322"/>
              <a:gd name="connsiteY98" fmla="*/ 4186989 h 4312118"/>
              <a:gd name="connsiteX99" fmla="*/ 259 w 2697322"/>
              <a:gd name="connsiteY99" fmla="*/ 4215865 h 4312118"/>
              <a:gd name="connsiteX100" fmla="*/ 9884 w 2697322"/>
              <a:gd name="connsiteY100" fmla="*/ 4244741 h 4312118"/>
              <a:gd name="connsiteX101" fmla="*/ 29135 w 2697322"/>
              <a:gd name="connsiteY101" fmla="*/ 4273617 h 4312118"/>
              <a:gd name="connsiteX102" fmla="*/ 58010 w 2697322"/>
              <a:gd name="connsiteY102" fmla="*/ 4283242 h 4312118"/>
              <a:gd name="connsiteX103" fmla="*/ 96511 w 2697322"/>
              <a:gd name="connsiteY103" fmla="*/ 4302492 h 4312118"/>
              <a:gd name="connsiteX104" fmla="*/ 423770 w 2697322"/>
              <a:gd name="connsiteY104" fmla="*/ 4292867 h 4312118"/>
              <a:gd name="connsiteX105" fmla="*/ 722153 w 2697322"/>
              <a:gd name="connsiteY105" fmla="*/ 4273617 h 4312118"/>
              <a:gd name="connsiteX106" fmla="*/ 741404 w 2697322"/>
              <a:gd name="connsiteY106" fmla="*/ 4244741 h 4312118"/>
              <a:gd name="connsiteX107" fmla="*/ 779905 w 2697322"/>
              <a:gd name="connsiteY107" fmla="*/ 4196614 h 4312118"/>
              <a:gd name="connsiteX108" fmla="*/ 799156 w 2697322"/>
              <a:gd name="connsiteY108" fmla="*/ 4158113 h 4312118"/>
              <a:gd name="connsiteX109" fmla="*/ 837657 w 2697322"/>
              <a:gd name="connsiteY109" fmla="*/ 4100362 h 4312118"/>
              <a:gd name="connsiteX110" fmla="*/ 866532 w 2697322"/>
              <a:gd name="connsiteY110" fmla="*/ 4042610 h 4312118"/>
              <a:gd name="connsiteX111" fmla="*/ 895408 w 2697322"/>
              <a:gd name="connsiteY111" fmla="*/ 4013734 h 4312118"/>
              <a:gd name="connsiteX112" fmla="*/ 914659 w 2697322"/>
              <a:gd name="connsiteY112" fmla="*/ 3984859 h 4312118"/>
              <a:gd name="connsiteX113" fmla="*/ 991661 w 2697322"/>
              <a:gd name="connsiteY113" fmla="*/ 3878981 h 4312118"/>
              <a:gd name="connsiteX114" fmla="*/ 1001286 w 2697322"/>
              <a:gd name="connsiteY114" fmla="*/ 3850105 h 4312118"/>
              <a:gd name="connsiteX115" fmla="*/ 1030162 w 2697322"/>
              <a:gd name="connsiteY115" fmla="*/ 3773103 h 4312118"/>
              <a:gd name="connsiteX116" fmla="*/ 1059038 w 2697322"/>
              <a:gd name="connsiteY116" fmla="*/ 3628724 h 4312118"/>
              <a:gd name="connsiteX117" fmla="*/ 1097539 w 2697322"/>
              <a:gd name="connsiteY117" fmla="*/ 3493970 h 4312118"/>
              <a:gd name="connsiteX118" fmla="*/ 1116789 w 2697322"/>
              <a:gd name="connsiteY118" fmla="*/ 3397718 h 4312118"/>
              <a:gd name="connsiteX119" fmla="*/ 1136040 w 2697322"/>
              <a:gd name="connsiteY119" fmla="*/ 3359217 h 4312118"/>
              <a:gd name="connsiteX120" fmla="*/ 1174541 w 2697322"/>
              <a:gd name="connsiteY120" fmla="*/ 3272589 h 4312118"/>
              <a:gd name="connsiteX121" fmla="*/ 1222667 w 2697322"/>
              <a:gd name="connsiteY121" fmla="*/ 3205212 h 4312118"/>
              <a:gd name="connsiteX122" fmla="*/ 1280419 w 2697322"/>
              <a:gd name="connsiteY122" fmla="*/ 3089709 h 4312118"/>
              <a:gd name="connsiteX123" fmla="*/ 1290044 w 2697322"/>
              <a:gd name="connsiteY123" fmla="*/ 3060833 h 4312118"/>
              <a:gd name="connsiteX124" fmla="*/ 1328545 w 2697322"/>
              <a:gd name="connsiteY124" fmla="*/ 2993457 h 4312118"/>
              <a:gd name="connsiteX125" fmla="*/ 1367046 w 2697322"/>
              <a:gd name="connsiteY125" fmla="*/ 2897204 h 4312118"/>
              <a:gd name="connsiteX126" fmla="*/ 1405547 w 2697322"/>
              <a:gd name="connsiteY126" fmla="*/ 2800951 h 4312118"/>
              <a:gd name="connsiteX127" fmla="*/ 1444048 w 2697322"/>
              <a:gd name="connsiteY127" fmla="*/ 2733574 h 4312118"/>
              <a:gd name="connsiteX128" fmla="*/ 1472924 w 2697322"/>
              <a:gd name="connsiteY128" fmla="*/ 2608446 h 4312118"/>
              <a:gd name="connsiteX129" fmla="*/ 1511425 w 2697322"/>
              <a:gd name="connsiteY129" fmla="*/ 2637322 h 4312118"/>
              <a:gd name="connsiteX130" fmla="*/ 1521050 w 2697322"/>
              <a:gd name="connsiteY130" fmla="*/ 2714324 h 4312118"/>
              <a:gd name="connsiteX131" fmla="*/ 1530676 w 2697322"/>
              <a:gd name="connsiteY131" fmla="*/ 2868328 h 4312118"/>
              <a:gd name="connsiteX132" fmla="*/ 1540301 w 2697322"/>
              <a:gd name="connsiteY132" fmla="*/ 2906829 h 4312118"/>
              <a:gd name="connsiteX133" fmla="*/ 1559551 w 2697322"/>
              <a:gd name="connsiteY133" fmla="*/ 3003082 h 4312118"/>
              <a:gd name="connsiteX134" fmla="*/ 1588427 w 2697322"/>
              <a:gd name="connsiteY134" fmla="*/ 3128210 h 4312118"/>
              <a:gd name="connsiteX135" fmla="*/ 1607678 w 2697322"/>
              <a:gd name="connsiteY135" fmla="*/ 3243713 h 4312118"/>
              <a:gd name="connsiteX136" fmla="*/ 1617303 w 2697322"/>
              <a:gd name="connsiteY136" fmla="*/ 3551722 h 4312118"/>
              <a:gd name="connsiteX137" fmla="*/ 1626928 w 2697322"/>
              <a:gd name="connsiteY137" fmla="*/ 3619099 h 4312118"/>
              <a:gd name="connsiteX138" fmla="*/ 1646179 w 2697322"/>
              <a:gd name="connsiteY138" fmla="*/ 3676850 h 4312118"/>
              <a:gd name="connsiteX139" fmla="*/ 1665429 w 2697322"/>
              <a:gd name="connsiteY139" fmla="*/ 3792353 h 4312118"/>
              <a:gd name="connsiteX140" fmla="*/ 1675055 w 2697322"/>
              <a:gd name="connsiteY140" fmla="*/ 3850105 h 4312118"/>
              <a:gd name="connsiteX141" fmla="*/ 1694305 w 2697322"/>
              <a:gd name="connsiteY141" fmla="*/ 3898231 h 4312118"/>
              <a:gd name="connsiteX142" fmla="*/ 1752057 w 2697322"/>
              <a:gd name="connsiteY142" fmla="*/ 4013734 h 4312118"/>
              <a:gd name="connsiteX143" fmla="*/ 1771307 w 2697322"/>
              <a:gd name="connsiteY143" fmla="*/ 4158113 h 4312118"/>
              <a:gd name="connsiteX144" fmla="*/ 1780932 w 2697322"/>
              <a:gd name="connsiteY144" fmla="*/ 4196614 h 4312118"/>
              <a:gd name="connsiteX145" fmla="*/ 1800183 w 2697322"/>
              <a:gd name="connsiteY145" fmla="*/ 4244741 h 4312118"/>
              <a:gd name="connsiteX146" fmla="*/ 1886810 w 2697322"/>
              <a:gd name="connsiteY146" fmla="*/ 4273617 h 4312118"/>
              <a:gd name="connsiteX147" fmla="*/ 2031189 w 2697322"/>
              <a:gd name="connsiteY147" fmla="*/ 4283242 h 4312118"/>
              <a:gd name="connsiteX148" fmla="*/ 2204444 w 2697322"/>
              <a:gd name="connsiteY148" fmla="*/ 4302492 h 4312118"/>
              <a:gd name="connsiteX149" fmla="*/ 2493202 w 2697322"/>
              <a:gd name="connsiteY149" fmla="*/ 4312118 h 4312118"/>
              <a:gd name="connsiteX150" fmla="*/ 2579829 w 2697322"/>
              <a:gd name="connsiteY150" fmla="*/ 4254366 h 4312118"/>
              <a:gd name="connsiteX151" fmla="*/ 2541328 w 2697322"/>
              <a:gd name="connsiteY151" fmla="*/ 4167739 h 4312118"/>
              <a:gd name="connsiteX152" fmla="*/ 2522078 w 2697322"/>
              <a:gd name="connsiteY152" fmla="*/ 4129238 h 4312118"/>
              <a:gd name="connsiteX153" fmla="*/ 2435450 w 2697322"/>
              <a:gd name="connsiteY153" fmla="*/ 4071486 h 4312118"/>
              <a:gd name="connsiteX154" fmla="*/ 2387324 w 2697322"/>
              <a:gd name="connsiteY154" fmla="*/ 3984859 h 4312118"/>
              <a:gd name="connsiteX155" fmla="*/ 2348823 w 2697322"/>
              <a:gd name="connsiteY155" fmla="*/ 3907857 h 4312118"/>
              <a:gd name="connsiteX156" fmla="*/ 2300697 w 2697322"/>
              <a:gd name="connsiteY156" fmla="*/ 3792353 h 4312118"/>
              <a:gd name="connsiteX157" fmla="*/ 2291071 w 2697322"/>
              <a:gd name="connsiteY157" fmla="*/ 3753852 h 4312118"/>
              <a:gd name="connsiteX158" fmla="*/ 2262196 w 2697322"/>
              <a:gd name="connsiteY158" fmla="*/ 3715351 h 4312118"/>
              <a:gd name="connsiteX159" fmla="*/ 2175568 w 2697322"/>
              <a:gd name="connsiteY159" fmla="*/ 3561347 h 4312118"/>
              <a:gd name="connsiteX160" fmla="*/ 2165943 w 2697322"/>
              <a:gd name="connsiteY160" fmla="*/ 3522846 h 4312118"/>
              <a:gd name="connsiteX161" fmla="*/ 2146692 w 2697322"/>
              <a:gd name="connsiteY161" fmla="*/ 3474720 h 4312118"/>
              <a:gd name="connsiteX162" fmla="*/ 2137067 w 2697322"/>
              <a:gd name="connsiteY162" fmla="*/ 3416968 h 4312118"/>
              <a:gd name="connsiteX163" fmla="*/ 2127442 w 2697322"/>
              <a:gd name="connsiteY163" fmla="*/ 3388092 h 4312118"/>
              <a:gd name="connsiteX164" fmla="*/ 2117817 w 2697322"/>
              <a:gd name="connsiteY164" fmla="*/ 3349591 h 4312118"/>
              <a:gd name="connsiteX165" fmla="*/ 2098566 w 2697322"/>
              <a:gd name="connsiteY165" fmla="*/ 3243713 h 4312118"/>
              <a:gd name="connsiteX166" fmla="*/ 2088941 w 2697322"/>
              <a:gd name="connsiteY166" fmla="*/ 3070459 h 4312118"/>
              <a:gd name="connsiteX167" fmla="*/ 2079316 w 2697322"/>
              <a:gd name="connsiteY167" fmla="*/ 3022332 h 4312118"/>
              <a:gd name="connsiteX168" fmla="*/ 2069690 w 2697322"/>
              <a:gd name="connsiteY168" fmla="*/ 2945330 h 4312118"/>
              <a:gd name="connsiteX169" fmla="*/ 2050440 w 2697322"/>
              <a:gd name="connsiteY169" fmla="*/ 2868328 h 4312118"/>
              <a:gd name="connsiteX170" fmla="*/ 2040815 w 2697322"/>
              <a:gd name="connsiteY170" fmla="*/ 2829827 h 4312118"/>
              <a:gd name="connsiteX171" fmla="*/ 2031189 w 2697322"/>
              <a:gd name="connsiteY171" fmla="*/ 2791326 h 4312118"/>
              <a:gd name="connsiteX172" fmla="*/ 2021564 w 2697322"/>
              <a:gd name="connsiteY172" fmla="*/ 2723949 h 4312118"/>
              <a:gd name="connsiteX173" fmla="*/ 1944562 w 2697322"/>
              <a:gd name="connsiteY173" fmla="*/ 2618071 h 4312118"/>
              <a:gd name="connsiteX174" fmla="*/ 1915686 w 2697322"/>
              <a:gd name="connsiteY174" fmla="*/ 2550694 h 4312118"/>
              <a:gd name="connsiteX175" fmla="*/ 1906061 w 2697322"/>
              <a:gd name="connsiteY175" fmla="*/ 2502568 h 4312118"/>
              <a:gd name="connsiteX176" fmla="*/ 1915686 w 2697322"/>
              <a:gd name="connsiteY176" fmla="*/ 2194560 h 4312118"/>
              <a:gd name="connsiteX177" fmla="*/ 1925311 w 2697322"/>
              <a:gd name="connsiteY177" fmla="*/ 2165684 h 4312118"/>
              <a:gd name="connsiteX178" fmla="*/ 1944562 w 2697322"/>
              <a:gd name="connsiteY178" fmla="*/ 2136808 h 4312118"/>
              <a:gd name="connsiteX179" fmla="*/ 1954187 w 2697322"/>
              <a:gd name="connsiteY179" fmla="*/ 2107932 h 4312118"/>
              <a:gd name="connsiteX180" fmla="*/ 1963812 w 2697322"/>
              <a:gd name="connsiteY180" fmla="*/ 2059806 h 4312118"/>
              <a:gd name="connsiteX181" fmla="*/ 1992688 w 2697322"/>
              <a:gd name="connsiteY181" fmla="*/ 1973179 h 4312118"/>
              <a:gd name="connsiteX182" fmla="*/ 2002313 w 2697322"/>
              <a:gd name="connsiteY182" fmla="*/ 1944303 h 4312118"/>
              <a:gd name="connsiteX183" fmla="*/ 2031189 w 2697322"/>
              <a:gd name="connsiteY183" fmla="*/ 1674795 h 4312118"/>
              <a:gd name="connsiteX184" fmla="*/ 2021564 w 2697322"/>
              <a:gd name="connsiteY184" fmla="*/ 1482290 h 4312118"/>
              <a:gd name="connsiteX185" fmla="*/ 2011939 w 2697322"/>
              <a:gd name="connsiteY185" fmla="*/ 1405288 h 4312118"/>
              <a:gd name="connsiteX186" fmla="*/ 2040815 w 2697322"/>
              <a:gd name="connsiteY186" fmla="*/ 1395663 h 4312118"/>
              <a:gd name="connsiteX187" fmla="*/ 2050440 w 2697322"/>
              <a:gd name="connsiteY187" fmla="*/ 1424539 h 4312118"/>
              <a:gd name="connsiteX188" fmla="*/ 2146692 w 2697322"/>
              <a:gd name="connsiteY188" fmla="*/ 1559292 h 4312118"/>
              <a:gd name="connsiteX189" fmla="*/ 2175568 w 2697322"/>
              <a:gd name="connsiteY189" fmla="*/ 1588168 h 4312118"/>
              <a:gd name="connsiteX190" fmla="*/ 2223695 w 2697322"/>
              <a:gd name="connsiteY190" fmla="*/ 1703671 h 4312118"/>
              <a:gd name="connsiteX191" fmla="*/ 2310322 w 2697322"/>
              <a:gd name="connsiteY191" fmla="*/ 1848050 h 4312118"/>
              <a:gd name="connsiteX192" fmla="*/ 2329572 w 2697322"/>
              <a:gd name="connsiteY192" fmla="*/ 1905802 h 4312118"/>
              <a:gd name="connsiteX193" fmla="*/ 2387324 w 2697322"/>
              <a:gd name="connsiteY193" fmla="*/ 2021305 h 4312118"/>
              <a:gd name="connsiteX194" fmla="*/ 2396949 w 2697322"/>
              <a:gd name="connsiteY194" fmla="*/ 2079057 h 4312118"/>
              <a:gd name="connsiteX195" fmla="*/ 2416200 w 2697322"/>
              <a:gd name="connsiteY195" fmla="*/ 2127183 h 4312118"/>
              <a:gd name="connsiteX196" fmla="*/ 2435450 w 2697322"/>
              <a:gd name="connsiteY196" fmla="*/ 2184934 h 4312118"/>
              <a:gd name="connsiteX197" fmla="*/ 2445076 w 2697322"/>
              <a:gd name="connsiteY197" fmla="*/ 2242686 h 4312118"/>
              <a:gd name="connsiteX198" fmla="*/ 2464326 w 2697322"/>
              <a:gd name="connsiteY198" fmla="*/ 2367814 h 4312118"/>
              <a:gd name="connsiteX199" fmla="*/ 2493202 w 2697322"/>
              <a:gd name="connsiteY199" fmla="*/ 2435191 h 4312118"/>
              <a:gd name="connsiteX200" fmla="*/ 2522078 w 2697322"/>
              <a:gd name="connsiteY200" fmla="*/ 2454442 h 4312118"/>
              <a:gd name="connsiteX201" fmla="*/ 2608705 w 2697322"/>
              <a:gd name="connsiteY201" fmla="*/ 2425566 h 4312118"/>
              <a:gd name="connsiteX202" fmla="*/ 2618330 w 2697322"/>
              <a:gd name="connsiteY202" fmla="*/ 2396690 h 4312118"/>
              <a:gd name="connsiteX203" fmla="*/ 2627956 w 2697322"/>
              <a:gd name="connsiteY203" fmla="*/ 2348564 h 4312118"/>
              <a:gd name="connsiteX204" fmla="*/ 2637581 w 2697322"/>
              <a:gd name="connsiteY204" fmla="*/ 2319688 h 4312118"/>
              <a:gd name="connsiteX205" fmla="*/ 2647206 w 2697322"/>
              <a:gd name="connsiteY205" fmla="*/ 2261937 h 4312118"/>
              <a:gd name="connsiteX206" fmla="*/ 2656831 w 2697322"/>
              <a:gd name="connsiteY206" fmla="*/ 2213810 h 4312118"/>
              <a:gd name="connsiteX207" fmla="*/ 2685707 w 2697322"/>
              <a:gd name="connsiteY207" fmla="*/ 2117558 h 4312118"/>
              <a:gd name="connsiteX208" fmla="*/ 2685707 w 2697322"/>
              <a:gd name="connsiteY208" fmla="*/ 1857675 h 4312118"/>
              <a:gd name="connsiteX209" fmla="*/ 2666457 w 2697322"/>
              <a:gd name="connsiteY209" fmla="*/ 1809549 h 4312118"/>
              <a:gd name="connsiteX210" fmla="*/ 2608705 w 2697322"/>
              <a:gd name="connsiteY210" fmla="*/ 1713297 h 4312118"/>
              <a:gd name="connsiteX211" fmla="*/ 2570204 w 2697322"/>
              <a:gd name="connsiteY211" fmla="*/ 1674795 h 4312118"/>
              <a:gd name="connsiteX212" fmla="*/ 2550953 w 2697322"/>
              <a:gd name="connsiteY212" fmla="*/ 1636294 h 4312118"/>
              <a:gd name="connsiteX213" fmla="*/ 2531703 w 2697322"/>
              <a:gd name="connsiteY213" fmla="*/ 1607419 h 4312118"/>
              <a:gd name="connsiteX214" fmla="*/ 2512452 w 2697322"/>
              <a:gd name="connsiteY214" fmla="*/ 1530417 h 4312118"/>
              <a:gd name="connsiteX215" fmla="*/ 2473951 w 2697322"/>
              <a:gd name="connsiteY215" fmla="*/ 1443789 h 4312118"/>
              <a:gd name="connsiteX216" fmla="*/ 2445076 w 2697322"/>
              <a:gd name="connsiteY216" fmla="*/ 1357162 h 4312118"/>
              <a:gd name="connsiteX217" fmla="*/ 2406575 w 2697322"/>
              <a:gd name="connsiteY217" fmla="*/ 1309035 h 4312118"/>
              <a:gd name="connsiteX218" fmla="*/ 2348823 w 2697322"/>
              <a:gd name="connsiteY218" fmla="*/ 1241659 h 4312118"/>
              <a:gd name="connsiteX219" fmla="*/ 2291071 w 2697322"/>
              <a:gd name="connsiteY219" fmla="*/ 1174282 h 4312118"/>
              <a:gd name="connsiteX220" fmla="*/ 2262196 w 2697322"/>
              <a:gd name="connsiteY220" fmla="*/ 1126155 h 4312118"/>
              <a:gd name="connsiteX221" fmla="*/ 2233320 w 2697322"/>
              <a:gd name="connsiteY221" fmla="*/ 1106905 h 4312118"/>
              <a:gd name="connsiteX222" fmla="*/ 2175568 w 2697322"/>
              <a:gd name="connsiteY222" fmla="*/ 1058779 h 4312118"/>
              <a:gd name="connsiteX223" fmla="*/ 2137067 w 2697322"/>
              <a:gd name="connsiteY223" fmla="*/ 1039528 h 4312118"/>
              <a:gd name="connsiteX224" fmla="*/ 2002313 w 2697322"/>
              <a:gd name="connsiteY224" fmla="*/ 962526 h 4312118"/>
              <a:gd name="connsiteX225" fmla="*/ 1925311 w 2697322"/>
              <a:gd name="connsiteY225" fmla="*/ 924025 h 4312118"/>
              <a:gd name="connsiteX226" fmla="*/ 1809808 w 2697322"/>
              <a:gd name="connsiteY226" fmla="*/ 885524 h 4312118"/>
              <a:gd name="connsiteX227" fmla="*/ 1703930 w 2697322"/>
              <a:gd name="connsiteY227" fmla="*/ 837398 h 4312118"/>
              <a:gd name="connsiteX228" fmla="*/ 1626928 w 2697322"/>
              <a:gd name="connsiteY228" fmla="*/ 818147 h 4312118"/>
              <a:gd name="connsiteX229" fmla="*/ 1549926 w 2697322"/>
              <a:gd name="connsiteY229" fmla="*/ 750770 h 4312118"/>
              <a:gd name="connsiteX230" fmla="*/ 1569177 w 2697322"/>
              <a:gd name="connsiteY230" fmla="*/ 673768 h 4312118"/>
              <a:gd name="connsiteX231" fmla="*/ 1617303 w 2697322"/>
              <a:gd name="connsiteY231" fmla="*/ 616017 h 4312118"/>
              <a:gd name="connsiteX232" fmla="*/ 1636553 w 2697322"/>
              <a:gd name="connsiteY232" fmla="*/ 577515 h 4312118"/>
              <a:gd name="connsiteX233" fmla="*/ 1694305 w 2697322"/>
              <a:gd name="connsiteY233" fmla="*/ 481263 h 4312118"/>
              <a:gd name="connsiteX234" fmla="*/ 1675055 w 2697322"/>
              <a:gd name="connsiteY234" fmla="*/ 259882 h 4312118"/>
              <a:gd name="connsiteX235" fmla="*/ 1655804 w 2697322"/>
              <a:gd name="connsiteY235" fmla="*/ 231006 h 4312118"/>
              <a:gd name="connsiteX236" fmla="*/ 1646179 w 2697322"/>
              <a:gd name="connsiteY236" fmla="*/ 192505 h 4312118"/>
              <a:gd name="connsiteX237" fmla="*/ 1617303 w 2697322"/>
              <a:gd name="connsiteY237" fmla="*/ 182880 h 4312118"/>
              <a:gd name="connsiteX238" fmla="*/ 1588427 w 2697322"/>
              <a:gd name="connsiteY238" fmla="*/ 144379 h 4312118"/>
              <a:gd name="connsiteX239" fmla="*/ 1540301 w 2697322"/>
              <a:gd name="connsiteY239" fmla="*/ 134753 h 431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2697322" h="4312118">
                <a:moveTo>
                  <a:pt x="1540301" y="134753"/>
                </a:moveTo>
                <a:cubicBezTo>
                  <a:pt x="1529072" y="125128"/>
                  <a:pt x="1530634" y="101003"/>
                  <a:pt x="1521050" y="86627"/>
                </a:cubicBezTo>
                <a:cubicBezTo>
                  <a:pt x="1511486" y="72282"/>
                  <a:pt x="1473992" y="37583"/>
                  <a:pt x="1453673" y="28875"/>
                </a:cubicBezTo>
                <a:cubicBezTo>
                  <a:pt x="1441514" y="23664"/>
                  <a:pt x="1428144" y="21844"/>
                  <a:pt x="1415172" y="19250"/>
                </a:cubicBezTo>
                <a:cubicBezTo>
                  <a:pt x="1379998" y="12215"/>
                  <a:pt x="1344587" y="6417"/>
                  <a:pt x="1309295" y="0"/>
                </a:cubicBezTo>
                <a:cubicBezTo>
                  <a:pt x="1206625" y="12834"/>
                  <a:pt x="1099952" y="7343"/>
                  <a:pt x="1001286" y="38501"/>
                </a:cubicBezTo>
                <a:cubicBezTo>
                  <a:pt x="970691" y="48163"/>
                  <a:pt x="961332" y="88808"/>
                  <a:pt x="943535" y="115503"/>
                </a:cubicBezTo>
                <a:cubicBezTo>
                  <a:pt x="924284" y="144379"/>
                  <a:pt x="896757" y="169206"/>
                  <a:pt x="885783" y="202130"/>
                </a:cubicBezTo>
                <a:cubicBezTo>
                  <a:pt x="882575" y="211755"/>
                  <a:pt x="881786" y="222564"/>
                  <a:pt x="876158" y="231006"/>
                </a:cubicBezTo>
                <a:cubicBezTo>
                  <a:pt x="868607" y="242332"/>
                  <a:pt x="856907" y="250257"/>
                  <a:pt x="847282" y="259882"/>
                </a:cubicBezTo>
                <a:cubicBezTo>
                  <a:pt x="844074" y="279132"/>
                  <a:pt x="841484" y="298496"/>
                  <a:pt x="837657" y="317633"/>
                </a:cubicBezTo>
                <a:cubicBezTo>
                  <a:pt x="835063" y="330605"/>
                  <a:pt x="828031" y="342905"/>
                  <a:pt x="828031" y="356134"/>
                </a:cubicBezTo>
                <a:cubicBezTo>
                  <a:pt x="828031" y="385188"/>
                  <a:pt x="833548" y="414000"/>
                  <a:pt x="837657" y="442762"/>
                </a:cubicBezTo>
                <a:cubicBezTo>
                  <a:pt x="843538" y="483931"/>
                  <a:pt x="845717" y="494697"/>
                  <a:pt x="866532" y="529389"/>
                </a:cubicBezTo>
                <a:cubicBezTo>
                  <a:pt x="878435" y="549228"/>
                  <a:pt x="888673" y="570781"/>
                  <a:pt x="905033" y="587141"/>
                </a:cubicBezTo>
                <a:cubicBezTo>
                  <a:pt x="912207" y="594315"/>
                  <a:pt x="924284" y="593558"/>
                  <a:pt x="933909" y="596766"/>
                </a:cubicBezTo>
                <a:cubicBezTo>
                  <a:pt x="940326" y="609600"/>
                  <a:pt x="943014" y="625121"/>
                  <a:pt x="953160" y="635267"/>
                </a:cubicBezTo>
                <a:cubicBezTo>
                  <a:pt x="963306" y="645413"/>
                  <a:pt x="982323" y="643624"/>
                  <a:pt x="991661" y="654518"/>
                </a:cubicBezTo>
                <a:cubicBezTo>
                  <a:pt x="1002905" y="667636"/>
                  <a:pt x="1002520" y="687541"/>
                  <a:pt x="1010911" y="702644"/>
                </a:cubicBezTo>
                <a:cubicBezTo>
                  <a:pt x="1018702" y="716667"/>
                  <a:pt x="1030162" y="728311"/>
                  <a:pt x="1039787" y="741145"/>
                </a:cubicBezTo>
                <a:cubicBezTo>
                  <a:pt x="1036579" y="757187"/>
                  <a:pt x="1041730" y="777703"/>
                  <a:pt x="1030162" y="789271"/>
                </a:cubicBezTo>
                <a:cubicBezTo>
                  <a:pt x="1000552" y="818881"/>
                  <a:pt x="953699" y="827637"/>
                  <a:pt x="914659" y="837398"/>
                </a:cubicBezTo>
                <a:cubicBezTo>
                  <a:pt x="898617" y="847023"/>
                  <a:pt x="883628" y="858675"/>
                  <a:pt x="866532" y="866273"/>
                </a:cubicBezTo>
                <a:cubicBezTo>
                  <a:pt x="849297" y="873933"/>
                  <a:pt x="781775" y="883608"/>
                  <a:pt x="770280" y="885524"/>
                </a:cubicBezTo>
                <a:cubicBezTo>
                  <a:pt x="751029" y="904774"/>
                  <a:pt x="730615" y="922927"/>
                  <a:pt x="712528" y="943275"/>
                </a:cubicBezTo>
                <a:cubicBezTo>
                  <a:pt x="704843" y="951921"/>
                  <a:pt x="701458" y="963971"/>
                  <a:pt x="693278" y="972151"/>
                </a:cubicBezTo>
                <a:cubicBezTo>
                  <a:pt x="681935" y="983495"/>
                  <a:pt x="667611" y="991402"/>
                  <a:pt x="654777" y="1001027"/>
                </a:cubicBezTo>
                <a:cubicBezTo>
                  <a:pt x="598586" y="1113409"/>
                  <a:pt x="659218" y="1007364"/>
                  <a:pt x="577775" y="1106905"/>
                </a:cubicBezTo>
                <a:cubicBezTo>
                  <a:pt x="563124" y="1124812"/>
                  <a:pt x="553726" y="1146590"/>
                  <a:pt x="539273" y="1164657"/>
                </a:cubicBezTo>
                <a:cubicBezTo>
                  <a:pt x="514349" y="1195811"/>
                  <a:pt x="493265" y="1208788"/>
                  <a:pt x="462271" y="1232033"/>
                </a:cubicBezTo>
                <a:cubicBezTo>
                  <a:pt x="455854" y="1254492"/>
                  <a:pt x="452005" y="1277849"/>
                  <a:pt x="443021" y="1299410"/>
                </a:cubicBezTo>
                <a:cubicBezTo>
                  <a:pt x="435826" y="1316679"/>
                  <a:pt x="424189" y="1331753"/>
                  <a:pt x="414145" y="1347537"/>
                </a:cubicBezTo>
                <a:cubicBezTo>
                  <a:pt x="401724" y="1367056"/>
                  <a:pt x="387548" y="1385449"/>
                  <a:pt x="375644" y="1405288"/>
                </a:cubicBezTo>
                <a:cubicBezTo>
                  <a:pt x="366019" y="1421330"/>
                  <a:pt x="357993" y="1438448"/>
                  <a:pt x="346768" y="1453414"/>
                </a:cubicBezTo>
                <a:cubicBezTo>
                  <a:pt x="338601" y="1464304"/>
                  <a:pt x="327517" y="1472665"/>
                  <a:pt x="317892" y="1482290"/>
                </a:cubicBezTo>
                <a:cubicBezTo>
                  <a:pt x="310064" y="1505775"/>
                  <a:pt x="307675" y="1521383"/>
                  <a:pt x="289017" y="1540042"/>
                </a:cubicBezTo>
                <a:cubicBezTo>
                  <a:pt x="277674" y="1551386"/>
                  <a:pt x="263350" y="1559293"/>
                  <a:pt x="250516" y="1568918"/>
                </a:cubicBezTo>
                <a:cubicBezTo>
                  <a:pt x="244099" y="1581752"/>
                  <a:pt x="236303" y="1593984"/>
                  <a:pt x="231265" y="1607419"/>
                </a:cubicBezTo>
                <a:cubicBezTo>
                  <a:pt x="226620" y="1619805"/>
                  <a:pt x="227556" y="1634088"/>
                  <a:pt x="221640" y="1645920"/>
                </a:cubicBezTo>
                <a:cubicBezTo>
                  <a:pt x="214466" y="1660269"/>
                  <a:pt x="202088" y="1671367"/>
                  <a:pt x="192764" y="1684421"/>
                </a:cubicBezTo>
                <a:cubicBezTo>
                  <a:pt x="186040" y="1693834"/>
                  <a:pt x="180237" y="1703883"/>
                  <a:pt x="173513" y="1713297"/>
                </a:cubicBezTo>
                <a:cubicBezTo>
                  <a:pt x="164189" y="1726351"/>
                  <a:pt x="152429" y="1737775"/>
                  <a:pt x="144638" y="1751798"/>
                </a:cubicBezTo>
                <a:cubicBezTo>
                  <a:pt x="136247" y="1766902"/>
                  <a:pt x="131454" y="1783746"/>
                  <a:pt x="125387" y="1799924"/>
                </a:cubicBezTo>
                <a:cubicBezTo>
                  <a:pt x="107659" y="1847197"/>
                  <a:pt x="121145" y="1819018"/>
                  <a:pt x="106137" y="1886551"/>
                </a:cubicBezTo>
                <a:cubicBezTo>
                  <a:pt x="103936" y="1896455"/>
                  <a:pt x="98972" y="1905584"/>
                  <a:pt x="96511" y="1915427"/>
                </a:cubicBezTo>
                <a:cubicBezTo>
                  <a:pt x="92543" y="1931298"/>
                  <a:pt x="92962" y="1948363"/>
                  <a:pt x="86886" y="1963553"/>
                </a:cubicBezTo>
                <a:cubicBezTo>
                  <a:pt x="79938" y="1980923"/>
                  <a:pt x="67635" y="1995638"/>
                  <a:pt x="58010" y="2011680"/>
                </a:cubicBezTo>
                <a:cubicBezTo>
                  <a:pt x="54350" y="2029983"/>
                  <a:pt x="48625" y="2068952"/>
                  <a:pt x="38760" y="2088682"/>
                </a:cubicBezTo>
                <a:cubicBezTo>
                  <a:pt x="33587" y="2099029"/>
                  <a:pt x="25926" y="2107933"/>
                  <a:pt x="19509" y="2117558"/>
                </a:cubicBezTo>
                <a:cubicBezTo>
                  <a:pt x="39142" y="2186272"/>
                  <a:pt x="32924" y="2219570"/>
                  <a:pt x="125387" y="2242686"/>
                </a:cubicBezTo>
                <a:lnTo>
                  <a:pt x="202389" y="2261937"/>
                </a:lnTo>
                <a:cubicBezTo>
                  <a:pt x="231265" y="2249103"/>
                  <a:pt x="259524" y="2234779"/>
                  <a:pt x="289017" y="2223435"/>
                </a:cubicBezTo>
                <a:cubicBezTo>
                  <a:pt x="301364" y="2218686"/>
                  <a:pt x="317474" y="2222419"/>
                  <a:pt x="327518" y="2213810"/>
                </a:cubicBezTo>
                <a:cubicBezTo>
                  <a:pt x="341722" y="2201635"/>
                  <a:pt x="348652" y="2182715"/>
                  <a:pt x="356393" y="2165684"/>
                </a:cubicBezTo>
                <a:cubicBezTo>
                  <a:pt x="364790" y="2147211"/>
                  <a:pt x="367651" y="2126583"/>
                  <a:pt x="375644" y="2107932"/>
                </a:cubicBezTo>
                <a:cubicBezTo>
                  <a:pt x="385269" y="2085473"/>
                  <a:pt x="394409" y="2062800"/>
                  <a:pt x="404520" y="2040555"/>
                </a:cubicBezTo>
                <a:cubicBezTo>
                  <a:pt x="439832" y="1962867"/>
                  <a:pt x="404161" y="2037825"/>
                  <a:pt x="452646" y="1973179"/>
                </a:cubicBezTo>
                <a:cubicBezTo>
                  <a:pt x="463871" y="1958212"/>
                  <a:pt x="471145" y="1940618"/>
                  <a:pt x="481522" y="1925052"/>
                </a:cubicBezTo>
                <a:cubicBezTo>
                  <a:pt x="496832" y="1902087"/>
                  <a:pt x="513606" y="1880134"/>
                  <a:pt x="529648" y="1857675"/>
                </a:cubicBezTo>
                <a:cubicBezTo>
                  <a:pt x="547295" y="1804735"/>
                  <a:pt x="528670" y="1852168"/>
                  <a:pt x="558524" y="1799924"/>
                </a:cubicBezTo>
                <a:cubicBezTo>
                  <a:pt x="565643" y="1787466"/>
                  <a:pt x="570656" y="1773881"/>
                  <a:pt x="577775" y="1761423"/>
                </a:cubicBezTo>
                <a:cubicBezTo>
                  <a:pt x="616670" y="1693357"/>
                  <a:pt x="583423" y="1779001"/>
                  <a:pt x="645151" y="1655545"/>
                </a:cubicBezTo>
                <a:lnTo>
                  <a:pt x="674027" y="1597793"/>
                </a:lnTo>
                <a:cubicBezTo>
                  <a:pt x="706728" y="1466986"/>
                  <a:pt x="658588" y="1641204"/>
                  <a:pt x="702903" y="1530417"/>
                </a:cubicBezTo>
                <a:cubicBezTo>
                  <a:pt x="766142" y="1372320"/>
                  <a:pt x="712883" y="1457693"/>
                  <a:pt x="760655" y="1386038"/>
                </a:cubicBezTo>
                <a:cubicBezTo>
                  <a:pt x="773489" y="1398872"/>
                  <a:pt x="792175" y="1407786"/>
                  <a:pt x="799156" y="1424539"/>
                </a:cubicBezTo>
                <a:cubicBezTo>
                  <a:pt x="809105" y="1448416"/>
                  <a:pt x="806073" y="1475816"/>
                  <a:pt x="808781" y="1501541"/>
                </a:cubicBezTo>
                <a:cubicBezTo>
                  <a:pt x="812491" y="1536784"/>
                  <a:pt x="814880" y="1572157"/>
                  <a:pt x="818406" y="1607419"/>
                </a:cubicBezTo>
                <a:cubicBezTo>
                  <a:pt x="823424" y="1657601"/>
                  <a:pt x="831591" y="1743225"/>
                  <a:pt x="847282" y="1790299"/>
                </a:cubicBezTo>
                <a:lnTo>
                  <a:pt x="856907" y="1819174"/>
                </a:lnTo>
                <a:cubicBezTo>
                  <a:pt x="859088" y="1851895"/>
                  <a:pt x="868142" y="2011712"/>
                  <a:pt x="876158" y="2059806"/>
                </a:cubicBezTo>
                <a:cubicBezTo>
                  <a:pt x="880508" y="2085903"/>
                  <a:pt x="887042" y="2111708"/>
                  <a:pt x="895408" y="2136808"/>
                </a:cubicBezTo>
                <a:cubicBezTo>
                  <a:pt x="898616" y="2146433"/>
                  <a:pt x="902832" y="2155780"/>
                  <a:pt x="905033" y="2165684"/>
                </a:cubicBezTo>
                <a:cubicBezTo>
                  <a:pt x="927620" y="2267323"/>
                  <a:pt x="902617" y="2187307"/>
                  <a:pt x="924284" y="2252311"/>
                </a:cubicBezTo>
                <a:cubicBezTo>
                  <a:pt x="919561" y="2304266"/>
                  <a:pt x="920978" y="2348856"/>
                  <a:pt x="905033" y="2396690"/>
                </a:cubicBezTo>
                <a:cubicBezTo>
                  <a:pt x="867324" y="2509816"/>
                  <a:pt x="889420" y="2436633"/>
                  <a:pt x="847282" y="2531444"/>
                </a:cubicBezTo>
                <a:cubicBezTo>
                  <a:pt x="843161" y="2540716"/>
                  <a:pt x="841220" y="2550820"/>
                  <a:pt x="837657" y="2560320"/>
                </a:cubicBezTo>
                <a:cubicBezTo>
                  <a:pt x="831590" y="2576498"/>
                  <a:pt x="824823" y="2592404"/>
                  <a:pt x="818406" y="2608446"/>
                </a:cubicBezTo>
                <a:cubicBezTo>
                  <a:pt x="815198" y="2630905"/>
                  <a:pt x="814555" y="2653883"/>
                  <a:pt x="808781" y="2675823"/>
                </a:cubicBezTo>
                <a:cubicBezTo>
                  <a:pt x="798453" y="2715070"/>
                  <a:pt x="782385" y="2752590"/>
                  <a:pt x="770280" y="2791326"/>
                </a:cubicBezTo>
                <a:cubicBezTo>
                  <a:pt x="766334" y="2803952"/>
                  <a:pt x="764289" y="2817107"/>
                  <a:pt x="760655" y="2829827"/>
                </a:cubicBezTo>
                <a:cubicBezTo>
                  <a:pt x="757868" y="2839583"/>
                  <a:pt x="753816" y="2848947"/>
                  <a:pt x="751029" y="2858703"/>
                </a:cubicBezTo>
                <a:cubicBezTo>
                  <a:pt x="738261" y="2903389"/>
                  <a:pt x="741232" y="2902962"/>
                  <a:pt x="731779" y="2954955"/>
                </a:cubicBezTo>
                <a:cubicBezTo>
                  <a:pt x="728852" y="2971051"/>
                  <a:pt x="726854" y="2987412"/>
                  <a:pt x="722153" y="3003082"/>
                </a:cubicBezTo>
                <a:cubicBezTo>
                  <a:pt x="708982" y="3046987"/>
                  <a:pt x="701157" y="3050324"/>
                  <a:pt x="683652" y="3089709"/>
                </a:cubicBezTo>
                <a:cubicBezTo>
                  <a:pt x="676635" y="3105498"/>
                  <a:pt x="669866" y="3121444"/>
                  <a:pt x="664402" y="3137835"/>
                </a:cubicBezTo>
                <a:cubicBezTo>
                  <a:pt x="660219" y="3150385"/>
                  <a:pt x="657549" y="3163402"/>
                  <a:pt x="654777" y="3176337"/>
                </a:cubicBezTo>
                <a:cubicBezTo>
                  <a:pt x="647921" y="3208330"/>
                  <a:pt x="653675" y="3245365"/>
                  <a:pt x="635526" y="3272589"/>
                </a:cubicBezTo>
                <a:lnTo>
                  <a:pt x="616276" y="3301465"/>
                </a:lnTo>
                <a:cubicBezTo>
                  <a:pt x="584124" y="3462223"/>
                  <a:pt x="616788" y="3335447"/>
                  <a:pt x="558524" y="3484345"/>
                </a:cubicBezTo>
                <a:cubicBezTo>
                  <a:pt x="496389" y="3643134"/>
                  <a:pt x="528726" y="3588402"/>
                  <a:pt x="462271" y="3734602"/>
                </a:cubicBezTo>
                <a:cubicBezTo>
                  <a:pt x="447427" y="3767258"/>
                  <a:pt x="430929" y="3799152"/>
                  <a:pt x="414145" y="3830854"/>
                </a:cubicBezTo>
                <a:cubicBezTo>
                  <a:pt x="402042" y="3853715"/>
                  <a:pt x="386484" y="3874745"/>
                  <a:pt x="375644" y="3898231"/>
                </a:cubicBezTo>
                <a:cubicBezTo>
                  <a:pt x="367140" y="3916655"/>
                  <a:pt x="365468" y="3937833"/>
                  <a:pt x="356393" y="3955983"/>
                </a:cubicBezTo>
                <a:cubicBezTo>
                  <a:pt x="346046" y="3976677"/>
                  <a:pt x="328971" y="3993423"/>
                  <a:pt x="317892" y="4013734"/>
                </a:cubicBezTo>
                <a:cubicBezTo>
                  <a:pt x="292329" y="4060600"/>
                  <a:pt x="309576" y="4055521"/>
                  <a:pt x="279391" y="4090737"/>
                </a:cubicBezTo>
                <a:cubicBezTo>
                  <a:pt x="267579" y="4104517"/>
                  <a:pt x="257673" y="4122328"/>
                  <a:pt x="240890" y="4129238"/>
                </a:cubicBezTo>
                <a:cubicBezTo>
                  <a:pt x="201309" y="4145536"/>
                  <a:pt x="157006" y="4146656"/>
                  <a:pt x="115762" y="4158113"/>
                </a:cubicBezTo>
                <a:cubicBezTo>
                  <a:pt x="-47051" y="4203339"/>
                  <a:pt x="178790" y="4155134"/>
                  <a:pt x="19509" y="4186989"/>
                </a:cubicBezTo>
                <a:cubicBezTo>
                  <a:pt x="13092" y="4196614"/>
                  <a:pt x="2161" y="4204454"/>
                  <a:pt x="259" y="4215865"/>
                </a:cubicBezTo>
                <a:cubicBezTo>
                  <a:pt x="-1409" y="4225873"/>
                  <a:pt x="5347" y="4235666"/>
                  <a:pt x="9884" y="4244741"/>
                </a:cubicBezTo>
                <a:cubicBezTo>
                  <a:pt x="15057" y="4255088"/>
                  <a:pt x="20102" y="4266390"/>
                  <a:pt x="29135" y="4273617"/>
                </a:cubicBezTo>
                <a:cubicBezTo>
                  <a:pt x="37057" y="4279955"/>
                  <a:pt x="48685" y="4279245"/>
                  <a:pt x="58010" y="4283242"/>
                </a:cubicBezTo>
                <a:cubicBezTo>
                  <a:pt x="71198" y="4288894"/>
                  <a:pt x="83677" y="4296075"/>
                  <a:pt x="96511" y="4302492"/>
                </a:cubicBezTo>
                <a:lnTo>
                  <a:pt x="423770" y="4292867"/>
                </a:lnTo>
                <a:cubicBezTo>
                  <a:pt x="523332" y="4288272"/>
                  <a:pt x="722153" y="4273617"/>
                  <a:pt x="722153" y="4273617"/>
                </a:cubicBezTo>
                <a:cubicBezTo>
                  <a:pt x="728570" y="4263992"/>
                  <a:pt x="734463" y="4253996"/>
                  <a:pt x="741404" y="4244741"/>
                </a:cubicBezTo>
                <a:cubicBezTo>
                  <a:pt x="753730" y="4228306"/>
                  <a:pt x="768509" y="4213708"/>
                  <a:pt x="779905" y="4196614"/>
                </a:cubicBezTo>
                <a:cubicBezTo>
                  <a:pt x="787864" y="4184675"/>
                  <a:pt x="791774" y="4170417"/>
                  <a:pt x="799156" y="4158113"/>
                </a:cubicBezTo>
                <a:cubicBezTo>
                  <a:pt x="811060" y="4138274"/>
                  <a:pt x="825999" y="4120347"/>
                  <a:pt x="837657" y="4100362"/>
                </a:cubicBezTo>
                <a:cubicBezTo>
                  <a:pt x="848502" y="4081771"/>
                  <a:pt x="854593" y="4060518"/>
                  <a:pt x="866532" y="4042610"/>
                </a:cubicBezTo>
                <a:cubicBezTo>
                  <a:pt x="874083" y="4031284"/>
                  <a:pt x="886694" y="4024191"/>
                  <a:pt x="895408" y="4013734"/>
                </a:cubicBezTo>
                <a:cubicBezTo>
                  <a:pt x="902814" y="4004847"/>
                  <a:pt x="907557" y="3993990"/>
                  <a:pt x="914659" y="3984859"/>
                </a:cubicBezTo>
                <a:cubicBezTo>
                  <a:pt x="955861" y="3931885"/>
                  <a:pt x="964003" y="3934298"/>
                  <a:pt x="991661" y="3878981"/>
                </a:cubicBezTo>
                <a:cubicBezTo>
                  <a:pt x="996198" y="3869906"/>
                  <a:pt x="997819" y="3859640"/>
                  <a:pt x="1001286" y="3850105"/>
                </a:cubicBezTo>
                <a:cubicBezTo>
                  <a:pt x="1010654" y="3824343"/>
                  <a:pt x="1021493" y="3799109"/>
                  <a:pt x="1030162" y="3773103"/>
                </a:cubicBezTo>
                <a:cubicBezTo>
                  <a:pt x="1041797" y="3738199"/>
                  <a:pt x="1055562" y="3643498"/>
                  <a:pt x="1059038" y="3628724"/>
                </a:cubicBezTo>
                <a:cubicBezTo>
                  <a:pt x="1085189" y="3517584"/>
                  <a:pt x="1075277" y="3627542"/>
                  <a:pt x="1097539" y="3493970"/>
                </a:cubicBezTo>
                <a:cubicBezTo>
                  <a:pt x="1100865" y="3474012"/>
                  <a:pt x="1108174" y="3420690"/>
                  <a:pt x="1116789" y="3397718"/>
                </a:cubicBezTo>
                <a:cubicBezTo>
                  <a:pt x="1121827" y="3384283"/>
                  <a:pt x="1130213" y="3372329"/>
                  <a:pt x="1136040" y="3359217"/>
                </a:cubicBezTo>
                <a:cubicBezTo>
                  <a:pt x="1149162" y="3329692"/>
                  <a:pt x="1157077" y="3300033"/>
                  <a:pt x="1174541" y="3272589"/>
                </a:cubicBezTo>
                <a:cubicBezTo>
                  <a:pt x="1189359" y="3249304"/>
                  <a:pt x="1206625" y="3227671"/>
                  <a:pt x="1222667" y="3205212"/>
                </a:cubicBezTo>
                <a:cubicBezTo>
                  <a:pt x="1260146" y="3092779"/>
                  <a:pt x="1218221" y="3201667"/>
                  <a:pt x="1280419" y="3089709"/>
                </a:cubicBezTo>
                <a:cubicBezTo>
                  <a:pt x="1285346" y="3080840"/>
                  <a:pt x="1285507" y="3069908"/>
                  <a:pt x="1290044" y="3060833"/>
                </a:cubicBezTo>
                <a:cubicBezTo>
                  <a:pt x="1301612" y="3037697"/>
                  <a:pt x="1316977" y="3016593"/>
                  <a:pt x="1328545" y="2993457"/>
                </a:cubicBezTo>
                <a:cubicBezTo>
                  <a:pt x="1371018" y="2908511"/>
                  <a:pt x="1345708" y="2952684"/>
                  <a:pt x="1367046" y="2897204"/>
                </a:cubicBezTo>
                <a:cubicBezTo>
                  <a:pt x="1379451" y="2864951"/>
                  <a:pt x="1386379" y="2829703"/>
                  <a:pt x="1405547" y="2800951"/>
                </a:cubicBezTo>
                <a:cubicBezTo>
                  <a:pt x="1432757" y="2760136"/>
                  <a:pt x="1419625" y="2782422"/>
                  <a:pt x="1444048" y="2733574"/>
                </a:cubicBezTo>
                <a:cubicBezTo>
                  <a:pt x="1445180" y="2725649"/>
                  <a:pt x="1456662" y="2616577"/>
                  <a:pt x="1472924" y="2608446"/>
                </a:cubicBezTo>
                <a:cubicBezTo>
                  <a:pt x="1487273" y="2601272"/>
                  <a:pt x="1498591" y="2627697"/>
                  <a:pt x="1511425" y="2637322"/>
                </a:cubicBezTo>
                <a:cubicBezTo>
                  <a:pt x="1514633" y="2662989"/>
                  <a:pt x="1518902" y="2688546"/>
                  <a:pt x="1521050" y="2714324"/>
                </a:cubicBezTo>
                <a:cubicBezTo>
                  <a:pt x="1525322" y="2765581"/>
                  <a:pt x="1525558" y="2817148"/>
                  <a:pt x="1530676" y="2868328"/>
                </a:cubicBezTo>
                <a:cubicBezTo>
                  <a:pt x="1531992" y="2881491"/>
                  <a:pt x="1537529" y="2893894"/>
                  <a:pt x="1540301" y="2906829"/>
                </a:cubicBezTo>
                <a:cubicBezTo>
                  <a:pt x="1547157" y="2938822"/>
                  <a:pt x="1554923" y="2970691"/>
                  <a:pt x="1559551" y="3003082"/>
                </a:cubicBezTo>
                <a:cubicBezTo>
                  <a:pt x="1589776" y="3214640"/>
                  <a:pt x="1546146" y="2937945"/>
                  <a:pt x="1588427" y="3128210"/>
                </a:cubicBezTo>
                <a:cubicBezTo>
                  <a:pt x="1596894" y="3166313"/>
                  <a:pt x="1601261" y="3205212"/>
                  <a:pt x="1607678" y="3243713"/>
                </a:cubicBezTo>
                <a:cubicBezTo>
                  <a:pt x="1610886" y="3346383"/>
                  <a:pt x="1612042" y="3449137"/>
                  <a:pt x="1617303" y="3551722"/>
                </a:cubicBezTo>
                <a:cubicBezTo>
                  <a:pt x="1618465" y="3574379"/>
                  <a:pt x="1621827" y="3596993"/>
                  <a:pt x="1626928" y="3619099"/>
                </a:cubicBezTo>
                <a:cubicBezTo>
                  <a:pt x="1631491" y="3638871"/>
                  <a:pt x="1646179" y="3676850"/>
                  <a:pt x="1646179" y="3676850"/>
                </a:cubicBezTo>
                <a:lnTo>
                  <a:pt x="1665429" y="3792353"/>
                </a:lnTo>
                <a:cubicBezTo>
                  <a:pt x="1668637" y="3811604"/>
                  <a:pt x="1667807" y="3831985"/>
                  <a:pt x="1675055" y="3850105"/>
                </a:cubicBezTo>
                <a:cubicBezTo>
                  <a:pt x="1681472" y="3866147"/>
                  <a:pt x="1686578" y="3882777"/>
                  <a:pt x="1694305" y="3898231"/>
                </a:cubicBezTo>
                <a:cubicBezTo>
                  <a:pt x="1757973" y="4025568"/>
                  <a:pt x="1728724" y="3943742"/>
                  <a:pt x="1752057" y="4013734"/>
                </a:cubicBezTo>
                <a:cubicBezTo>
                  <a:pt x="1758477" y="4071520"/>
                  <a:pt x="1760506" y="4104106"/>
                  <a:pt x="1771307" y="4158113"/>
                </a:cubicBezTo>
                <a:cubicBezTo>
                  <a:pt x="1773901" y="4171085"/>
                  <a:pt x="1776749" y="4184064"/>
                  <a:pt x="1780932" y="4196614"/>
                </a:cubicBezTo>
                <a:cubicBezTo>
                  <a:pt x="1786396" y="4213005"/>
                  <a:pt x="1786210" y="4234578"/>
                  <a:pt x="1800183" y="4244741"/>
                </a:cubicBezTo>
                <a:cubicBezTo>
                  <a:pt x="1824799" y="4262644"/>
                  <a:pt x="1856786" y="4268613"/>
                  <a:pt x="1886810" y="4273617"/>
                </a:cubicBezTo>
                <a:cubicBezTo>
                  <a:pt x="1934387" y="4281546"/>
                  <a:pt x="1983063" y="4280034"/>
                  <a:pt x="2031189" y="4283242"/>
                </a:cubicBezTo>
                <a:cubicBezTo>
                  <a:pt x="2109377" y="4298879"/>
                  <a:pt x="2091027" y="4297217"/>
                  <a:pt x="2204444" y="4302492"/>
                </a:cubicBezTo>
                <a:cubicBezTo>
                  <a:pt x="2300646" y="4306967"/>
                  <a:pt x="2396949" y="4308909"/>
                  <a:pt x="2493202" y="4312118"/>
                </a:cubicBezTo>
                <a:cubicBezTo>
                  <a:pt x="2524703" y="4304243"/>
                  <a:pt x="2592954" y="4311242"/>
                  <a:pt x="2579829" y="4254366"/>
                </a:cubicBezTo>
                <a:cubicBezTo>
                  <a:pt x="2572724" y="4223576"/>
                  <a:pt x="2554570" y="4196430"/>
                  <a:pt x="2541328" y="4167739"/>
                </a:cubicBezTo>
                <a:cubicBezTo>
                  <a:pt x="2535315" y="4154711"/>
                  <a:pt x="2532695" y="4138890"/>
                  <a:pt x="2522078" y="4129238"/>
                </a:cubicBezTo>
                <a:cubicBezTo>
                  <a:pt x="2496399" y="4105893"/>
                  <a:pt x="2435450" y="4071486"/>
                  <a:pt x="2435450" y="4071486"/>
                </a:cubicBezTo>
                <a:cubicBezTo>
                  <a:pt x="2386847" y="4006680"/>
                  <a:pt x="2422616" y="4061323"/>
                  <a:pt x="2387324" y="3984859"/>
                </a:cubicBezTo>
                <a:cubicBezTo>
                  <a:pt x="2375298" y="3958803"/>
                  <a:pt x="2348823" y="3907857"/>
                  <a:pt x="2348823" y="3907857"/>
                </a:cubicBezTo>
                <a:cubicBezTo>
                  <a:pt x="2329388" y="3810676"/>
                  <a:pt x="2354806" y="3911391"/>
                  <a:pt x="2300697" y="3792353"/>
                </a:cubicBezTo>
                <a:cubicBezTo>
                  <a:pt x="2295223" y="3780310"/>
                  <a:pt x="2296987" y="3765684"/>
                  <a:pt x="2291071" y="3753852"/>
                </a:cubicBezTo>
                <a:cubicBezTo>
                  <a:pt x="2283897" y="3739504"/>
                  <a:pt x="2270871" y="3728845"/>
                  <a:pt x="2262196" y="3715351"/>
                </a:cubicBezTo>
                <a:cubicBezTo>
                  <a:pt x="2210573" y="3635049"/>
                  <a:pt x="2211281" y="3632774"/>
                  <a:pt x="2175568" y="3561347"/>
                </a:cubicBezTo>
                <a:cubicBezTo>
                  <a:pt x="2172360" y="3548513"/>
                  <a:pt x="2170126" y="3535396"/>
                  <a:pt x="2165943" y="3522846"/>
                </a:cubicBezTo>
                <a:cubicBezTo>
                  <a:pt x="2160479" y="3506455"/>
                  <a:pt x="2151238" y="3491389"/>
                  <a:pt x="2146692" y="3474720"/>
                </a:cubicBezTo>
                <a:cubicBezTo>
                  <a:pt x="2141557" y="3455891"/>
                  <a:pt x="2141301" y="3436019"/>
                  <a:pt x="2137067" y="3416968"/>
                </a:cubicBezTo>
                <a:cubicBezTo>
                  <a:pt x="2134866" y="3407064"/>
                  <a:pt x="2130229" y="3397848"/>
                  <a:pt x="2127442" y="3388092"/>
                </a:cubicBezTo>
                <a:cubicBezTo>
                  <a:pt x="2123808" y="3375372"/>
                  <a:pt x="2120687" y="3362505"/>
                  <a:pt x="2117817" y="3349591"/>
                </a:cubicBezTo>
                <a:cubicBezTo>
                  <a:pt x="2108844" y="3309215"/>
                  <a:pt x="2105535" y="3285528"/>
                  <a:pt x="2098566" y="3243713"/>
                </a:cubicBezTo>
                <a:cubicBezTo>
                  <a:pt x="2095358" y="3185962"/>
                  <a:pt x="2093952" y="3128082"/>
                  <a:pt x="2088941" y="3070459"/>
                </a:cubicBezTo>
                <a:cubicBezTo>
                  <a:pt x="2087524" y="3054160"/>
                  <a:pt x="2081804" y="3038502"/>
                  <a:pt x="2079316" y="3022332"/>
                </a:cubicBezTo>
                <a:cubicBezTo>
                  <a:pt x="2075383" y="2996766"/>
                  <a:pt x="2074457" y="2970754"/>
                  <a:pt x="2069690" y="2945330"/>
                </a:cubicBezTo>
                <a:cubicBezTo>
                  <a:pt x="2064814" y="2919326"/>
                  <a:pt x="2056857" y="2893995"/>
                  <a:pt x="2050440" y="2868328"/>
                </a:cubicBezTo>
                <a:lnTo>
                  <a:pt x="2040815" y="2829827"/>
                </a:lnTo>
                <a:cubicBezTo>
                  <a:pt x="2037606" y="2816993"/>
                  <a:pt x="2033060" y="2804422"/>
                  <a:pt x="2031189" y="2791326"/>
                </a:cubicBezTo>
                <a:cubicBezTo>
                  <a:pt x="2027981" y="2768867"/>
                  <a:pt x="2028738" y="2745472"/>
                  <a:pt x="2021564" y="2723949"/>
                </a:cubicBezTo>
                <a:cubicBezTo>
                  <a:pt x="2008710" y="2685386"/>
                  <a:pt x="1965935" y="2648604"/>
                  <a:pt x="1944562" y="2618071"/>
                </a:cubicBezTo>
                <a:cubicBezTo>
                  <a:pt x="1933848" y="2602765"/>
                  <a:pt x="1920603" y="2570364"/>
                  <a:pt x="1915686" y="2550694"/>
                </a:cubicBezTo>
                <a:cubicBezTo>
                  <a:pt x="1911718" y="2534823"/>
                  <a:pt x="1909269" y="2518610"/>
                  <a:pt x="1906061" y="2502568"/>
                </a:cubicBezTo>
                <a:cubicBezTo>
                  <a:pt x="1909269" y="2399899"/>
                  <a:pt x="1909826" y="2297112"/>
                  <a:pt x="1915686" y="2194560"/>
                </a:cubicBezTo>
                <a:cubicBezTo>
                  <a:pt x="1916265" y="2184431"/>
                  <a:pt x="1920774" y="2174759"/>
                  <a:pt x="1925311" y="2165684"/>
                </a:cubicBezTo>
                <a:cubicBezTo>
                  <a:pt x="1930484" y="2155337"/>
                  <a:pt x="1938145" y="2146433"/>
                  <a:pt x="1944562" y="2136808"/>
                </a:cubicBezTo>
                <a:cubicBezTo>
                  <a:pt x="1947770" y="2127183"/>
                  <a:pt x="1951726" y="2117775"/>
                  <a:pt x="1954187" y="2107932"/>
                </a:cubicBezTo>
                <a:cubicBezTo>
                  <a:pt x="1958155" y="2092061"/>
                  <a:pt x="1959318" y="2075536"/>
                  <a:pt x="1963812" y="2059806"/>
                </a:cubicBezTo>
                <a:cubicBezTo>
                  <a:pt x="1972174" y="2030539"/>
                  <a:pt x="1983063" y="2002055"/>
                  <a:pt x="1992688" y="1973179"/>
                </a:cubicBezTo>
                <a:lnTo>
                  <a:pt x="2002313" y="1944303"/>
                </a:lnTo>
                <a:cubicBezTo>
                  <a:pt x="2025125" y="1739001"/>
                  <a:pt x="2015782" y="1828867"/>
                  <a:pt x="2031189" y="1674795"/>
                </a:cubicBezTo>
                <a:cubicBezTo>
                  <a:pt x="2027981" y="1610627"/>
                  <a:pt x="2026141" y="1546375"/>
                  <a:pt x="2021564" y="1482290"/>
                </a:cubicBezTo>
                <a:cubicBezTo>
                  <a:pt x="2019721" y="1456489"/>
                  <a:pt x="2006327" y="1430539"/>
                  <a:pt x="2011939" y="1405288"/>
                </a:cubicBezTo>
                <a:cubicBezTo>
                  <a:pt x="2014140" y="1395384"/>
                  <a:pt x="2031190" y="1398871"/>
                  <a:pt x="2040815" y="1395663"/>
                </a:cubicBezTo>
                <a:cubicBezTo>
                  <a:pt x="2044023" y="1405288"/>
                  <a:pt x="2045513" y="1415670"/>
                  <a:pt x="2050440" y="1424539"/>
                </a:cubicBezTo>
                <a:cubicBezTo>
                  <a:pt x="2064102" y="1449130"/>
                  <a:pt x="2134186" y="1546786"/>
                  <a:pt x="2146692" y="1559292"/>
                </a:cubicBezTo>
                <a:cubicBezTo>
                  <a:pt x="2156317" y="1568917"/>
                  <a:pt x="2168017" y="1576842"/>
                  <a:pt x="2175568" y="1588168"/>
                </a:cubicBezTo>
                <a:cubicBezTo>
                  <a:pt x="2240831" y="1686062"/>
                  <a:pt x="2171888" y="1604767"/>
                  <a:pt x="2223695" y="1703671"/>
                </a:cubicBezTo>
                <a:cubicBezTo>
                  <a:pt x="2249737" y="1753388"/>
                  <a:pt x="2292574" y="1794806"/>
                  <a:pt x="2310322" y="1848050"/>
                </a:cubicBezTo>
                <a:cubicBezTo>
                  <a:pt x="2316739" y="1867301"/>
                  <a:pt x="2321331" y="1887259"/>
                  <a:pt x="2329572" y="1905802"/>
                </a:cubicBezTo>
                <a:cubicBezTo>
                  <a:pt x="2347054" y="1945137"/>
                  <a:pt x="2387324" y="2021305"/>
                  <a:pt x="2387324" y="2021305"/>
                </a:cubicBezTo>
                <a:cubicBezTo>
                  <a:pt x="2390532" y="2040556"/>
                  <a:pt x="2391814" y="2060228"/>
                  <a:pt x="2396949" y="2079057"/>
                </a:cubicBezTo>
                <a:cubicBezTo>
                  <a:pt x="2401495" y="2095726"/>
                  <a:pt x="2410295" y="2110945"/>
                  <a:pt x="2416200" y="2127183"/>
                </a:cubicBezTo>
                <a:cubicBezTo>
                  <a:pt x="2423135" y="2146253"/>
                  <a:pt x="2430529" y="2165248"/>
                  <a:pt x="2435450" y="2184934"/>
                </a:cubicBezTo>
                <a:cubicBezTo>
                  <a:pt x="2440183" y="2203868"/>
                  <a:pt x="2442316" y="2223366"/>
                  <a:pt x="2445076" y="2242686"/>
                </a:cubicBezTo>
                <a:cubicBezTo>
                  <a:pt x="2452869" y="2297239"/>
                  <a:pt x="2452070" y="2318788"/>
                  <a:pt x="2464326" y="2367814"/>
                </a:cubicBezTo>
                <a:cubicBezTo>
                  <a:pt x="2468625" y="2385010"/>
                  <a:pt x="2483362" y="2423383"/>
                  <a:pt x="2493202" y="2435191"/>
                </a:cubicBezTo>
                <a:cubicBezTo>
                  <a:pt x="2500608" y="2444078"/>
                  <a:pt x="2512453" y="2448025"/>
                  <a:pt x="2522078" y="2454442"/>
                </a:cubicBezTo>
                <a:cubicBezTo>
                  <a:pt x="2550954" y="2444817"/>
                  <a:pt x="2582605" y="2441226"/>
                  <a:pt x="2608705" y="2425566"/>
                </a:cubicBezTo>
                <a:cubicBezTo>
                  <a:pt x="2617405" y="2420346"/>
                  <a:pt x="2615869" y="2406533"/>
                  <a:pt x="2618330" y="2396690"/>
                </a:cubicBezTo>
                <a:cubicBezTo>
                  <a:pt x="2622298" y="2380819"/>
                  <a:pt x="2623988" y="2364435"/>
                  <a:pt x="2627956" y="2348564"/>
                </a:cubicBezTo>
                <a:cubicBezTo>
                  <a:pt x="2630417" y="2338721"/>
                  <a:pt x="2635380" y="2329592"/>
                  <a:pt x="2637581" y="2319688"/>
                </a:cubicBezTo>
                <a:cubicBezTo>
                  <a:pt x="2641814" y="2300637"/>
                  <a:pt x="2643715" y="2281138"/>
                  <a:pt x="2647206" y="2261937"/>
                </a:cubicBezTo>
                <a:cubicBezTo>
                  <a:pt x="2650132" y="2245841"/>
                  <a:pt x="2653282" y="2229780"/>
                  <a:pt x="2656831" y="2213810"/>
                </a:cubicBezTo>
                <a:cubicBezTo>
                  <a:pt x="2666527" y="2170179"/>
                  <a:pt x="2669716" y="2165531"/>
                  <a:pt x="2685707" y="2117558"/>
                </a:cubicBezTo>
                <a:cubicBezTo>
                  <a:pt x="2698220" y="2004939"/>
                  <a:pt x="2703910" y="1997237"/>
                  <a:pt x="2685707" y="1857675"/>
                </a:cubicBezTo>
                <a:cubicBezTo>
                  <a:pt x="2683472" y="1840542"/>
                  <a:pt x="2673607" y="1825278"/>
                  <a:pt x="2666457" y="1809549"/>
                </a:cubicBezTo>
                <a:cubicBezTo>
                  <a:pt x="2647329" y="1767468"/>
                  <a:pt x="2637881" y="1746642"/>
                  <a:pt x="2608705" y="1713297"/>
                </a:cubicBezTo>
                <a:cubicBezTo>
                  <a:pt x="2596753" y="1699638"/>
                  <a:pt x="2581094" y="1689315"/>
                  <a:pt x="2570204" y="1674795"/>
                </a:cubicBezTo>
                <a:cubicBezTo>
                  <a:pt x="2561595" y="1663316"/>
                  <a:pt x="2558072" y="1648752"/>
                  <a:pt x="2550953" y="1636294"/>
                </a:cubicBezTo>
                <a:cubicBezTo>
                  <a:pt x="2545214" y="1626250"/>
                  <a:pt x="2538120" y="1617044"/>
                  <a:pt x="2531703" y="1607419"/>
                </a:cubicBezTo>
                <a:cubicBezTo>
                  <a:pt x="2525286" y="1581752"/>
                  <a:pt x="2524284" y="1554081"/>
                  <a:pt x="2512452" y="1530417"/>
                </a:cubicBezTo>
                <a:cubicBezTo>
                  <a:pt x="2495684" y="1496880"/>
                  <a:pt x="2486238" y="1480650"/>
                  <a:pt x="2473951" y="1443789"/>
                </a:cubicBezTo>
                <a:cubicBezTo>
                  <a:pt x="2461336" y="1405944"/>
                  <a:pt x="2467671" y="1394822"/>
                  <a:pt x="2445076" y="1357162"/>
                </a:cubicBezTo>
                <a:cubicBezTo>
                  <a:pt x="2434506" y="1339546"/>
                  <a:pt x="2418902" y="1325470"/>
                  <a:pt x="2406575" y="1309035"/>
                </a:cubicBezTo>
                <a:cubicBezTo>
                  <a:pt x="2362602" y="1250405"/>
                  <a:pt x="2418495" y="1311331"/>
                  <a:pt x="2348823" y="1241659"/>
                </a:cubicBezTo>
                <a:cubicBezTo>
                  <a:pt x="2327903" y="1178898"/>
                  <a:pt x="2356836" y="1248268"/>
                  <a:pt x="2291071" y="1174282"/>
                </a:cubicBezTo>
                <a:cubicBezTo>
                  <a:pt x="2278642" y="1160299"/>
                  <a:pt x="2274371" y="1140359"/>
                  <a:pt x="2262196" y="1126155"/>
                </a:cubicBezTo>
                <a:cubicBezTo>
                  <a:pt x="2254668" y="1117372"/>
                  <a:pt x="2242451" y="1114007"/>
                  <a:pt x="2233320" y="1106905"/>
                </a:cubicBezTo>
                <a:cubicBezTo>
                  <a:pt x="2213540" y="1091521"/>
                  <a:pt x="2196097" y="1073149"/>
                  <a:pt x="2175568" y="1058779"/>
                </a:cubicBezTo>
                <a:cubicBezTo>
                  <a:pt x="2163813" y="1050551"/>
                  <a:pt x="2149525" y="1046647"/>
                  <a:pt x="2137067" y="1039528"/>
                </a:cubicBezTo>
                <a:cubicBezTo>
                  <a:pt x="1985096" y="952687"/>
                  <a:pt x="2090930" y="1006835"/>
                  <a:pt x="2002313" y="962526"/>
                </a:cubicBezTo>
                <a:cubicBezTo>
                  <a:pt x="1955050" y="915261"/>
                  <a:pt x="1994982" y="944516"/>
                  <a:pt x="1925311" y="924025"/>
                </a:cubicBezTo>
                <a:cubicBezTo>
                  <a:pt x="1886376" y="912574"/>
                  <a:pt x="1809808" y="885524"/>
                  <a:pt x="1809808" y="885524"/>
                </a:cubicBezTo>
                <a:cubicBezTo>
                  <a:pt x="1731374" y="833234"/>
                  <a:pt x="1779744" y="854894"/>
                  <a:pt x="1703930" y="837398"/>
                </a:cubicBezTo>
                <a:cubicBezTo>
                  <a:pt x="1678150" y="831449"/>
                  <a:pt x="1626928" y="818147"/>
                  <a:pt x="1626928" y="818147"/>
                </a:cubicBezTo>
                <a:cubicBezTo>
                  <a:pt x="1559552" y="773229"/>
                  <a:pt x="1582011" y="798896"/>
                  <a:pt x="1549926" y="750770"/>
                </a:cubicBezTo>
                <a:cubicBezTo>
                  <a:pt x="1556343" y="725103"/>
                  <a:pt x="1560135" y="698632"/>
                  <a:pt x="1569177" y="673768"/>
                </a:cubicBezTo>
                <a:cubicBezTo>
                  <a:pt x="1576835" y="652707"/>
                  <a:pt x="1602771" y="630548"/>
                  <a:pt x="1617303" y="616017"/>
                </a:cubicBezTo>
                <a:cubicBezTo>
                  <a:pt x="1623720" y="603183"/>
                  <a:pt x="1629434" y="589973"/>
                  <a:pt x="1636553" y="577515"/>
                </a:cubicBezTo>
                <a:cubicBezTo>
                  <a:pt x="1655117" y="545029"/>
                  <a:pt x="1694305" y="481263"/>
                  <a:pt x="1694305" y="481263"/>
                </a:cubicBezTo>
                <a:cubicBezTo>
                  <a:pt x="1687888" y="407469"/>
                  <a:pt x="1686318" y="333093"/>
                  <a:pt x="1675055" y="259882"/>
                </a:cubicBezTo>
                <a:cubicBezTo>
                  <a:pt x="1673296" y="248448"/>
                  <a:pt x="1660361" y="241639"/>
                  <a:pt x="1655804" y="231006"/>
                </a:cubicBezTo>
                <a:cubicBezTo>
                  <a:pt x="1650593" y="218847"/>
                  <a:pt x="1654443" y="202835"/>
                  <a:pt x="1646179" y="192505"/>
                </a:cubicBezTo>
                <a:cubicBezTo>
                  <a:pt x="1639841" y="184582"/>
                  <a:pt x="1626928" y="186088"/>
                  <a:pt x="1617303" y="182880"/>
                </a:cubicBezTo>
                <a:cubicBezTo>
                  <a:pt x="1607678" y="170046"/>
                  <a:pt x="1600607" y="154819"/>
                  <a:pt x="1588427" y="144379"/>
                </a:cubicBezTo>
                <a:cubicBezTo>
                  <a:pt x="1577533" y="135041"/>
                  <a:pt x="1551530" y="144378"/>
                  <a:pt x="1540301" y="134753"/>
                </a:cubicBezTo>
                <a:close/>
              </a:path>
            </a:pathLst>
          </a:cu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Line 2">
            <a:extLst>
              <a:ext uri="{FF2B5EF4-FFF2-40B4-BE49-F238E27FC236}">
                <a16:creationId xmlns:a16="http://schemas.microsoft.com/office/drawing/2014/main" id="{0A88082B-0D94-454C-B33F-5F024CC0A70B}"/>
              </a:ext>
            </a:extLst>
          </p:cNvPr>
          <p:cNvSpPr>
            <a:spLocks noChangeShapeType="1"/>
          </p:cNvSpPr>
          <p:nvPr/>
        </p:nvSpPr>
        <p:spPr bwMode="auto">
          <a:xfrm flipV="1">
            <a:off x="5115176" y="1763614"/>
            <a:ext cx="0" cy="2592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9" name="Line 3">
            <a:extLst>
              <a:ext uri="{FF2B5EF4-FFF2-40B4-BE49-F238E27FC236}">
                <a16:creationId xmlns:a16="http://schemas.microsoft.com/office/drawing/2014/main" id="{2C88D616-3B95-48BD-B9FD-02FB739AB00A}"/>
              </a:ext>
            </a:extLst>
          </p:cNvPr>
          <p:cNvSpPr>
            <a:spLocks noChangeShapeType="1"/>
          </p:cNvSpPr>
          <p:nvPr/>
        </p:nvSpPr>
        <p:spPr bwMode="auto">
          <a:xfrm>
            <a:off x="5115177" y="4356000"/>
            <a:ext cx="46815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0" name="Freeform 4">
            <a:extLst>
              <a:ext uri="{FF2B5EF4-FFF2-40B4-BE49-F238E27FC236}">
                <a16:creationId xmlns:a16="http://schemas.microsoft.com/office/drawing/2014/main" id="{CDB8F3C9-7EA5-4903-A83B-91A97F634D59}"/>
              </a:ext>
            </a:extLst>
          </p:cNvPr>
          <p:cNvSpPr>
            <a:spLocks/>
          </p:cNvSpPr>
          <p:nvPr/>
        </p:nvSpPr>
        <p:spPr bwMode="auto">
          <a:xfrm>
            <a:off x="5112002" y="2530375"/>
            <a:ext cx="4611687" cy="946150"/>
          </a:xfrm>
          <a:custGeom>
            <a:avLst/>
            <a:gdLst>
              <a:gd name="T0" fmla="*/ 0 w 3172"/>
              <a:gd name="T1" fmla="*/ 2147483647 h 596"/>
              <a:gd name="T2" fmla="*/ 2147483647 w 3172"/>
              <a:gd name="T3" fmla="*/ 2147483647 h 596"/>
              <a:gd name="T4" fmla="*/ 2147483647 w 3172"/>
              <a:gd name="T5" fmla="*/ 2147483647 h 596"/>
              <a:gd name="T6" fmla="*/ 2147483647 w 3172"/>
              <a:gd name="T7" fmla="*/ 2147483647 h 596"/>
              <a:gd name="T8" fmla="*/ 2147483647 w 3172"/>
              <a:gd name="T9" fmla="*/ 2147483647 h 596"/>
              <a:gd name="T10" fmla="*/ 2147483647 w 3172"/>
              <a:gd name="T11" fmla="*/ 2147483647 h 596"/>
              <a:gd name="T12" fmla="*/ 2147483647 w 3172"/>
              <a:gd name="T13" fmla="*/ 0 h 596"/>
              <a:gd name="T14" fmla="*/ 2147483647 w 3172"/>
              <a:gd name="T15" fmla="*/ 2147483647 h 596"/>
              <a:gd name="T16" fmla="*/ 2147483647 w 3172"/>
              <a:gd name="T17" fmla="*/ 2147483647 h 596"/>
              <a:gd name="T18" fmla="*/ 2147483647 w 3172"/>
              <a:gd name="T19" fmla="*/ 2147483647 h 596"/>
              <a:gd name="T20" fmla="*/ 2147483647 w 3172"/>
              <a:gd name="T21" fmla="*/ 2147483647 h 596"/>
              <a:gd name="T22" fmla="*/ 2147483647 w 3172"/>
              <a:gd name="T23" fmla="*/ 2147483647 h 596"/>
              <a:gd name="T24" fmla="*/ 2147483647 w 3172"/>
              <a:gd name="T25" fmla="*/ 2147483647 h 596"/>
              <a:gd name="T26" fmla="*/ 2147483647 w 3172"/>
              <a:gd name="T27" fmla="*/ 2147483647 h 596"/>
              <a:gd name="T28" fmla="*/ 2147483647 w 3172"/>
              <a:gd name="T29" fmla="*/ 2147483647 h 596"/>
              <a:gd name="T30" fmla="*/ 2147483647 w 3172"/>
              <a:gd name="T31" fmla="*/ 2147483647 h 596"/>
              <a:gd name="T32" fmla="*/ 2147483647 w 3172"/>
              <a:gd name="T33" fmla="*/ 2147483647 h 596"/>
              <a:gd name="T34" fmla="*/ 2147483647 w 3172"/>
              <a:gd name="T35" fmla="*/ 2147483647 h 596"/>
              <a:gd name="T36" fmla="*/ 2147483647 w 3172"/>
              <a:gd name="T37" fmla="*/ 2147483647 h 596"/>
              <a:gd name="T38" fmla="*/ 2147483647 w 3172"/>
              <a:gd name="T39" fmla="*/ 2147483647 h 596"/>
              <a:gd name="T40" fmla="*/ 2147483647 w 3172"/>
              <a:gd name="T41" fmla="*/ 2147483647 h 596"/>
              <a:gd name="T42" fmla="*/ 2147483647 w 3172"/>
              <a:gd name="T43" fmla="*/ 2147483647 h 596"/>
              <a:gd name="T44" fmla="*/ 2147483647 w 3172"/>
              <a:gd name="T45" fmla="*/ 2147483647 h 596"/>
              <a:gd name="T46" fmla="*/ 2147483647 w 3172"/>
              <a:gd name="T47" fmla="*/ 2147483647 h 596"/>
              <a:gd name="T48" fmla="*/ 2147483647 w 3172"/>
              <a:gd name="T49" fmla="*/ 2147483647 h 596"/>
              <a:gd name="T50" fmla="*/ 2147483647 w 3172"/>
              <a:gd name="T51" fmla="*/ 2147483647 h 596"/>
              <a:gd name="T52" fmla="*/ 2147483647 w 3172"/>
              <a:gd name="T53" fmla="*/ 2147483647 h 596"/>
              <a:gd name="T54" fmla="*/ 2147483647 w 3172"/>
              <a:gd name="T55" fmla="*/ 2147483647 h 596"/>
              <a:gd name="T56" fmla="*/ 2147483647 w 3172"/>
              <a:gd name="T57" fmla="*/ 2147483647 h 596"/>
              <a:gd name="T58" fmla="*/ 2147483647 w 3172"/>
              <a:gd name="T59" fmla="*/ 2147483647 h 5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172"/>
              <a:gd name="T91" fmla="*/ 0 h 596"/>
              <a:gd name="T92" fmla="*/ 3172 w 3172"/>
              <a:gd name="T93" fmla="*/ 596 h 5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172" h="596">
                <a:moveTo>
                  <a:pt x="0" y="27"/>
                </a:moveTo>
                <a:cubicBezTo>
                  <a:pt x="24" y="24"/>
                  <a:pt x="49" y="12"/>
                  <a:pt x="73" y="18"/>
                </a:cubicBezTo>
                <a:cubicBezTo>
                  <a:pt x="83" y="20"/>
                  <a:pt x="72" y="45"/>
                  <a:pt x="82" y="46"/>
                </a:cubicBezTo>
                <a:cubicBezTo>
                  <a:pt x="101" y="49"/>
                  <a:pt x="137" y="27"/>
                  <a:pt x="137" y="27"/>
                </a:cubicBezTo>
                <a:cubicBezTo>
                  <a:pt x="174" y="37"/>
                  <a:pt x="192" y="49"/>
                  <a:pt x="228" y="37"/>
                </a:cubicBezTo>
                <a:cubicBezTo>
                  <a:pt x="259" y="47"/>
                  <a:pt x="265" y="54"/>
                  <a:pt x="301" y="37"/>
                </a:cubicBezTo>
                <a:cubicBezTo>
                  <a:pt x="321" y="28"/>
                  <a:pt x="356" y="0"/>
                  <a:pt x="356" y="0"/>
                </a:cubicBezTo>
                <a:cubicBezTo>
                  <a:pt x="359" y="18"/>
                  <a:pt x="352" y="42"/>
                  <a:pt x="365" y="55"/>
                </a:cubicBezTo>
                <a:cubicBezTo>
                  <a:pt x="374" y="64"/>
                  <a:pt x="389" y="45"/>
                  <a:pt x="402" y="46"/>
                </a:cubicBezTo>
                <a:cubicBezTo>
                  <a:pt x="421" y="48"/>
                  <a:pt x="457" y="64"/>
                  <a:pt x="457" y="64"/>
                </a:cubicBezTo>
                <a:cubicBezTo>
                  <a:pt x="504" y="55"/>
                  <a:pt x="548" y="39"/>
                  <a:pt x="594" y="27"/>
                </a:cubicBezTo>
                <a:cubicBezTo>
                  <a:pt x="664" y="37"/>
                  <a:pt x="735" y="54"/>
                  <a:pt x="804" y="37"/>
                </a:cubicBezTo>
                <a:cubicBezTo>
                  <a:pt x="827" y="107"/>
                  <a:pt x="896" y="59"/>
                  <a:pt x="950" y="46"/>
                </a:cubicBezTo>
                <a:cubicBezTo>
                  <a:pt x="969" y="114"/>
                  <a:pt x="959" y="70"/>
                  <a:pt x="987" y="27"/>
                </a:cubicBezTo>
                <a:cubicBezTo>
                  <a:pt x="1033" y="37"/>
                  <a:pt x="1048" y="58"/>
                  <a:pt x="1078" y="27"/>
                </a:cubicBezTo>
                <a:cubicBezTo>
                  <a:pt x="1120" y="69"/>
                  <a:pt x="1112" y="154"/>
                  <a:pt x="1152" y="210"/>
                </a:cubicBezTo>
                <a:cubicBezTo>
                  <a:pt x="1177" y="285"/>
                  <a:pt x="1193" y="330"/>
                  <a:pt x="1261" y="375"/>
                </a:cubicBezTo>
                <a:cubicBezTo>
                  <a:pt x="1277" y="420"/>
                  <a:pt x="1278" y="450"/>
                  <a:pt x="1325" y="466"/>
                </a:cubicBezTo>
                <a:cubicBezTo>
                  <a:pt x="1392" y="533"/>
                  <a:pt x="1295" y="506"/>
                  <a:pt x="1444" y="521"/>
                </a:cubicBezTo>
                <a:cubicBezTo>
                  <a:pt x="1460" y="572"/>
                  <a:pt x="1495" y="567"/>
                  <a:pt x="1536" y="594"/>
                </a:cubicBezTo>
                <a:cubicBezTo>
                  <a:pt x="1658" y="591"/>
                  <a:pt x="1780" y="596"/>
                  <a:pt x="1901" y="585"/>
                </a:cubicBezTo>
                <a:cubicBezTo>
                  <a:pt x="1912" y="584"/>
                  <a:pt x="1913" y="567"/>
                  <a:pt x="1920" y="558"/>
                </a:cubicBezTo>
                <a:cubicBezTo>
                  <a:pt x="1939" y="534"/>
                  <a:pt x="1935" y="540"/>
                  <a:pt x="1965" y="530"/>
                </a:cubicBezTo>
                <a:cubicBezTo>
                  <a:pt x="1992" y="505"/>
                  <a:pt x="2023" y="505"/>
                  <a:pt x="2057" y="494"/>
                </a:cubicBezTo>
                <a:cubicBezTo>
                  <a:pt x="2110" y="438"/>
                  <a:pt x="2031" y="525"/>
                  <a:pt x="2093" y="439"/>
                </a:cubicBezTo>
                <a:cubicBezTo>
                  <a:pt x="2101" y="428"/>
                  <a:pt x="2113" y="421"/>
                  <a:pt x="2121" y="411"/>
                </a:cubicBezTo>
                <a:cubicBezTo>
                  <a:pt x="2134" y="394"/>
                  <a:pt x="2137" y="364"/>
                  <a:pt x="2157" y="357"/>
                </a:cubicBezTo>
                <a:cubicBezTo>
                  <a:pt x="2224" y="334"/>
                  <a:pt x="2193" y="343"/>
                  <a:pt x="2249" y="329"/>
                </a:cubicBezTo>
                <a:cubicBezTo>
                  <a:pt x="2331" y="275"/>
                  <a:pt x="2469" y="302"/>
                  <a:pt x="2569" y="293"/>
                </a:cubicBezTo>
                <a:cubicBezTo>
                  <a:pt x="2965" y="305"/>
                  <a:pt x="2764" y="302"/>
                  <a:pt x="3172" y="302"/>
                </a:cubicBezTo>
              </a:path>
            </a:pathLst>
          </a:custGeom>
          <a:noFill/>
          <a:ln w="38100" cmpd="sng">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latin typeface="Century Gothic" panose="020B0502020202020204" pitchFamily="34" charset="0"/>
            </a:endParaRPr>
          </a:p>
        </p:txBody>
      </p:sp>
      <p:sp>
        <p:nvSpPr>
          <p:cNvPr id="11" name="Freeform 5">
            <a:extLst>
              <a:ext uri="{FF2B5EF4-FFF2-40B4-BE49-F238E27FC236}">
                <a16:creationId xmlns:a16="http://schemas.microsoft.com/office/drawing/2014/main" id="{F60BB180-18B4-4E08-A672-276DAE069886}"/>
              </a:ext>
            </a:extLst>
          </p:cNvPr>
          <p:cNvSpPr>
            <a:spLocks/>
          </p:cNvSpPr>
          <p:nvPr/>
        </p:nvSpPr>
        <p:spPr bwMode="auto">
          <a:xfrm>
            <a:off x="7852027" y="2555775"/>
            <a:ext cx="1800225" cy="863600"/>
          </a:xfrm>
          <a:custGeom>
            <a:avLst/>
            <a:gdLst>
              <a:gd name="T0" fmla="*/ 0 w 1515"/>
              <a:gd name="T1" fmla="*/ 2147483647 h 603"/>
              <a:gd name="T2" fmla="*/ 2147483647 w 1515"/>
              <a:gd name="T3" fmla="*/ 2147483647 h 603"/>
              <a:gd name="T4" fmla="*/ 2147483647 w 1515"/>
              <a:gd name="T5" fmla="*/ 2147483647 h 603"/>
              <a:gd name="T6" fmla="*/ 2147483647 w 1515"/>
              <a:gd name="T7" fmla="*/ 2147483647 h 603"/>
              <a:gd name="T8" fmla="*/ 2147483647 w 1515"/>
              <a:gd name="T9" fmla="*/ 2147483647 h 603"/>
              <a:gd name="T10" fmla="*/ 2147483647 w 1515"/>
              <a:gd name="T11" fmla="*/ 2147483647 h 603"/>
              <a:gd name="T12" fmla="*/ 2147483647 w 1515"/>
              <a:gd name="T13" fmla="*/ 2147483647 h 603"/>
              <a:gd name="T14" fmla="*/ 2147483647 w 1515"/>
              <a:gd name="T15" fmla="*/ 2147483647 h 603"/>
              <a:gd name="T16" fmla="*/ 2147483647 w 1515"/>
              <a:gd name="T17" fmla="*/ 2147483647 h 603"/>
              <a:gd name="T18" fmla="*/ 2147483647 w 1515"/>
              <a:gd name="T19" fmla="*/ 0 h 603"/>
              <a:gd name="T20" fmla="*/ 2147483647 w 1515"/>
              <a:gd name="T21" fmla="*/ 2147483647 h 603"/>
              <a:gd name="T22" fmla="*/ 2147483647 w 1515"/>
              <a:gd name="T23" fmla="*/ 2147483647 h 603"/>
              <a:gd name="T24" fmla="*/ 2147483647 w 1515"/>
              <a:gd name="T25" fmla="*/ 0 h 603"/>
              <a:gd name="T26" fmla="*/ 2147483647 w 1515"/>
              <a:gd name="T27" fmla="*/ 2147483647 h 603"/>
              <a:gd name="T28" fmla="*/ 2147483647 w 1515"/>
              <a:gd name="T29" fmla="*/ 2147483647 h 603"/>
              <a:gd name="T30" fmla="*/ 2147483647 w 1515"/>
              <a:gd name="T31" fmla="*/ 2147483647 h 60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15"/>
              <a:gd name="T49" fmla="*/ 0 h 603"/>
              <a:gd name="T50" fmla="*/ 1515 w 1515"/>
              <a:gd name="T51" fmla="*/ 603 h 60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15" h="603">
                <a:moveTo>
                  <a:pt x="0" y="603"/>
                </a:moveTo>
                <a:cubicBezTo>
                  <a:pt x="11" y="601"/>
                  <a:pt x="58" y="594"/>
                  <a:pt x="73" y="585"/>
                </a:cubicBezTo>
                <a:cubicBezTo>
                  <a:pt x="114" y="561"/>
                  <a:pt x="144" y="520"/>
                  <a:pt x="183" y="494"/>
                </a:cubicBezTo>
                <a:cubicBezTo>
                  <a:pt x="201" y="436"/>
                  <a:pt x="183" y="373"/>
                  <a:pt x="229" y="329"/>
                </a:cubicBezTo>
                <a:cubicBezTo>
                  <a:pt x="244" y="283"/>
                  <a:pt x="282" y="256"/>
                  <a:pt x="311" y="219"/>
                </a:cubicBezTo>
                <a:cubicBezTo>
                  <a:pt x="329" y="196"/>
                  <a:pt x="331" y="162"/>
                  <a:pt x="357" y="146"/>
                </a:cubicBezTo>
                <a:cubicBezTo>
                  <a:pt x="374" y="136"/>
                  <a:pt x="429" y="130"/>
                  <a:pt x="439" y="128"/>
                </a:cubicBezTo>
                <a:cubicBezTo>
                  <a:pt x="479" y="115"/>
                  <a:pt x="472" y="95"/>
                  <a:pt x="512" y="82"/>
                </a:cubicBezTo>
                <a:cubicBezTo>
                  <a:pt x="549" y="26"/>
                  <a:pt x="507" y="77"/>
                  <a:pt x="558" y="46"/>
                </a:cubicBezTo>
                <a:cubicBezTo>
                  <a:pt x="587" y="28"/>
                  <a:pt x="592" y="13"/>
                  <a:pt x="631" y="0"/>
                </a:cubicBezTo>
                <a:cubicBezTo>
                  <a:pt x="817" y="3"/>
                  <a:pt x="1003" y="0"/>
                  <a:pt x="1189" y="9"/>
                </a:cubicBezTo>
                <a:cubicBezTo>
                  <a:pt x="1289" y="14"/>
                  <a:pt x="1132" y="54"/>
                  <a:pt x="1253" y="18"/>
                </a:cubicBezTo>
                <a:cubicBezTo>
                  <a:pt x="1272" y="13"/>
                  <a:pt x="1308" y="0"/>
                  <a:pt x="1308" y="0"/>
                </a:cubicBezTo>
                <a:cubicBezTo>
                  <a:pt x="1317" y="6"/>
                  <a:pt x="1324" y="16"/>
                  <a:pt x="1335" y="18"/>
                </a:cubicBezTo>
                <a:cubicBezTo>
                  <a:pt x="1390" y="26"/>
                  <a:pt x="1448" y="10"/>
                  <a:pt x="1500" y="27"/>
                </a:cubicBezTo>
                <a:cubicBezTo>
                  <a:pt x="1515" y="32"/>
                  <a:pt x="1500" y="58"/>
                  <a:pt x="1500" y="73"/>
                </a:cubicBezTo>
              </a:path>
            </a:pathLst>
          </a:custGeom>
          <a:noFill/>
          <a:ln w="28575" cap="flat" cmpd="sng">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fr-FR">
              <a:latin typeface="Century Gothic" panose="020B0502020202020204" pitchFamily="34" charset="0"/>
            </a:endParaRPr>
          </a:p>
        </p:txBody>
      </p:sp>
      <p:sp>
        <p:nvSpPr>
          <p:cNvPr id="12" name="Text Box 6">
            <a:extLst>
              <a:ext uri="{FF2B5EF4-FFF2-40B4-BE49-F238E27FC236}">
                <a16:creationId xmlns:a16="http://schemas.microsoft.com/office/drawing/2014/main" id="{AB5B3F3E-1B07-48D2-BA23-5BD6972F922E}"/>
              </a:ext>
            </a:extLst>
          </p:cNvPr>
          <p:cNvSpPr txBox="1">
            <a:spLocks noChangeArrowheads="1"/>
          </p:cNvSpPr>
          <p:nvPr/>
        </p:nvSpPr>
        <p:spPr bwMode="auto">
          <a:xfrm>
            <a:off x="2797251" y="1636108"/>
            <a:ext cx="22894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2400" i="1" dirty="0">
                <a:solidFill>
                  <a:srgbClr val="4472C4"/>
                </a:solidFill>
                <a:latin typeface="Century Gothic" panose="020B0502020202020204" pitchFamily="34" charset="0"/>
              </a:rPr>
              <a:t>Variable </a:t>
            </a:r>
          </a:p>
          <a:p>
            <a:pPr eaLnBrk="1" hangingPunct="1"/>
            <a:r>
              <a:rPr lang="fr-FR" altLang="fr-FR" sz="2400" i="1" dirty="0">
                <a:solidFill>
                  <a:srgbClr val="4472C4"/>
                </a:solidFill>
                <a:latin typeface="Century Gothic" panose="020B0502020202020204" pitchFamily="34" charset="0"/>
              </a:rPr>
              <a:t>physiologique</a:t>
            </a:r>
          </a:p>
        </p:txBody>
      </p:sp>
      <p:sp>
        <p:nvSpPr>
          <p:cNvPr id="13" name="Text Box 7">
            <a:extLst>
              <a:ext uri="{FF2B5EF4-FFF2-40B4-BE49-F238E27FC236}">
                <a16:creationId xmlns:a16="http://schemas.microsoft.com/office/drawing/2014/main" id="{AE6F543D-2D2C-4FD6-ADBE-AA3A5618C10F}"/>
              </a:ext>
            </a:extLst>
          </p:cNvPr>
          <p:cNvSpPr txBox="1">
            <a:spLocks noChangeArrowheads="1"/>
          </p:cNvSpPr>
          <p:nvPr/>
        </p:nvSpPr>
        <p:spPr bwMode="auto">
          <a:xfrm>
            <a:off x="9842324" y="4127898"/>
            <a:ext cx="9781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2000" i="1" dirty="0">
                <a:solidFill>
                  <a:srgbClr val="4472C4"/>
                </a:solidFill>
                <a:latin typeface="Century Gothic" panose="020B0502020202020204" pitchFamily="34" charset="0"/>
              </a:rPr>
              <a:t>Temps</a:t>
            </a:r>
          </a:p>
        </p:txBody>
      </p:sp>
      <p:sp>
        <p:nvSpPr>
          <p:cNvPr id="14" name="Line 8">
            <a:extLst>
              <a:ext uri="{FF2B5EF4-FFF2-40B4-BE49-F238E27FC236}">
                <a16:creationId xmlns:a16="http://schemas.microsoft.com/office/drawing/2014/main" id="{35A5DBDE-DFB2-4E96-BB3F-553F9E64AF95}"/>
              </a:ext>
            </a:extLst>
          </p:cNvPr>
          <p:cNvSpPr>
            <a:spLocks noChangeShapeType="1"/>
          </p:cNvSpPr>
          <p:nvPr/>
        </p:nvSpPr>
        <p:spPr bwMode="auto">
          <a:xfrm flipH="1">
            <a:off x="6770939" y="1690588"/>
            <a:ext cx="288925" cy="79216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latin typeface="Century Gothic" panose="020B0502020202020204" pitchFamily="34" charset="0"/>
            </a:endParaRPr>
          </a:p>
        </p:txBody>
      </p:sp>
      <p:sp>
        <p:nvSpPr>
          <p:cNvPr id="15" name="Text Box 9">
            <a:extLst>
              <a:ext uri="{FF2B5EF4-FFF2-40B4-BE49-F238E27FC236}">
                <a16:creationId xmlns:a16="http://schemas.microsoft.com/office/drawing/2014/main" id="{846D75C5-4D6A-49DC-9D37-B4468C6CBC1C}"/>
              </a:ext>
            </a:extLst>
          </p:cNvPr>
          <p:cNvSpPr txBox="1">
            <a:spLocks noChangeArrowheads="1"/>
          </p:cNvSpPr>
          <p:nvPr/>
        </p:nvSpPr>
        <p:spPr bwMode="auto">
          <a:xfrm>
            <a:off x="4871251" y="998022"/>
            <a:ext cx="54601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3200" i="1" dirty="0">
                <a:solidFill>
                  <a:srgbClr val="FF0000"/>
                </a:solidFill>
                <a:latin typeface="Century Gothic" panose="020B0502020202020204" pitchFamily="34" charset="0"/>
              </a:rPr>
              <a:t>Stress = exercice physique</a:t>
            </a:r>
          </a:p>
        </p:txBody>
      </p:sp>
      <p:sp>
        <p:nvSpPr>
          <p:cNvPr id="16" name="AutoShape 10">
            <a:extLst>
              <a:ext uri="{FF2B5EF4-FFF2-40B4-BE49-F238E27FC236}">
                <a16:creationId xmlns:a16="http://schemas.microsoft.com/office/drawing/2014/main" id="{E37909AC-ABFB-412C-804C-E4F74A3C0B47}"/>
              </a:ext>
            </a:extLst>
          </p:cNvPr>
          <p:cNvSpPr>
            <a:spLocks noChangeArrowheads="1"/>
          </p:cNvSpPr>
          <p:nvPr/>
        </p:nvSpPr>
        <p:spPr bwMode="auto">
          <a:xfrm rot="19965775">
            <a:off x="6196264" y="3203476"/>
            <a:ext cx="950913" cy="1019175"/>
          </a:xfrm>
          <a:prstGeom prst="curvedLeftArrow">
            <a:avLst>
              <a:gd name="adj1" fmla="val 21436"/>
              <a:gd name="adj2" fmla="val 42871"/>
              <a:gd name="adj3" fmla="val 33333"/>
            </a:avLst>
          </a:prstGeom>
          <a:solidFill>
            <a:schemeClr val="accent1"/>
          </a:solidFill>
          <a:ln w="9525">
            <a:solidFill>
              <a:schemeClr val="tx1"/>
            </a:solidFill>
            <a:miter lim="800000"/>
            <a:headEnd/>
            <a:tailEnd/>
          </a:ln>
        </p:spPr>
        <p:txBody>
          <a:bodyPr wrap="none" anchor="ct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endParaRPr lang="fr-FR" altLang="fr-FR" sz="1800" b="0">
              <a:solidFill>
                <a:srgbClr val="000000"/>
              </a:solidFill>
              <a:latin typeface="Century Gothic" panose="020B0502020202020204" pitchFamily="34" charset="0"/>
            </a:endParaRPr>
          </a:p>
        </p:txBody>
      </p:sp>
      <p:sp>
        <p:nvSpPr>
          <p:cNvPr id="17" name="Text Box 12">
            <a:extLst>
              <a:ext uri="{FF2B5EF4-FFF2-40B4-BE49-F238E27FC236}">
                <a16:creationId xmlns:a16="http://schemas.microsoft.com/office/drawing/2014/main" id="{25A3B37C-AE4A-4962-AD8E-CEF2B1CACD53}"/>
              </a:ext>
            </a:extLst>
          </p:cNvPr>
          <p:cNvSpPr txBox="1">
            <a:spLocks noChangeArrowheads="1"/>
          </p:cNvSpPr>
          <p:nvPr/>
        </p:nvSpPr>
        <p:spPr bwMode="auto">
          <a:xfrm>
            <a:off x="3242151" y="4419422"/>
            <a:ext cx="4175694" cy="15696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algn="ctr" eaLnBrk="1" hangingPunct="1"/>
            <a:r>
              <a:rPr lang="fr-FR" altLang="fr-FR" sz="2400" i="1" dirty="0">
                <a:solidFill>
                  <a:srgbClr val="009999"/>
                </a:solidFill>
                <a:latin typeface="Century Gothic" panose="020B0502020202020204" pitchFamily="34" charset="0"/>
              </a:rPr>
              <a:t>Stimulation de systèmes d’adaptation</a:t>
            </a:r>
          </a:p>
          <a:p>
            <a:pPr algn="ctr" eaLnBrk="1" hangingPunct="1"/>
            <a:r>
              <a:rPr lang="fr-FR" altLang="fr-FR" sz="2400" i="1" dirty="0">
                <a:solidFill>
                  <a:srgbClr val="009999"/>
                </a:solidFill>
                <a:latin typeface="Century Gothic" panose="020B0502020202020204" pitchFamily="34" charset="0"/>
              </a:rPr>
              <a:t>- nerveux</a:t>
            </a:r>
          </a:p>
          <a:p>
            <a:pPr algn="ctr" eaLnBrk="1" hangingPunct="1"/>
            <a:r>
              <a:rPr lang="fr-FR" altLang="fr-FR" sz="2400" i="1" dirty="0">
                <a:solidFill>
                  <a:srgbClr val="009999"/>
                </a:solidFill>
                <a:latin typeface="Century Gothic" panose="020B0502020202020204" pitchFamily="34" charset="0"/>
              </a:rPr>
              <a:t>       - endocrinien</a:t>
            </a:r>
          </a:p>
        </p:txBody>
      </p:sp>
      <p:sp>
        <p:nvSpPr>
          <p:cNvPr id="18" name="Text Box 13">
            <a:extLst>
              <a:ext uri="{FF2B5EF4-FFF2-40B4-BE49-F238E27FC236}">
                <a16:creationId xmlns:a16="http://schemas.microsoft.com/office/drawing/2014/main" id="{23791EE0-E7CC-425F-AB78-E5F08B3ECE65}"/>
              </a:ext>
            </a:extLst>
          </p:cNvPr>
          <p:cNvSpPr txBox="1">
            <a:spLocks noChangeArrowheads="1"/>
          </p:cNvSpPr>
          <p:nvPr/>
        </p:nvSpPr>
        <p:spPr bwMode="auto">
          <a:xfrm>
            <a:off x="7786710" y="5860582"/>
            <a:ext cx="3487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2000" i="1" dirty="0">
                <a:solidFill>
                  <a:srgbClr val="4472C4"/>
                </a:solidFill>
                <a:latin typeface="Century Gothic" panose="020B0502020202020204" pitchFamily="34" charset="0"/>
              </a:rPr>
              <a:t>… Pour une retour vers un </a:t>
            </a:r>
          </a:p>
          <a:p>
            <a:pPr eaLnBrk="1" hangingPunct="1"/>
            <a:r>
              <a:rPr lang="fr-FR" altLang="fr-FR" sz="2000" i="1" dirty="0">
                <a:solidFill>
                  <a:srgbClr val="4472C4"/>
                </a:solidFill>
                <a:latin typeface="Century Gothic" panose="020B0502020202020204" pitchFamily="34" charset="0"/>
              </a:rPr>
              <a:t>nouvel état d’équilibre.</a:t>
            </a:r>
          </a:p>
        </p:txBody>
      </p:sp>
      <p:sp>
        <p:nvSpPr>
          <p:cNvPr id="19" name="Freeform 14">
            <a:extLst>
              <a:ext uri="{FF2B5EF4-FFF2-40B4-BE49-F238E27FC236}">
                <a16:creationId xmlns:a16="http://schemas.microsoft.com/office/drawing/2014/main" id="{133DBF4C-327B-43E2-8C03-A3C61D76D486}"/>
              </a:ext>
            </a:extLst>
          </p:cNvPr>
          <p:cNvSpPr>
            <a:spLocks/>
          </p:cNvSpPr>
          <p:nvPr/>
        </p:nvSpPr>
        <p:spPr bwMode="auto">
          <a:xfrm>
            <a:off x="7753601" y="1941413"/>
            <a:ext cx="1947862" cy="1555750"/>
          </a:xfrm>
          <a:custGeom>
            <a:avLst/>
            <a:gdLst>
              <a:gd name="T0" fmla="*/ 0 w 1227"/>
              <a:gd name="T1" fmla="*/ 2147483647 h 980"/>
              <a:gd name="T2" fmla="*/ 2147483647 w 1227"/>
              <a:gd name="T3" fmla="*/ 2147483647 h 980"/>
              <a:gd name="T4" fmla="*/ 2147483647 w 1227"/>
              <a:gd name="T5" fmla="*/ 2147483647 h 980"/>
              <a:gd name="T6" fmla="*/ 2147483647 w 1227"/>
              <a:gd name="T7" fmla="*/ 2147483647 h 980"/>
              <a:gd name="T8" fmla="*/ 2147483647 w 1227"/>
              <a:gd name="T9" fmla="*/ 2147483647 h 980"/>
              <a:gd name="T10" fmla="*/ 2147483647 w 1227"/>
              <a:gd name="T11" fmla="*/ 2147483647 h 980"/>
              <a:gd name="T12" fmla="*/ 2147483647 w 1227"/>
              <a:gd name="T13" fmla="*/ 2147483647 h 980"/>
              <a:gd name="T14" fmla="*/ 2147483647 w 1227"/>
              <a:gd name="T15" fmla="*/ 2147483647 h 980"/>
              <a:gd name="T16" fmla="*/ 2147483647 w 1227"/>
              <a:gd name="T17" fmla="*/ 2147483647 h 9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27"/>
              <a:gd name="T28" fmla="*/ 0 h 980"/>
              <a:gd name="T29" fmla="*/ 1227 w 1227"/>
              <a:gd name="T30" fmla="*/ 980 h 9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27" h="980">
                <a:moveTo>
                  <a:pt x="0" y="980"/>
                </a:moveTo>
                <a:cubicBezTo>
                  <a:pt x="65" y="959"/>
                  <a:pt x="39" y="973"/>
                  <a:pt x="82" y="944"/>
                </a:cubicBezTo>
                <a:cubicBezTo>
                  <a:pt x="114" y="895"/>
                  <a:pt x="137" y="862"/>
                  <a:pt x="155" y="808"/>
                </a:cubicBezTo>
                <a:cubicBezTo>
                  <a:pt x="173" y="679"/>
                  <a:pt x="201" y="557"/>
                  <a:pt x="246" y="435"/>
                </a:cubicBezTo>
                <a:cubicBezTo>
                  <a:pt x="264" y="386"/>
                  <a:pt x="320" y="333"/>
                  <a:pt x="355" y="298"/>
                </a:cubicBezTo>
                <a:cubicBezTo>
                  <a:pt x="380" y="273"/>
                  <a:pt x="402" y="242"/>
                  <a:pt x="427" y="217"/>
                </a:cubicBezTo>
                <a:cubicBezTo>
                  <a:pt x="446" y="198"/>
                  <a:pt x="469" y="194"/>
                  <a:pt x="491" y="180"/>
                </a:cubicBezTo>
                <a:cubicBezTo>
                  <a:pt x="549" y="143"/>
                  <a:pt x="596" y="106"/>
                  <a:pt x="664" y="89"/>
                </a:cubicBezTo>
                <a:cubicBezTo>
                  <a:pt x="841" y="0"/>
                  <a:pt x="1031" y="17"/>
                  <a:pt x="1227" y="17"/>
                </a:cubicBezTo>
              </a:path>
            </a:pathLst>
          </a:custGeom>
          <a:noFill/>
          <a:ln w="38100" cap="flat" cmpd="sng">
            <a:solidFill>
              <a:schemeClr val="hlink"/>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latin typeface="Century Gothic" panose="020B0502020202020204" pitchFamily="34" charset="0"/>
            </a:endParaRPr>
          </a:p>
        </p:txBody>
      </p:sp>
      <p:sp>
        <p:nvSpPr>
          <p:cNvPr id="20" name="Line 15">
            <a:extLst>
              <a:ext uri="{FF2B5EF4-FFF2-40B4-BE49-F238E27FC236}">
                <a16:creationId xmlns:a16="http://schemas.microsoft.com/office/drawing/2014/main" id="{7322BB47-28D3-40B0-8CAA-B2D6C2678DB6}"/>
              </a:ext>
            </a:extLst>
          </p:cNvPr>
          <p:cNvSpPr>
            <a:spLocks noChangeShapeType="1"/>
          </p:cNvSpPr>
          <p:nvPr/>
        </p:nvSpPr>
        <p:spPr bwMode="auto">
          <a:xfrm flipV="1">
            <a:off x="9853863" y="1742975"/>
            <a:ext cx="0" cy="1905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latin typeface="Century Gothic" panose="020B0502020202020204" pitchFamily="34" charset="0"/>
            </a:endParaRPr>
          </a:p>
        </p:txBody>
      </p:sp>
      <p:sp>
        <p:nvSpPr>
          <p:cNvPr id="21" name="Text Box 16">
            <a:extLst>
              <a:ext uri="{FF2B5EF4-FFF2-40B4-BE49-F238E27FC236}">
                <a16:creationId xmlns:a16="http://schemas.microsoft.com/office/drawing/2014/main" id="{4977B1C3-7C95-435E-9738-BF08A10E1F50}"/>
              </a:ext>
            </a:extLst>
          </p:cNvPr>
          <p:cNvSpPr txBox="1">
            <a:spLocks noChangeArrowheads="1"/>
          </p:cNvSpPr>
          <p:nvPr/>
        </p:nvSpPr>
        <p:spPr bwMode="auto">
          <a:xfrm>
            <a:off x="9853863" y="1866940"/>
            <a:ext cx="238563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2400" i="1" dirty="0">
                <a:solidFill>
                  <a:srgbClr val="00B050"/>
                </a:solidFill>
                <a:latin typeface="Century Gothic" panose="020B0502020202020204" pitchFamily="34" charset="0"/>
              </a:rPr>
              <a:t>Adaptation chronique (Entraînement)</a:t>
            </a:r>
          </a:p>
        </p:txBody>
      </p:sp>
      <p:sp>
        <p:nvSpPr>
          <p:cNvPr id="22" name="AutoShape 11">
            <a:extLst>
              <a:ext uri="{FF2B5EF4-FFF2-40B4-BE49-F238E27FC236}">
                <a16:creationId xmlns:a16="http://schemas.microsoft.com/office/drawing/2014/main" id="{3A29D890-63AE-41DA-B51C-77095B8A29B5}"/>
              </a:ext>
            </a:extLst>
          </p:cNvPr>
          <p:cNvSpPr>
            <a:spLocks noChangeArrowheads="1"/>
          </p:cNvSpPr>
          <p:nvPr/>
        </p:nvSpPr>
        <p:spPr bwMode="auto">
          <a:xfrm rot="19116241">
            <a:off x="7636127" y="3924200"/>
            <a:ext cx="1728787" cy="1944688"/>
          </a:xfrm>
          <a:prstGeom prst="curvedUpArrow">
            <a:avLst>
              <a:gd name="adj1" fmla="val 11289"/>
              <a:gd name="adj2" fmla="val 39269"/>
              <a:gd name="adj3" fmla="val 37663"/>
            </a:avLst>
          </a:prstGeom>
          <a:solidFill>
            <a:schemeClr val="accent1"/>
          </a:solidFill>
          <a:ln w="9525">
            <a:solidFill>
              <a:schemeClr val="tx1"/>
            </a:solidFill>
            <a:miter lim="800000"/>
            <a:headEnd/>
            <a:tailEnd/>
          </a:ln>
        </p:spPr>
        <p:txBody>
          <a:bodyPr wrap="none" anchor="ct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endParaRPr lang="fr-FR" altLang="fr-FR" sz="1800" b="0">
              <a:solidFill>
                <a:srgbClr val="000000"/>
              </a:solidFill>
              <a:latin typeface="Century Gothic" panose="020B0502020202020204" pitchFamily="34" charset="0"/>
            </a:endParaRPr>
          </a:p>
        </p:txBody>
      </p:sp>
      <p:sp>
        <p:nvSpPr>
          <p:cNvPr id="23" name="Text Box 16">
            <a:extLst>
              <a:ext uri="{FF2B5EF4-FFF2-40B4-BE49-F238E27FC236}">
                <a16:creationId xmlns:a16="http://schemas.microsoft.com/office/drawing/2014/main" id="{CF10E638-92D0-47D5-B9AE-F11DCBCB4AC6}"/>
              </a:ext>
            </a:extLst>
          </p:cNvPr>
          <p:cNvSpPr txBox="1">
            <a:spLocks noChangeArrowheads="1"/>
          </p:cNvSpPr>
          <p:nvPr/>
        </p:nvSpPr>
        <p:spPr bwMode="auto">
          <a:xfrm>
            <a:off x="9171319" y="5062165"/>
            <a:ext cx="30200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Comic Sans MS" panose="030F0702030302020204" pitchFamily="66" charset="0"/>
              </a:defRPr>
            </a:lvl1pPr>
            <a:lvl2pPr marL="742950" indent="-285750" eaLnBrk="0" hangingPunct="0">
              <a:defRPr sz="2800" b="1">
                <a:solidFill>
                  <a:schemeClr val="tx1"/>
                </a:solidFill>
                <a:latin typeface="Comic Sans MS" panose="030F0702030302020204" pitchFamily="66" charset="0"/>
              </a:defRPr>
            </a:lvl2pPr>
            <a:lvl3pPr marL="1143000" indent="-228600" eaLnBrk="0" hangingPunct="0">
              <a:defRPr sz="2800" b="1">
                <a:solidFill>
                  <a:schemeClr val="tx1"/>
                </a:solidFill>
                <a:latin typeface="Comic Sans MS" panose="030F0702030302020204" pitchFamily="66" charset="0"/>
              </a:defRPr>
            </a:lvl3pPr>
            <a:lvl4pPr marL="1600200" indent="-228600" eaLnBrk="0" hangingPunct="0">
              <a:defRPr sz="2800" b="1">
                <a:solidFill>
                  <a:schemeClr val="tx1"/>
                </a:solidFill>
                <a:latin typeface="Comic Sans MS" panose="030F0702030302020204" pitchFamily="66" charset="0"/>
              </a:defRPr>
            </a:lvl4pPr>
            <a:lvl5pPr marL="2057400" indent="-228600" eaLnBrk="0" hangingPunct="0">
              <a:defRPr sz="28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8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8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8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800" b="1">
                <a:solidFill>
                  <a:schemeClr val="tx1"/>
                </a:solidFill>
                <a:latin typeface="Comic Sans MS" panose="030F0702030302020204" pitchFamily="66" charset="0"/>
              </a:defRPr>
            </a:lvl9pPr>
          </a:lstStyle>
          <a:p>
            <a:pPr eaLnBrk="1" hangingPunct="1"/>
            <a:r>
              <a:rPr lang="fr-FR" altLang="fr-FR" sz="2400" i="1" dirty="0">
                <a:solidFill>
                  <a:srgbClr val="00B050"/>
                </a:solidFill>
                <a:latin typeface="Century Gothic" panose="020B0502020202020204" pitchFamily="34" charset="0"/>
              </a:rPr>
              <a:t>Adaptation aigüe</a:t>
            </a:r>
          </a:p>
        </p:txBody>
      </p:sp>
    </p:spTree>
    <p:extLst>
      <p:ext uri="{BB962C8B-B14F-4D97-AF65-F5344CB8AC3E}">
        <p14:creationId xmlns:p14="http://schemas.microsoft.com/office/powerpoint/2010/main" val="127042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16187</TotalTime>
  <Words>3557</Words>
  <Application>Microsoft Office PowerPoint</Application>
  <PresentationFormat>Grand écran</PresentationFormat>
  <Paragraphs>497</Paragraphs>
  <Slides>46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46</vt:i4>
      </vt:variant>
    </vt:vector>
  </HeadingPairs>
  <TitlesOfParts>
    <vt:vector size="54" baseType="lpstr">
      <vt:lpstr>Alef</vt:lpstr>
      <vt:lpstr>Arial</vt:lpstr>
      <vt:lpstr>Calibri</vt:lpstr>
      <vt:lpstr>Calibri Light</vt:lpstr>
      <vt:lpstr>Century Gothic</vt:lpstr>
      <vt:lpstr>Comic Sans MS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VALERIE NOVEL</dc:creator>
  <cp:lastModifiedBy>VALERIE NOVEL</cp:lastModifiedBy>
  <cp:revision>117</cp:revision>
  <dcterms:created xsi:type="dcterms:W3CDTF">2024-09-16T08:58:05Z</dcterms:created>
  <dcterms:modified xsi:type="dcterms:W3CDTF">2024-09-29T13:08:42Z</dcterms:modified>
</cp:coreProperties>
</file>